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9" r:id="rId6"/>
    <p:sldId id="271" r:id="rId7"/>
    <p:sldId id="283" r:id="rId8"/>
    <p:sldId id="284" r:id="rId9"/>
    <p:sldId id="281" r:id="rId10"/>
    <p:sldId id="285" r:id="rId11"/>
    <p:sldId id="286" r:id="rId12"/>
    <p:sldId id="288" r:id="rId13"/>
    <p:sldId id="290" r:id="rId14"/>
    <p:sldId id="291" r:id="rId15"/>
    <p:sldId id="293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9"/>
            <p14:sldId id="271"/>
            <p14:sldId id="283"/>
            <p14:sldId id="284"/>
            <p14:sldId id="281"/>
            <p14:sldId id="285"/>
            <p14:sldId id="286"/>
            <p14:sldId id="288"/>
            <p14:sldId id="290"/>
            <p14:sldId id="291"/>
            <p14:sldId id="293"/>
            <p14:sldId id="292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71" d="100"/>
          <a:sy n="71" d="100"/>
        </p:scale>
        <p:origin x="4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Komputer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Aplikasi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Bisnis</a:t>
            </a:r>
            <a:r>
              <a:rPr lang="en-US" sz="4400" dirty="0" smtClean="0">
                <a:solidFill>
                  <a:schemeClr val="bg1"/>
                </a:solidFill>
              </a:rPr>
              <a:t> &amp; </a:t>
            </a:r>
            <a:r>
              <a:rPr lang="en-US" sz="4400" dirty="0" err="1" smtClean="0">
                <a:solidFill>
                  <a:schemeClr val="bg1"/>
                </a:solidFill>
              </a:rPr>
              <a:t>Perkantoran</a:t>
            </a:r>
            <a:r>
              <a:rPr lang="en-US" sz="4400" dirty="0" smtClean="0">
                <a:solidFill>
                  <a:schemeClr val="bg1"/>
                </a:solidFill>
              </a:rPr>
              <a:t> IV</a:t>
            </a:r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(Microsoft Access)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Program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Studi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Sastra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Jepang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–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Unikom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Pertemuan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1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Tabel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Dengan</a:t>
            </a:r>
            <a:r>
              <a:rPr lang="en-US" sz="1600" b="1" u="sng" dirty="0" smtClean="0"/>
              <a:t> Datasheet View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r>
              <a:rPr lang="en-US" sz="1600" b="1" dirty="0" err="1" smtClean="0">
                <a:solidFill>
                  <a:srgbClr val="FF0000"/>
                </a:solidFill>
              </a:rPr>
              <a:t>Mengganti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Nama Field</a:t>
            </a:r>
            <a:r>
              <a:rPr lang="en-US" sz="1600" dirty="0"/>
              <a:t> :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mengganti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field, </a:t>
            </a:r>
            <a:r>
              <a:rPr lang="en-US" sz="1600" dirty="0" err="1"/>
              <a:t>misal</a:t>
            </a:r>
            <a:r>
              <a:rPr lang="en-US" sz="1600" dirty="0"/>
              <a:t> Field1 </a:t>
            </a:r>
            <a:r>
              <a:rPr lang="en-US" sz="1600" dirty="0" err="1"/>
              <a:t>menjadi</a:t>
            </a:r>
            <a:r>
              <a:rPr lang="en-US" sz="1600" dirty="0"/>
              <a:t> NIP,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 err="1" smtClean="0"/>
              <a:t>dua</a:t>
            </a:r>
            <a:r>
              <a:rPr lang="en-US" sz="1600" dirty="0" smtClean="0"/>
              <a:t> kali </a:t>
            </a:r>
            <a:r>
              <a:rPr lang="en-US" sz="1600" dirty="0"/>
              <a:t>Field1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blok</a:t>
            </a:r>
            <a:r>
              <a:rPr lang="en-US" sz="1600" dirty="0"/>
              <a:t> </a:t>
            </a:r>
            <a:r>
              <a:rPr lang="en-US" sz="1600" dirty="0" err="1"/>
              <a:t>warna</a:t>
            </a:r>
            <a:r>
              <a:rPr lang="en-US" sz="1600" dirty="0"/>
              <a:t> </a:t>
            </a:r>
            <a:r>
              <a:rPr lang="en-US" sz="1600" dirty="0" err="1"/>
              <a:t>hitam</a:t>
            </a:r>
            <a:r>
              <a:rPr lang="en-US" sz="1600" dirty="0"/>
              <a:t>,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ketikkan</a:t>
            </a:r>
            <a:r>
              <a:rPr lang="en-US" sz="1600" dirty="0"/>
              <a:t> NIP </a:t>
            </a:r>
            <a:r>
              <a:rPr lang="en-US" sz="1600" dirty="0" err="1"/>
              <a:t>lalu</a:t>
            </a:r>
            <a:r>
              <a:rPr lang="en-US" sz="1600" dirty="0"/>
              <a:t> Enter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/>
              <a:t>cara</a:t>
            </a:r>
            <a:r>
              <a:rPr lang="en-US" sz="1600" dirty="0"/>
              <a:t> lain </a:t>
            </a:r>
            <a:r>
              <a:rPr lang="en-US" sz="1600" dirty="0" err="1"/>
              <a:t>klik</a:t>
            </a:r>
            <a:r>
              <a:rPr lang="en-US" sz="1600" dirty="0"/>
              <a:t> mouse </a:t>
            </a:r>
            <a:r>
              <a:rPr lang="en-US" sz="1600" dirty="0" err="1"/>
              <a:t>kanan</a:t>
            </a:r>
            <a:r>
              <a:rPr lang="en-US" sz="1600" dirty="0"/>
              <a:t>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pilih</a:t>
            </a:r>
            <a:r>
              <a:rPr lang="en-US" sz="1600" dirty="0"/>
              <a:t> Rename Field</a:t>
            </a:r>
            <a:r>
              <a:rPr lang="en-US" sz="1600" dirty="0" smtClean="0"/>
              <a:t>.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r>
              <a:rPr lang="en-US" sz="1600" b="1" dirty="0" err="1" smtClean="0">
                <a:solidFill>
                  <a:srgbClr val="FF0000"/>
                </a:solidFill>
              </a:rPr>
              <a:t>Menyimpan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Tabel</a:t>
            </a:r>
            <a:r>
              <a:rPr lang="en-US" sz="1600" dirty="0" smtClean="0"/>
              <a:t> : </a:t>
            </a:r>
            <a:r>
              <a:rPr lang="en-US" sz="1600" dirty="0" err="1" smtClean="0"/>
              <a:t>Tekan</a:t>
            </a:r>
            <a:r>
              <a:rPr lang="en-US" sz="1600" dirty="0" smtClean="0"/>
              <a:t> Ctrl + S, </a:t>
            </a:r>
            <a:r>
              <a:rPr lang="en-US" sz="1600" dirty="0" err="1" smtClean="0"/>
              <a:t>berikan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table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,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b="1" dirty="0" smtClean="0"/>
              <a:t>Data </a:t>
            </a:r>
            <a:r>
              <a:rPr lang="en-US" sz="1600" b="1" dirty="0" err="1" smtClean="0"/>
              <a:t>Pegawai</a:t>
            </a: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 startAt="2"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46" t="54905"/>
          <a:stretch/>
        </p:blipFill>
        <p:spPr>
          <a:xfrm>
            <a:off x="1499801" y="2624903"/>
            <a:ext cx="8972004" cy="1443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66" y="4671172"/>
            <a:ext cx="37909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4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smtClean="0"/>
              <a:t>2. </a:t>
            </a: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Tabel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Dengan</a:t>
            </a:r>
            <a:r>
              <a:rPr lang="en-US" sz="1600" b="1" u="sng" dirty="0" smtClean="0"/>
              <a:t> Design View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Design View,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/>
              <a:t>langkah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: </a:t>
            </a:r>
            <a:endParaRPr lang="en-US" sz="1600" dirty="0" smtClean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dirty="0"/>
              <a:t>tab Create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Table, </a:t>
            </a:r>
            <a:r>
              <a:rPr lang="en-US" sz="1600" dirty="0" err="1"/>
              <a:t>pilih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klik</a:t>
            </a:r>
            <a:r>
              <a:rPr lang="en-US" sz="1600" dirty="0"/>
              <a:t> Table Design,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</a:t>
            </a:r>
            <a:r>
              <a:rPr lang="en-US" sz="1600" dirty="0" err="1" smtClean="0"/>
              <a:t>Disain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)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Buatlah</a:t>
            </a:r>
            <a:r>
              <a:rPr lang="en-US" sz="1600" dirty="0" smtClean="0"/>
              <a:t> </a:t>
            </a:r>
            <a:r>
              <a:rPr lang="en-US" sz="1600" dirty="0" err="1" smtClean="0"/>
              <a:t>struktur</a:t>
            </a:r>
            <a:r>
              <a:rPr lang="en-US" sz="1600" dirty="0" smtClean="0"/>
              <a:t> table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gambar</a:t>
            </a:r>
            <a:r>
              <a:rPr lang="en-US" sz="1600" dirty="0" smtClean="0"/>
              <a:t> di </a:t>
            </a:r>
            <a:r>
              <a:rPr lang="en-US" sz="1600" dirty="0" err="1" smtClean="0"/>
              <a:t>atas</a:t>
            </a: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Pada</a:t>
            </a:r>
            <a:r>
              <a:rPr lang="en-US" sz="1600" dirty="0" smtClean="0"/>
              <a:t> field </a:t>
            </a:r>
            <a:r>
              <a:rPr lang="en-US" sz="1600" b="1" dirty="0" smtClean="0"/>
              <a:t>id</a:t>
            </a:r>
            <a:r>
              <a:rPr lang="en-US" sz="1600" dirty="0" smtClean="0"/>
              <a:t>, </a:t>
            </a:r>
            <a:r>
              <a:rPr lang="en-US" sz="1600" dirty="0" err="1" smtClean="0"/>
              <a:t>klik</a:t>
            </a:r>
            <a:r>
              <a:rPr lang="en-US" sz="1600" dirty="0" smtClean="0"/>
              <a:t> </a:t>
            </a:r>
            <a:r>
              <a:rPr lang="en-US" sz="1600" b="1" dirty="0" smtClean="0"/>
              <a:t>Primary Key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Tools</a:t>
            </a:r>
            <a:endParaRPr lang="en-US" sz="1600" b="1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Simpan</a:t>
            </a:r>
            <a:r>
              <a:rPr lang="en-US" sz="1600" dirty="0" smtClean="0"/>
              <a:t> table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-283" b="55244"/>
          <a:stretch/>
        </p:blipFill>
        <p:spPr>
          <a:xfrm>
            <a:off x="911066" y="2815063"/>
            <a:ext cx="10149473" cy="2547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010" t="20258" r="59596" b="71213"/>
          <a:stretch/>
        </p:blipFill>
        <p:spPr>
          <a:xfrm>
            <a:off x="5985802" y="5435745"/>
            <a:ext cx="3856996" cy="6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Latihan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Buat</a:t>
            </a:r>
            <a:r>
              <a:rPr lang="en-US" sz="1600" dirty="0" smtClean="0"/>
              <a:t> </a:t>
            </a:r>
            <a:r>
              <a:rPr lang="en-US" sz="1600" dirty="0"/>
              <a:t>file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Table Design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smtClean="0"/>
              <a:t>table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Gunakan</a:t>
            </a:r>
            <a:r>
              <a:rPr lang="en-US" sz="1600" dirty="0" smtClean="0"/>
              <a:t> </a:t>
            </a:r>
            <a:r>
              <a:rPr lang="en-US" sz="1600" dirty="0"/>
              <a:t>field NIM </a:t>
            </a:r>
            <a:r>
              <a:rPr lang="en-US" sz="1600" dirty="0" err="1"/>
              <a:t>sebagai</a:t>
            </a:r>
            <a:r>
              <a:rPr lang="en-US" sz="1600" dirty="0"/>
              <a:t> Primary Key</a:t>
            </a: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/>
              <a:t>Simpan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di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file </a:t>
            </a:r>
            <a:r>
              <a:rPr lang="en-US" sz="1600" dirty="0" smtClean="0"/>
              <a:t>LAT MODUL-1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dirty="0" err="1" smtClean="0"/>
              <a:t>Isikan</a:t>
            </a:r>
            <a:r>
              <a:rPr lang="en-US" sz="1600" dirty="0" smtClean="0"/>
              <a:t> data </a:t>
            </a:r>
            <a:r>
              <a:rPr lang="en-US" sz="1600" dirty="0" err="1" smtClean="0"/>
              <a:t>untuk</a:t>
            </a:r>
            <a:r>
              <a:rPr lang="en-US" sz="1600" dirty="0" smtClean="0"/>
              <a:t> table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(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mengubah</a:t>
            </a:r>
            <a:r>
              <a:rPr lang="en-US" sz="1600" dirty="0"/>
              <a:t> </a:t>
            </a:r>
            <a:r>
              <a:rPr lang="en-US" sz="1600" dirty="0" err="1"/>
              <a:t>datanya</a:t>
            </a:r>
            <a:r>
              <a:rPr lang="en-US" sz="1600" dirty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/>
              <a:t>data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teman-teman</a:t>
            </a:r>
            <a:r>
              <a:rPr lang="en-US" sz="1600" dirty="0"/>
              <a:t> </a:t>
            </a:r>
            <a:r>
              <a:rPr lang="en-US" sz="1600" dirty="0" err="1" smtClean="0"/>
              <a:t>Anda</a:t>
            </a:r>
            <a:r>
              <a:rPr lang="en-US" sz="1600" dirty="0" smtClean="0"/>
              <a:t>) </a:t>
            </a:r>
            <a:r>
              <a:rPr lang="en-US" sz="1600" dirty="0"/>
              <a:t>: </a:t>
            </a: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59" t="19809" r="59596" b="55500"/>
          <a:stretch/>
        </p:blipFill>
        <p:spPr>
          <a:xfrm>
            <a:off x="3573211" y="1721765"/>
            <a:ext cx="4154366" cy="1959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438" t="44130"/>
          <a:stretch/>
        </p:blipFill>
        <p:spPr>
          <a:xfrm>
            <a:off x="2014790" y="4771158"/>
            <a:ext cx="7953093" cy="186272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943600" y="2330824"/>
            <a:ext cx="8964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0070" y="2177922"/>
            <a:ext cx="100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Short Text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595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66314" y="3236080"/>
            <a:ext cx="2204063" cy="64008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Terima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Kasih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Outline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Pengenalan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Database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056513" y="2844450"/>
            <a:ext cx="4504252" cy="46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Pengenalan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Ms. Access 2016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6" name="Group 25" descr="Small circle with number 2 inside  indicating step 2"/>
          <p:cNvGrpSpPr/>
          <p:nvPr/>
        </p:nvGrpSpPr>
        <p:grpSpPr bwMode="blackWhite">
          <a:xfrm>
            <a:off x="531552" y="3690830"/>
            <a:ext cx="558179" cy="409838"/>
            <a:chOff x="6953426" y="711274"/>
            <a:chExt cx="558179" cy="409838"/>
          </a:xfrm>
        </p:grpSpPr>
        <p:sp>
          <p:nvSpPr>
            <p:cNvPr id="27" name="Oval 2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1" name="Content Placeholder 17"/>
          <p:cNvSpPr txBox="1">
            <a:spLocks/>
          </p:cNvSpPr>
          <p:nvPr/>
        </p:nvSpPr>
        <p:spPr>
          <a:xfrm>
            <a:off x="1056513" y="3731023"/>
            <a:ext cx="4504252" cy="46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Membuat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Database &amp; 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abel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Database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5246715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600" b="1" u="sng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Pengertian</a:t>
            </a:r>
            <a:r>
              <a:rPr lang="en-US" sz="16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 Database (Basis Data)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Connolly &amp;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Begg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(2010, p65)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/>
              <a:t>B</a:t>
            </a:r>
            <a:r>
              <a:rPr lang="en-US" sz="1600" dirty="0" smtClean="0"/>
              <a:t>asis </a:t>
            </a:r>
            <a:r>
              <a:rPr lang="en-US" sz="1600" dirty="0"/>
              <a:t>data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kumpulan</a:t>
            </a:r>
            <a:r>
              <a:rPr lang="en-US" sz="1600" dirty="0"/>
              <a:t> data yang </a:t>
            </a:r>
            <a:r>
              <a:rPr lang="en-US" sz="1600" dirty="0" err="1"/>
              <a:t>saling</a:t>
            </a:r>
            <a:r>
              <a:rPr lang="en-US" sz="1600" dirty="0"/>
              <a:t> </a:t>
            </a:r>
            <a:r>
              <a:rPr lang="en-US" sz="1600" i="1" dirty="0" err="1"/>
              <a:t>berelasi</a:t>
            </a:r>
            <a:r>
              <a:rPr lang="en-US" sz="1600" dirty="0"/>
              <a:t> 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logika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dirancang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melengkapi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yang </a:t>
            </a:r>
            <a:r>
              <a:rPr lang="en-US" sz="1600" dirty="0" err="1"/>
              <a:t>dibutuhkan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.</a:t>
            </a:r>
            <a:endParaRPr lang="en-US" sz="1600" b="1" dirty="0" smtClean="0"/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600" b="1" dirty="0" smtClean="0"/>
              <a:t>Abdul </a:t>
            </a:r>
            <a:r>
              <a:rPr lang="en-US" sz="1600" b="1" dirty="0" err="1"/>
              <a:t>Kadir</a:t>
            </a:r>
            <a:r>
              <a:rPr lang="en-US" sz="1600" b="1" dirty="0"/>
              <a:t> &amp; Terra Ch. </a:t>
            </a:r>
            <a:r>
              <a:rPr lang="en-US" sz="1600" b="1" dirty="0" err="1"/>
              <a:t>Triwahyuni</a:t>
            </a:r>
            <a:r>
              <a:rPr lang="en-US" sz="1600" b="1" dirty="0"/>
              <a:t> 2013 </a:t>
            </a:r>
            <a:endParaRPr lang="en-US" sz="1600" b="1" dirty="0" smtClean="0"/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dirty="0" smtClean="0"/>
              <a:t>Basis </a:t>
            </a:r>
            <a:r>
              <a:rPr lang="en-US" sz="1600" dirty="0"/>
              <a:t>Data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pengorganisasian</a:t>
            </a:r>
            <a:r>
              <a:rPr lang="en-US" sz="1600" dirty="0"/>
              <a:t> </a:t>
            </a:r>
            <a:r>
              <a:rPr lang="en-US" sz="1600" dirty="0" err="1"/>
              <a:t>sekumpulan</a:t>
            </a:r>
            <a:r>
              <a:rPr lang="en-US" sz="1600" dirty="0"/>
              <a:t> data yang </a:t>
            </a:r>
            <a:r>
              <a:rPr lang="en-US" sz="1600" dirty="0" err="1"/>
              <a:t>saling</a:t>
            </a:r>
            <a:r>
              <a:rPr lang="en-US" sz="1600" dirty="0"/>
              <a:t> </a:t>
            </a:r>
            <a:r>
              <a:rPr lang="en-US" sz="1600" dirty="0" err="1"/>
              <a:t>berhubungan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memudahkan</a:t>
            </a:r>
            <a:r>
              <a:rPr lang="en-US" sz="1600" dirty="0"/>
              <a:t> </a:t>
            </a:r>
            <a:r>
              <a:rPr lang="en-US" sz="1600" dirty="0" err="1" smtClean="0"/>
              <a:t>aktivitas</a:t>
            </a:r>
            <a:r>
              <a:rPr lang="en-US" sz="1600" dirty="0" smtClean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mendapat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 smtClean="0"/>
              <a:t>.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s://www.itpedia.nl/wp-content/uploads/2017/11/databa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85" y="1715800"/>
            <a:ext cx="5482191" cy="41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Database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5324352" cy="2167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600" b="1" u="sng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Pengertian</a:t>
            </a:r>
            <a:r>
              <a:rPr lang="en-US" sz="16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 DBMS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Database Management System (DBMS)</a:t>
            </a:r>
            <a:r>
              <a:rPr lang="en-US" sz="1600" dirty="0" smtClean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software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basis data yang </a:t>
            </a:r>
            <a:r>
              <a:rPr lang="en-US" sz="1600" dirty="0" err="1"/>
              <a:t>berbasis</a:t>
            </a:r>
            <a:r>
              <a:rPr lang="en-US" sz="1600" dirty="0"/>
              <a:t> </a:t>
            </a:r>
            <a:r>
              <a:rPr lang="en-US" sz="1600" dirty="0" err="1"/>
              <a:t>komputerisasi</a:t>
            </a:r>
            <a:r>
              <a:rPr lang="en-US" sz="1600" dirty="0"/>
              <a:t>. DBMS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pemeliharaan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pengolahan</a:t>
            </a:r>
            <a:r>
              <a:rPr lang="en-US" sz="1600" dirty="0"/>
              <a:t> </a:t>
            </a:r>
            <a:r>
              <a:rPr lang="en-US" sz="1600" dirty="0" err="1"/>
              <a:t>kumpulan</a:t>
            </a:r>
            <a:r>
              <a:rPr lang="en-US" sz="1600" dirty="0"/>
              <a:t> data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.</a:t>
            </a:r>
            <a:endParaRPr lang="en-US" sz="2100" dirty="0" smtClean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https://lh3.googleusercontent.com/proxy/mHas5LBMvGko6VZvwiza1cqIRm5vKWfv6XU6Od3GVcT_vodqeujKI2TK8GI5hlCaEWp5VNrWUJUhY5rN6DPmZOgr9f4B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50" y="3381554"/>
            <a:ext cx="4386872" cy="25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learncomputerscienceonline.com/wp-content/uploads/2019/08/Commonly-Used-DB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89" y="2011229"/>
            <a:ext cx="4408098" cy="446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Database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524708"/>
            <a:ext cx="9404647" cy="2167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600" b="1" u="sng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Pengertian</a:t>
            </a:r>
            <a:r>
              <a:rPr lang="en-US" sz="16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 Field, Record, Table</a:t>
            </a:r>
            <a:endParaRPr lang="en-US" sz="2100" dirty="0" smtClean="0"/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r="5419"/>
          <a:stretch/>
        </p:blipFill>
        <p:spPr>
          <a:xfrm>
            <a:off x="2415397" y="3927217"/>
            <a:ext cx="7065034" cy="2442835"/>
          </a:xfrm>
          <a:prstGeom prst="rect">
            <a:avLst/>
          </a:prstGeom>
        </p:spPr>
      </p:pic>
      <p:grpSp>
        <p:nvGrpSpPr>
          <p:cNvPr id="7" name="Group 6" descr="Small circle with number 1 inside  indicating step 1"/>
          <p:cNvGrpSpPr/>
          <p:nvPr/>
        </p:nvGrpSpPr>
        <p:grpSpPr bwMode="blackWhite">
          <a:xfrm>
            <a:off x="521207" y="1971664"/>
            <a:ext cx="558179" cy="409838"/>
            <a:chOff x="6953426" y="711274"/>
            <a:chExt cx="558179" cy="409838"/>
          </a:xfrm>
        </p:grpSpPr>
        <p:sp>
          <p:nvSpPr>
            <p:cNvPr id="9" name="Oval 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1" name="Content Placeholder 17"/>
          <p:cNvSpPr txBox="1">
            <a:spLocks/>
          </p:cNvSpPr>
          <p:nvPr/>
        </p:nvSpPr>
        <p:spPr>
          <a:xfrm>
            <a:off x="1046168" y="2011856"/>
            <a:ext cx="5673809" cy="596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Field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atribut</a:t>
            </a:r>
            <a:r>
              <a:rPr lang="en-US" sz="1600" dirty="0"/>
              <a:t>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record yang </a:t>
            </a:r>
            <a:r>
              <a:rPr lang="en-US" sz="1600" dirty="0" err="1"/>
              <a:t>menunjukkan</a:t>
            </a:r>
            <a:r>
              <a:rPr lang="en-US" sz="1600" dirty="0"/>
              <a:t>/</a:t>
            </a:r>
            <a:r>
              <a:rPr lang="en-US" sz="1600" dirty="0" err="1"/>
              <a:t>menampilkan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item yang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data</a:t>
            </a:r>
            <a:endParaRPr lang="en-US" sz="2000" b="1" dirty="0">
              <a:solidFill>
                <a:srgbClr val="FF0000"/>
              </a:solidFill>
              <a:cs typeface="Segoe UI"/>
            </a:endParaRPr>
          </a:p>
        </p:txBody>
      </p:sp>
      <p:grpSp>
        <p:nvGrpSpPr>
          <p:cNvPr id="12" name="Group 11" descr="Small circle with number 1 inside  indicating step 1"/>
          <p:cNvGrpSpPr/>
          <p:nvPr/>
        </p:nvGrpSpPr>
        <p:grpSpPr bwMode="blackWhite">
          <a:xfrm>
            <a:off x="521207" y="2528023"/>
            <a:ext cx="558179" cy="409838"/>
            <a:chOff x="6953426" y="711274"/>
            <a:chExt cx="558179" cy="409838"/>
          </a:xfrm>
        </p:grpSpPr>
        <p:sp>
          <p:nvSpPr>
            <p:cNvPr id="13" name="Oval 12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15" name="Content Placeholder 17"/>
          <p:cNvSpPr txBox="1">
            <a:spLocks/>
          </p:cNvSpPr>
          <p:nvPr/>
        </p:nvSpPr>
        <p:spPr>
          <a:xfrm>
            <a:off x="1066568" y="3424059"/>
            <a:ext cx="567381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Table,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/>
              <a:t>kumpulan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record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field</a:t>
            </a:r>
            <a:endParaRPr lang="en-US" sz="2800" b="1" dirty="0">
              <a:solidFill>
                <a:srgbClr val="FF0000"/>
              </a:solidFill>
              <a:cs typeface="Segoe UI"/>
            </a:endParaRPr>
          </a:p>
        </p:txBody>
      </p:sp>
      <p:grpSp>
        <p:nvGrpSpPr>
          <p:cNvPr id="16" name="Group 15" descr="Small circle with number 1 inside  indicating step 1"/>
          <p:cNvGrpSpPr/>
          <p:nvPr/>
        </p:nvGrpSpPr>
        <p:grpSpPr bwMode="blackWhite">
          <a:xfrm>
            <a:off x="541609" y="3351176"/>
            <a:ext cx="558179" cy="409838"/>
            <a:chOff x="6953426" y="711274"/>
            <a:chExt cx="558179" cy="409838"/>
          </a:xfrm>
        </p:grpSpPr>
        <p:sp>
          <p:nvSpPr>
            <p:cNvPr id="17" name="Oval 1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19" name="Content Placeholder 17"/>
          <p:cNvSpPr txBox="1">
            <a:spLocks/>
          </p:cNvSpPr>
          <p:nvPr/>
        </p:nvSpPr>
        <p:spPr>
          <a:xfrm>
            <a:off x="1053929" y="2592397"/>
            <a:ext cx="5597037" cy="596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Record</a:t>
            </a:r>
            <a:r>
              <a:rPr lang="en-US" sz="1600" dirty="0"/>
              <a:t>,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kumpulan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field yang </a:t>
            </a:r>
            <a:r>
              <a:rPr lang="en-US" sz="1600" dirty="0" err="1"/>
              <a:t>saling</a:t>
            </a:r>
            <a:r>
              <a:rPr lang="en-US" sz="1600" dirty="0"/>
              <a:t> </a:t>
            </a:r>
            <a:r>
              <a:rPr lang="en-US" sz="1600" dirty="0" err="1"/>
              <a:t>berhubungan</a:t>
            </a:r>
            <a:r>
              <a:rPr lang="en-US" sz="1600" dirty="0"/>
              <a:t> </a:t>
            </a:r>
            <a:r>
              <a:rPr lang="en-US" sz="1600" dirty="0" err="1" smtClean="0"/>
              <a:t>tersimpan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baris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tabel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8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Pengenalan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Ms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Access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0" y="1431011"/>
            <a:ext cx="11017786" cy="89812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dirty="0"/>
              <a:t>Microsoft Access </a:t>
            </a:r>
            <a:r>
              <a:rPr lang="en-US" sz="1600" dirty="0" err="1"/>
              <a:t>merupakan</a:t>
            </a:r>
            <a:r>
              <a:rPr lang="en-US" sz="1600" dirty="0"/>
              <a:t> program database yang </a:t>
            </a:r>
            <a:r>
              <a:rPr lang="en-US" sz="1600" dirty="0" err="1"/>
              <a:t>cukup</a:t>
            </a:r>
            <a:r>
              <a:rPr lang="en-US" sz="1600" dirty="0"/>
              <a:t> </a:t>
            </a:r>
            <a:r>
              <a:rPr lang="en-US" sz="1600" dirty="0" err="1"/>
              <a:t>populer</a:t>
            </a:r>
            <a:r>
              <a:rPr lang="en-US" sz="1600" dirty="0"/>
              <a:t>,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, </a:t>
            </a:r>
            <a:r>
              <a:rPr lang="en-US" sz="1600" dirty="0" err="1"/>
              <a:t>berorientasi</a:t>
            </a:r>
            <a:r>
              <a:rPr lang="en-US" sz="1600" dirty="0"/>
              <a:t> visual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berbasis</a:t>
            </a:r>
            <a:r>
              <a:rPr lang="en-US" sz="1600" dirty="0"/>
              <a:t> Windows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diintegrasikan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aplikasi</a:t>
            </a:r>
            <a:r>
              <a:rPr lang="en-US" sz="1600" dirty="0"/>
              <a:t> lain.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/>
              <a:t>Microsoft Access,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memodifikasi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, </a:t>
            </a:r>
            <a:r>
              <a:rPr lang="en-US" sz="1600" dirty="0" err="1" smtClean="0"/>
              <a:t>formulir</a:t>
            </a:r>
            <a:r>
              <a:rPr lang="en-US" sz="1600" dirty="0" smtClean="0"/>
              <a:t> </a:t>
            </a:r>
            <a:r>
              <a:rPr lang="en-US" sz="1600" dirty="0" err="1"/>
              <a:t>entri</a:t>
            </a:r>
            <a:r>
              <a:rPr lang="en-US" sz="1600" dirty="0"/>
              <a:t> data, query, </a:t>
            </a:r>
            <a:r>
              <a:rPr lang="en-US" sz="1600" dirty="0" err="1"/>
              <a:t>laporan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mengelola</a:t>
            </a:r>
            <a:r>
              <a:rPr lang="en-US" sz="1600" dirty="0"/>
              <a:t> database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cepat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386" t="13560" r="7944" b="6612"/>
          <a:stretch/>
        </p:blipFill>
        <p:spPr>
          <a:xfrm>
            <a:off x="5304956" y="2467155"/>
            <a:ext cx="6254440" cy="3864634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9" y="2329132"/>
            <a:ext cx="4138893" cy="1284079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database </a:t>
            </a:r>
            <a:r>
              <a:rPr lang="en-US" sz="1600" b="1" u="sng" dirty="0" err="1" smtClean="0"/>
              <a:t>baru</a:t>
            </a:r>
            <a:endParaRPr lang="en-US" sz="1600" b="1" u="sng" dirty="0" smtClean="0"/>
          </a:p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file database </a:t>
            </a:r>
            <a:r>
              <a:rPr lang="en-US" sz="1600" dirty="0" err="1"/>
              <a:t>baru</a:t>
            </a:r>
            <a:r>
              <a:rPr lang="en-US" sz="1600" dirty="0"/>
              <a:t>,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 smtClean="0"/>
              <a:t>langkah-langkah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 smtClean="0"/>
              <a:t>Buka</a:t>
            </a:r>
            <a:r>
              <a:rPr lang="en-US" sz="1600" dirty="0" smtClean="0"/>
              <a:t> Ms. Access 2016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 smtClean="0"/>
              <a:t>Pilih</a:t>
            </a:r>
            <a:r>
              <a:rPr lang="en-US" sz="1600" dirty="0" smtClean="0"/>
              <a:t> Blank desktop database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 smtClean="0"/>
              <a:t>Ubah</a:t>
            </a:r>
            <a:r>
              <a:rPr lang="en-US" sz="1600" dirty="0" smtClean="0"/>
              <a:t> File Name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Modul1.accdb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 smtClean="0"/>
              <a:t>Simpan</a:t>
            </a:r>
            <a:r>
              <a:rPr lang="en-US" sz="1600" dirty="0" smtClean="0"/>
              <a:t> di Documents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 smtClean="0"/>
              <a:t>Klik</a:t>
            </a:r>
            <a:r>
              <a:rPr lang="en-US" sz="1600" dirty="0" smtClean="0"/>
              <a:t> Create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863" t="33696" r="26923" b="29880"/>
          <a:stretch/>
        </p:blipFill>
        <p:spPr>
          <a:xfrm>
            <a:off x="4527324" y="4393990"/>
            <a:ext cx="4370813" cy="19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0" y="1431011"/>
            <a:ext cx="4696215" cy="362278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/>
              <a:t>Opening screen for </a:t>
            </a:r>
            <a:r>
              <a:rPr lang="en-US" sz="1600" b="1" u="sng" dirty="0" smtClean="0"/>
              <a:t>new blank </a:t>
            </a:r>
            <a:r>
              <a:rPr lang="en-US" sz="1600" b="1" u="sng" dirty="0"/>
              <a:t>Access database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094" t="15113" r="7751" b="6699"/>
          <a:stretch/>
        </p:blipFill>
        <p:spPr>
          <a:xfrm>
            <a:off x="2450437" y="1793289"/>
            <a:ext cx="6830118" cy="47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9" y="1431011"/>
            <a:ext cx="8009345" cy="362278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smtClean="0"/>
              <a:t>1. </a:t>
            </a: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Tabel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Dengan</a:t>
            </a:r>
            <a:r>
              <a:rPr lang="en-US" sz="1600" b="1" u="sng" dirty="0" smtClean="0"/>
              <a:t> Datasheet View</a:t>
            </a:r>
          </a:p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standar</a:t>
            </a:r>
            <a:r>
              <a:rPr lang="en-US" sz="1600" dirty="0"/>
              <a:t>,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 smtClean="0"/>
              <a:t>membuat</a:t>
            </a:r>
            <a:r>
              <a:rPr lang="en-US" sz="1600" dirty="0" smtClean="0"/>
              <a:t> </a:t>
            </a:r>
            <a:r>
              <a:rPr lang="en-US" sz="1600" dirty="0"/>
              <a:t>file database, </a:t>
            </a:r>
            <a:r>
              <a:rPr lang="en-US" sz="1600" dirty="0" err="1"/>
              <a:t>maka</a:t>
            </a:r>
            <a:r>
              <a:rPr lang="en-US" sz="1600" dirty="0"/>
              <a:t> yang </a:t>
            </a:r>
            <a:r>
              <a:rPr lang="en-US" sz="1600" dirty="0" err="1" smtClean="0"/>
              <a:t>muncul</a:t>
            </a:r>
            <a:r>
              <a:rPr lang="en-US" sz="1600" dirty="0" smtClean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kali yang </a:t>
            </a:r>
            <a:r>
              <a:rPr lang="en-US" sz="1600" dirty="0" err="1"/>
              <a:t>aktif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</a:t>
            </a:r>
            <a:r>
              <a:rPr lang="en-US" sz="1600" dirty="0" err="1"/>
              <a:t>tabel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tampil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 smtClean="0"/>
              <a:t>jendela</a:t>
            </a:r>
            <a:r>
              <a:rPr lang="en-US" sz="1600" dirty="0" smtClean="0"/>
              <a:t> Datasheet </a:t>
            </a:r>
            <a:r>
              <a:rPr lang="en-US" sz="1600" dirty="0"/>
              <a:t>View </a:t>
            </a:r>
            <a:r>
              <a:rPr lang="en-US" sz="1600" dirty="0" err="1"/>
              <a:t>berikut</a:t>
            </a:r>
            <a:r>
              <a:rPr lang="en-US" sz="1600" dirty="0"/>
              <a:t> 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" t="3980" r="87604" b="70561"/>
          <a:stretch/>
        </p:blipFill>
        <p:spPr>
          <a:xfrm>
            <a:off x="643667" y="2793588"/>
            <a:ext cx="2246051" cy="2618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911" r="71780" b="63916"/>
          <a:stretch/>
        </p:blipFill>
        <p:spPr>
          <a:xfrm>
            <a:off x="3390070" y="2793588"/>
            <a:ext cx="5160885" cy="33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Membuat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Tabel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08" y="1431011"/>
            <a:ext cx="10888391" cy="383110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n-US" sz="1600" b="1" u="sng" dirty="0" err="1" smtClean="0"/>
              <a:t>Membuat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Tabel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Dengan</a:t>
            </a:r>
            <a:r>
              <a:rPr lang="en-US" sz="1600" b="1" u="sng" dirty="0" smtClean="0"/>
              <a:t> Datasheet View</a:t>
            </a:r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Ada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mengisi</a:t>
            </a:r>
            <a:r>
              <a:rPr lang="en-US" sz="1600" dirty="0"/>
              <a:t> data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jendela</a:t>
            </a:r>
            <a:r>
              <a:rPr lang="en-US" sz="1600" dirty="0"/>
              <a:t> datasheet </a:t>
            </a:r>
            <a:r>
              <a:rPr lang="en-US" sz="1600" dirty="0" smtClean="0"/>
              <a:t>view, </a:t>
            </a:r>
            <a:r>
              <a:rPr lang="en-US" sz="1600" dirty="0" err="1"/>
              <a:t>yaitu</a:t>
            </a:r>
            <a:r>
              <a:rPr lang="en-US" sz="1600" dirty="0"/>
              <a:t> : </a:t>
            </a:r>
            <a:endParaRPr lang="en-US" sz="1600" dirty="0" smtClean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600" b="1" dirty="0" err="1" smtClean="0">
                <a:solidFill>
                  <a:srgbClr val="FF0000"/>
                </a:solidFill>
              </a:rPr>
              <a:t>Mengisi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Data/Record</a:t>
            </a:r>
            <a:r>
              <a:rPr lang="en-US" sz="1600" dirty="0"/>
              <a:t> :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diminta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mengisi</a:t>
            </a:r>
            <a:r>
              <a:rPr lang="en-US" sz="1600" dirty="0"/>
              <a:t> data </a:t>
            </a:r>
            <a:r>
              <a:rPr lang="en-US" sz="1600" dirty="0" err="1"/>
              <a:t>atau</a:t>
            </a:r>
            <a:r>
              <a:rPr lang="en-US" sz="1600" dirty="0"/>
              <a:t> record </a:t>
            </a:r>
            <a:r>
              <a:rPr lang="en-US" sz="1600" dirty="0" err="1"/>
              <a:t>terlebih</a:t>
            </a:r>
            <a:r>
              <a:rPr lang="en-US" sz="1600" dirty="0"/>
              <a:t> </a:t>
            </a:r>
            <a:r>
              <a:rPr lang="en-US" sz="1600" dirty="0" err="1" smtClean="0"/>
              <a:t>dulu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/>
              <a:t>kolom</a:t>
            </a:r>
            <a:r>
              <a:rPr lang="en-US" sz="1600" dirty="0"/>
              <a:t> </a:t>
            </a:r>
            <a:r>
              <a:rPr lang="en-US" sz="1600" dirty="0" err="1"/>
              <a:t>isian</a:t>
            </a:r>
            <a:r>
              <a:rPr lang="en-US" sz="1600" dirty="0"/>
              <a:t> </a:t>
            </a:r>
            <a:r>
              <a:rPr lang="en-US" sz="1600" dirty="0" err="1"/>
              <a:t>Clik</a:t>
            </a:r>
            <a:r>
              <a:rPr lang="en-US" sz="1600" dirty="0"/>
              <a:t> to Add,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diisi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angka</a:t>
            </a:r>
            <a:r>
              <a:rPr lang="en-US" sz="1600" dirty="0"/>
              <a:t> 12345,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judul</a:t>
            </a:r>
            <a:r>
              <a:rPr lang="en-US" sz="1600" dirty="0"/>
              <a:t> </a:t>
            </a:r>
            <a:r>
              <a:rPr lang="en-US" sz="1600" dirty="0" err="1" smtClean="0"/>
              <a:t>kolom</a:t>
            </a:r>
            <a:r>
              <a:rPr lang="en-US" sz="1600" dirty="0" smtClean="0"/>
              <a:t> Click </a:t>
            </a:r>
            <a:r>
              <a:rPr lang="en-US" sz="1600" dirty="0"/>
              <a:t>to Add </a:t>
            </a:r>
            <a:r>
              <a:rPr lang="en-US" sz="1600" dirty="0" err="1"/>
              <a:t>berubah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smtClean="0"/>
              <a:t>Field1.</a:t>
            </a:r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 smtClean="0"/>
          </a:p>
          <a:p>
            <a:pPr marL="342900" indent="-342900"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1600" dirty="0"/>
          </a:p>
          <a:p>
            <a:pPr algn="just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22" t="33521" r="10814"/>
          <a:stretch/>
        </p:blipFill>
        <p:spPr>
          <a:xfrm>
            <a:off x="2017059" y="2931291"/>
            <a:ext cx="8300115" cy="32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525</Words>
  <Application>Microsoft Office PowerPoint</Application>
  <PresentationFormat>Widescreen</PresentationFormat>
  <Paragraphs>124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Segoe UI Semibold</vt:lpstr>
      <vt:lpstr>WelcomeDoc</vt:lpstr>
      <vt:lpstr>Komputer Aplikasi Bisnis &amp; Perkantoran IV (Microsoft Access)</vt:lpstr>
      <vt:lpstr>Outline</vt:lpstr>
      <vt:lpstr>Pengenalan Database</vt:lpstr>
      <vt:lpstr>Pengenalan Database</vt:lpstr>
      <vt:lpstr>Pengenalan Database</vt:lpstr>
      <vt:lpstr>Pengenalan Ms Access</vt:lpstr>
      <vt:lpstr>Membuat Tabel</vt:lpstr>
      <vt:lpstr>Membuat Tabel</vt:lpstr>
      <vt:lpstr>Membuat Tabel</vt:lpstr>
      <vt:lpstr>Membuat Tabel</vt:lpstr>
      <vt:lpstr>Membuat Tabel</vt:lpstr>
      <vt:lpstr>Latihan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2020-03-15T14:42:02Z</dcterms:created>
  <dcterms:modified xsi:type="dcterms:W3CDTF">2020-03-22T04:21:56Z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