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4"/>
  </p:notesMasterIdLst>
  <p:handoutMasterIdLst>
    <p:handoutMasterId r:id="rId75"/>
  </p:handoutMasterIdLst>
  <p:sldIdLst>
    <p:sldId id="256" r:id="rId3"/>
    <p:sldId id="369" r:id="rId4"/>
    <p:sldId id="276" r:id="rId5"/>
    <p:sldId id="266" r:id="rId6"/>
    <p:sldId id="394" r:id="rId7"/>
    <p:sldId id="327" r:id="rId8"/>
    <p:sldId id="269" r:id="rId9"/>
    <p:sldId id="393" r:id="rId10"/>
    <p:sldId id="282" r:id="rId11"/>
    <p:sldId id="285" r:id="rId12"/>
    <p:sldId id="319" r:id="rId13"/>
    <p:sldId id="330" r:id="rId14"/>
    <p:sldId id="358" r:id="rId15"/>
    <p:sldId id="395" r:id="rId16"/>
    <p:sldId id="329" r:id="rId17"/>
    <p:sldId id="388" r:id="rId18"/>
    <p:sldId id="397" r:id="rId19"/>
    <p:sldId id="362" r:id="rId20"/>
    <p:sldId id="398" r:id="rId21"/>
    <p:sldId id="399" r:id="rId22"/>
    <p:sldId id="321" r:id="rId23"/>
    <p:sldId id="400" r:id="rId24"/>
    <p:sldId id="401" r:id="rId25"/>
    <p:sldId id="402" r:id="rId26"/>
    <p:sldId id="403" r:id="rId27"/>
    <p:sldId id="280" r:id="rId28"/>
    <p:sldId id="404" r:id="rId29"/>
    <p:sldId id="345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331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323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44" r:id="rId71"/>
    <p:sldId id="443" r:id="rId72"/>
    <p:sldId id="36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9" autoAdjust="0"/>
    <p:restoredTop sz="50095" autoAdjust="0"/>
  </p:normalViewPr>
  <p:slideViewPr>
    <p:cSldViewPr>
      <p:cViewPr>
        <p:scale>
          <a:sx n="63" d="100"/>
          <a:sy n="63" d="100"/>
        </p:scale>
        <p:origin x="235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219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F3808-9C51-4E81-A7A2-715A9299F71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189E-1A44-4714-A123-874E0CBD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2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A879A-D9F5-40D8-8006-52EA9EF5B34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86934-B70D-40E5-B110-DD2443B77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9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0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0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50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13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88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3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6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0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17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9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16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71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86934-B70D-40E5-B110-DD2443B779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D92675B-D3B3-4E1B-8B0C-7390FB0C0BF6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875B3F-E0D8-4D44-A059-104F4B44C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23622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Perdagangan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dan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Investasi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Internasional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89844"/>
            <a:ext cx="800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nn-NO" sz="2400" dirty="0" smtClean="0">
                <a:latin typeface="Arial" pitchFamily="34" charset="0"/>
                <a:cs typeface="Arial" pitchFamily="34" charset="0"/>
              </a:rPr>
              <a:t>berorientasi ekspor lebih menyukai kebijakan perdagangan merkantilisme, seperti kebijakan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subisdi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potongan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pajak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merangsang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penjualan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terancam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mendukung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2400" dirty="0" smtClean="0">
                <a:latin typeface="Arial" pitchFamily="34" charset="0"/>
                <a:cs typeface="Arial" pitchFamily="34" charset="0"/>
              </a:rPr>
              <a:t>merkantilis, seperti kebijakan yang menerapkan tarif atau kuota, yang melindungi produsen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pemasok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politisi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mewakili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komunitas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fasilitas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seluruhnya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menyanjung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kebijaksanaan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merkantilisme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monarki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79016"/>
            <a:ext cx="7924800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anggota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dirugikan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Subsidi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dibayar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pembayar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pajak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pajak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Pembatasan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dibayar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konsumen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menghadapi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persaingan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imperialisme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kali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mengalihkan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beban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merkantilisme ke koloni mereka.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4582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Sebagai contoh, di bawah Undang-Undang Navigasi Tahun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1660 (Navigation Act of 1660)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barang-barang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Eropa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koloni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dikirimkan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Inggris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Inggris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kolonial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pabrik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Inggris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topi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memastikan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pasokan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memadai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pedagang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Inggris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Inggris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mengharuskan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kolonial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menjual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Inggris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meliputi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beras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tembakau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dan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barang-barang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kelautan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kapal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Strategi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merkantilisme ini akhirnya menjadi senjata makan tuan-strategi tersebut berkontribusi terhadap keluhan yang berakibat pada penggulingan takhta Inggris di koloni Amerika.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8886"/>
            <a:ext cx="7848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Sikap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proteksionis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terbatas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Utara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Eropa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lama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mengeluh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membatasi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dibutuhkan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negosiasi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enggan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menyetujui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1990-an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mengizinkan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membatasi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tidak lebih dari 10 persen dari pasarnya. </a:t>
            </a:r>
          </a:p>
          <a:p>
            <a:pPr algn="just"/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Perusahaan Asia dan Amerika Utara mengkritik Eropa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menerapkan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pembatasan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daging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sapi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pisang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pertanian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Tuduhan-tuduhan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dibenarkan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Hampir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2400" dirty="0" smtClean="0">
                <a:latin typeface="Arial" pitchFamily="34" charset="0"/>
                <a:cs typeface="Arial" pitchFamily="34" charset="0"/>
              </a:rPr>
              <a:t>telah mengadopsi sejumlah kebijakan neomerkantilisme untuk melindungi industri penting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458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Absolut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(Adam Smith)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Neomerkantilisme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dangkal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khususnya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patriot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ingin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memperkuat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seharusnya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berusaha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memaksimalkan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simpanan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Adam Smith,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permasalahan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merkantilisme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mengaburkan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akuisisi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perolehan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akuisisi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kekayaan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karyanya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 Inquiry into the nature and Causes of the Wealth Nations (1776), Smith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basis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intelektual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merkantilisme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sebenarnya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melemahkan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merenggut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kemampuan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individividu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berdagang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bebas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pertukaran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sukarela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19201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Selain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menghindari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segala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menghambur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hamburkan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dayanya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Inefisiensi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diakibatkan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merkantilisme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kekayaan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keseluruhan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meskipun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khusus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diuntungkan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762000"/>
            <a:ext cx="8610600" cy="525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Keunggulan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absolut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absolut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advantage)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oleh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Adam Smith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Nilai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barang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diukur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oleh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banyaknya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tenaga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kerja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menghasilkan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barang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Asumsi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tenaga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kerja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sifatnya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homogen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merupakan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satu-satunya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faktor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produksi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Teori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mempunyai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manfaat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</a:t>
            </a:r>
          </a:p>
          <a:p>
            <a:pPr marL="898525" marR="0" lvl="0" indent="-898525" algn="just" defTabSz="6254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>
                <a:tab pos="6254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1.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memungkinkan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sederhana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menjelaskan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tentang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spesialisasi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keuntungan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pertukaran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2.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prinsip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teori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ditinggalkan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tetap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berlaku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457200"/>
            <a:ext cx="8077200" cy="60198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65125" marR="0" lvl="0" indent="-365125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Misalnya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hanya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negara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Amerika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Inggris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memiliki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faktor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produksi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tenaga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kerja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homogen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menghasilkan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barang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yaitu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gandum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pakaian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09600" marR="0" lvl="0" indent="-244475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                        </a:t>
            </a:r>
          </a:p>
          <a:p>
            <a:pPr marL="365125"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Tabel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Banyaknya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tenaga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kerja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yang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diperlukan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untuk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menghasilkan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gandum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pakaian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per unit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									                                     			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Amerika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Inggris</a:t>
            </a: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Gandum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             	     8				      10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Pakaian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                  4				        2</a:t>
            </a:r>
          </a:p>
          <a:p>
            <a:pPr marL="365125"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65125"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Amerika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lebih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efisien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memproduksi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gandum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sedangkan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Inggris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lebih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efisien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memproduksi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pakaian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125"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demikian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Amerika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memiliki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absolut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advantage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produksi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gandum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Inggris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memiliki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absolut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advantage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pada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produksi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pakaian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365125"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Dikatakan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absolut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advantage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karena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masing-masing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negara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dapat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menghasilkan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macam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barang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biaya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diukur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unit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tenaga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kerja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secara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absolut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lebih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rendah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dari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negara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lain.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305800" cy="601980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3.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relatif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(comparative advantage)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John Stuart Mill</a:t>
            </a:r>
          </a:p>
          <a:p>
            <a:pPr marL="609600" indent="-609600" algn="just" eaLnBrk="1" hangingPunct="1">
              <a:lnSpc>
                <a:spcPct val="90000"/>
              </a:lnSpc>
              <a:buAutoNum type="arabicPeriod" startAt="2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comparative advantage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comparative disadvantage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dihasilkan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murah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dihasilkan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sendiri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mengeluarkan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dicurahkan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Makin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dicurahkan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mahal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harganya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	</a:t>
            </a:r>
          </a:p>
          <a:p>
            <a:pPr marL="609600" indent="-609600" algn="just" eaLnBrk="1" hangingPunct="1">
              <a:lnSpc>
                <a:spcPct val="90000"/>
              </a:lnSpc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534400" cy="609600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      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minggu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2400" u="sng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u="sng" dirty="0" err="1" smtClean="0">
                <a:latin typeface="Arial" pitchFamily="34" charset="0"/>
                <a:cs typeface="Arial" pitchFamily="34" charset="0"/>
              </a:rPr>
              <a:t>Inggris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Gandum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6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bakul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bakul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10 yards		6 yards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comparative advantage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Gandum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      6 : 2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3 : 1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10: 6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5/3 : 1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comparative advantage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gandum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 : 1 &gt; 5/3 : 1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Inggris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Gandum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      2 : 6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1/3 :1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6 : 10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3/5 : 1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Inggris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comparative advantage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3/5: 1 &gt; 1/3 : 1</a:t>
            </a:r>
          </a:p>
          <a:p>
            <a:pPr marL="609600" indent="-609600" algn="just"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18492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Dunia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(trade)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pertukaran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sukarela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lain.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sifatnya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sukarela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kedua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pihak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transaksi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meyakini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pertukaran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melakukannya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(international trade)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penduduk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Penduduk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perusahaan, organisasi nirlaba, atau bentuk-bentuk asosiasi lainnya.</a:t>
            </a:r>
          </a:p>
          <a:p>
            <a:pPr algn="just"/>
            <a:endParaRPr lang="fi-FI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"/>
            <a:ext cx="8229600" cy="6400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en-US" sz="1400" dirty="0" smtClean="0"/>
              <a:t>	</a:t>
            </a:r>
          </a:p>
          <a:p>
            <a:pPr marL="261938" indent="-261938" algn="just">
              <a:lnSpc>
                <a:spcPct val="9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Relatif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(comparative cost)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David Ricardo</a:t>
            </a:r>
          </a:p>
          <a:p>
            <a:pPr marL="261938" indent="-261938" algn="just">
              <a:lnSpc>
                <a:spcPct val="90000"/>
              </a:lnSpc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antar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timbul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apabila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comparative cost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terkecil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61938" indent="-261938" algn="just">
              <a:lnSpc>
                <a:spcPct val="90000"/>
              </a:lnSpc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61938" indent="-261938" algn="just">
              <a:lnSpc>
                <a:spcPct val="90000"/>
              </a:lnSpc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just" eaLnBrk="1" hangingPunct="1">
              <a:buFontTx/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274638" indent="-274638" algn="just" eaLnBrk="1" hangingPunct="1">
              <a:buFontTx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Tabel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Banyaknya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dibutuhkan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memproduksi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anggur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	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pakaian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Anggur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(1botol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		</a:t>
            </a:r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(I yard)</a:t>
            </a:r>
          </a:p>
          <a:p>
            <a:pPr algn="just"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Portugis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		      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Inggris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		      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Besarnya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comparative cost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Portugis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anggur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3/6 &lt; 4/5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3/4&lt; 6/5</a:t>
            </a:r>
          </a:p>
          <a:p>
            <a:pPr algn="just"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Inggris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5/4 &lt; 6/3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5/6 &lt; 4/3</a:t>
            </a:r>
          </a:p>
          <a:p>
            <a:pPr algn="just"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portugis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berspesialisasi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anggur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sedangkan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Inggris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632460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1.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Endowment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Relatif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Hecksher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Ohlin</a:t>
            </a:r>
          </a:p>
          <a:p>
            <a:pPr marL="609600" indent="-609600" algn="just" eaLnBrk="1" hangingPunct="1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perbedaan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opportunity cost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perbedaan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dimilikinya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 algn="just" eaLnBrk="1" hangingPunct="1"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hangingPunct="1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sedangkan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kapiltal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menyebaban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pertukaran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hangingPunct="1"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hangingPunct="1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400" b="1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04885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i-FI" sz="2400" dirty="0" smtClean="0">
                <a:latin typeface="Arial" pitchFamily="34" charset="0"/>
                <a:cs typeface="Arial" pitchFamily="34" charset="0"/>
              </a:rPr>
              <a:t>Kedua ahli ekonomi ini melakukan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pengamatan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Anugerah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bervariasi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contoh, Argentina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Arab Saudi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cadangan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mentah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Bangladesh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terampil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41325" indent="-34925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2.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Perbedaan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barang-barang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memproduksinya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41325"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gandum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cadangan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mentah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terampil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05683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Heckscher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-Ohlin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intensif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relatif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melimpah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diuji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empiris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ahli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Wassily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Leontief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analisis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input-output,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matematis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mengukur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saling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keterkaitan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Leontief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meyakini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yang melimpah modal dan langka tenaga kerja. Oleh karena itu, menurut teori Heckscher-Ohlin,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berpikir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modal,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kimia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alas kaki.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1076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Kelemahan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Leontief. Leontief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berasumsi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homogen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modal.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terutama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modal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teknologi-tidak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pun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dimasukkan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analisis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Leontief.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Kegagalan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memasukkan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faktor-faktor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mungkin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menyebabkannya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mengukur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intensitas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intensif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wujud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barang-barang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pertanianj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pesawat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iasa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63689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dijual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eksportir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terkemuka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AS, Boeing'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Leontief mengukur modai fisik (pabrik, properti, dan peralatan) dan tenaga kerja fisik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membangun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pesawat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Boeing,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gagal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mengukur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memadai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Meskipun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demikian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modal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berpendidikan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merancang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pesawat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ahli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berketerampilan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merakitnya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canggih yang mengendalikan lini perakitan terbesar di dunia tersebut) adalah lebih penting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keberhasilan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Boeing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fisik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fisik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5240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Kegagalan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Leontief untuk mengukur peran yang dimainkan oleh faktor-fakor produksi lainnya ini dalam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berkontribusi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paradoksal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didapatkannya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153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Modern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Berbasis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Perusahaan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Sejak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II,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riset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berfokus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mempromosikan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berbasis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telah dikembangkan karena beberapa alasan: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semakin pentingnya MNC dalam ekonomi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pascaperang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ketidakmampuan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berbasis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memprediksi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eksistensi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pertumbuhan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intra-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didefinisikan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berikutnya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kegagalan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Leontief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periset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empiris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memvalidasi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Heckscher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-Ohlin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berbasis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05800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siklus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(product life cycle theory) 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mendeskripsikan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evolusi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strategi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pemasaran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seiring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dewasa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dimodifikasi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Raymond Vernon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Harvard Business School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menciptakan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internasional berbasis perusahaan (dan, seperti yang akan kita lihat, investasi internasional). </a:t>
            </a:r>
          </a:p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Teori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siklus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menelusuri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inovasi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ekspansi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komparatif, dan respons strategis dari rival global dalam produksi, perdagangan, dan keputusan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investasi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Vernon,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siklus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tahapan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pendewasaan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terstandardisasi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166843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baru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memperkenalkan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inovatif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fotokopi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personal,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respons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dirasakan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berinovasi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apakah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profitabel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Eksekutif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pemasaran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memantau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pelanggan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memastikan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konsumen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tumbuh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dratis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setengah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abad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sejak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berakhirnya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II. Total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2012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$18,4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triliun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sekitar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26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bruto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(Gross Domestic Product-GDP)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$71,7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triliun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berjumlah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$4,4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triliun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UE,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Kanada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menyumbangkan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46,8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11,1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42,1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pengaruh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langsung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langsung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memicu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458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pendewasaan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produk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Permintaan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berkembang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drastis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seiring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konsumen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mengenali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nilainya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Perusahaan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berinovasi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membangun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pabrik-pabrik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kapasitasnya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permintaan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muncul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tertarik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oleh prospek laba yang menggiurkan. </a:t>
            </a:r>
          </a:p>
          <a:p>
            <a:pPr algn="just"/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Dalam kasus Apple, perusahaan tersebut memperkenalkan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versi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rakitan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model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keduanya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Apple II,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pameran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San Francisco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musim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semi 1977.Selama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Apple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menjual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130.000 unit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fasilitas produksinya melampaui garasi jobs. Untuk melayani pelanggan domestik dan asing,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Apple II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California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Texas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didistribusikan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gudang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Belanda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39090"/>
            <a:ext cx="8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terstandardisasi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stabil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Produk lebih menjadi seperti komoditas, dan perusahaan ditekan untuk menurunkan biaya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pabrikasi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sejauh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mungkin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mengalihkan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fasilitas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akibatnya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berinovasi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pesaingnya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sejumlah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kasus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menghapuskan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seluruhnya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751344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Industri komputer personal telah memasuki tahap produk terstandardisasi. Perusahaan  komputer Cina seperti Lenovo dan produsen Taiwan seperti Asusteh Hon Hai, Tatung, Mitac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International,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First International-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pun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berasal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Serikat-setiap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jutaan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personal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bawah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kontrak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untukvendor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terkemuka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Apple, Dell,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Hewlett-Packard.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Pengaturan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siklus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dipindahkan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manufaktur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pemberian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pemasarannya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tetap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berinovasi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10612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siklus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dimulai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memuncak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menurun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berinovasi juga dimulai pada tahap l, memuncak pada tahap 2. Namun, pada tahap 3, negara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berinovasi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importir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7489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muncul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mendekati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akhir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seiring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mengenali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potensi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memperluas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kapasitas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melayani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porsi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semakin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mungkin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eksportir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seiring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semakin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intensif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berinovasi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rival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berusaha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menurunkan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mengalihkan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berkembang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Akhirnya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berkembang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eksportir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1887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Kesamaan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Negara (country similarity theory 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Steffan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Linder)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interindustry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trade)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pertukaran barang yang diproduksi oleh satu industri di negara A untuk barang yang diproduksi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pertukaran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anggur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Prancis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radio jam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Meskipun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demikian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intra-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intraindustry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trade),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Toyota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BMW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|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epang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intra-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sekitar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18492"/>
            <a:ext cx="80010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Ahli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Swedia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Steffan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Linder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berusaha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fenomena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intra-industri. Linder berhipotesis bahwa perdagangan internasional dalam barang manufaktur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diakibatkan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kesamaan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preferensi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konsumen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pandangannya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awalnya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melayani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Seiring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mengeksplorasi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kesempatan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menemukan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paling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menjanjikan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preferensi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konsumennya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menyerupai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sendiri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]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epang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menyediakan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BMW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prestise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performa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serupa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]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menyediakan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Toyota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pelanggan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sadar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kualitas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berorientasi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serupa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Seiring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menargetkan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lain,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intra-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muncul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1336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menyediakan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BMW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prestise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performa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serupa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menyediakan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Toyota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pelanggan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sadar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kualitas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berorientasi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serupa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Seiring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menargetkan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lain,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intra-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muncul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7693"/>
            <a:ext cx="8153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kesamaan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Linder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manufakur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pendapatan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kapita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serupa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intra-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manufaktur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seharusnya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khususnya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berguna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terdiferensiasi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diferentiated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goods)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peralatan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elektronik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mahal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perawatan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pribadi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merek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reputasi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memainkan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pengambilan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konsumen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terdiferensiasi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undiffirentiated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goods)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gula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reputasi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memainkan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konsumen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7468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(new trade theory 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Elhanen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Helpman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Paul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Krugman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Kelvin Lancaster)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1970-an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1980-an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memperluas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analisis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Linder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menggabungkan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dampak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skala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terdiferensiasi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Skala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(economies of scale)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rata-rata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menurun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seiring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output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meningkat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23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257800"/>
            <a:ext cx="1543050" cy="127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838200"/>
            <a:ext cx="8077200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Eksportir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terkemuka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Caterpillar,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ekspornya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bernilai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$22,8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miliar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pesanan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pemasok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upah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182563" indent="-182563" algn="just"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pembayaran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dividen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pemegang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saham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semuanya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menciptakan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penghasilan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diler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(dealer)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toko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makanan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gilirannya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menambah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daftar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sendiri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69416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Andaikan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manufaktur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pemasaran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mobil menggunakan keuntungan dari skala ekonomi. Jika  BMW maupun Toyota mampu memperluas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penjualan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melebihi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rata-rata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saingnya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melawan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skala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agresif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ekspansi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melebihi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66843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MNC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Caterpillar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Komatsu, Unilever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Procter &amp; Gamble,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Airbus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Boeing,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terus-menerus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memainkan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permainan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kucing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tikus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global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seiring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berusaha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memperluas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penjualan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skala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berusaha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memanfaatkan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berkelanjutan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kekuatan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sendiri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menetralisir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kekuatan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lawan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240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Perusahaan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berkompetisi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global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berkelanjutan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populer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kekayaan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intelektual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berinvestasi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riset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(research and development - R&amp;D),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mencapai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lingkup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mengeksploitasi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kurva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305342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MEMILIKI HAK ATAS KEKAYAAN INTELEKTUAL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kekayaan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intelektual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dagang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paten,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cipta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kali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pesaingnya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prestisius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Waterford Wedgwood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Irlandia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LVMH Moet Hennessy Louis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Vuitton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Prancis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menetapkan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premium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mahal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Coca-Cola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PepsiCo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pelanggan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seluruh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basis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dagang dan nama merek mereka.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BERINVESTASI DALAM R&amp;D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R&amp;D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komponen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total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berteknologi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Airbus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menghabiskan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$12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miliar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jet superjumbo, A380. Perusahaan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farmasi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semikonduktor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menghabiskan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sejumlah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R&amp;D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mempertahankan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kali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enggan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bertindak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dahulu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82296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MENCAPAI EC0N0MIES 0F SCOPE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Economies of scope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menawarkan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kesempatan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berkelanjutan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Economies of scope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rata-rata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menurun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seiring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berbeda yang mereka jual meningkat. </a:t>
            </a:r>
          </a:p>
          <a:p>
            <a:pPr algn="just"/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Perusahaan yang mampu mendapatkan economies of scope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menikmati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rata-rata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perusahaan atas rival global mereka. Contoh peretail Amazon, yang telah memanfaatkan baik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skala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maupun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economies of scope.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mengeluarkan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memelihara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situsnya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membangun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basis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pelanggannya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tetap,biaya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rata-rata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penjualan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menurun seiring perusahaan memperluas penjualannya.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144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Perusahaan yang mampu mendapatkan economies of scope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menikmati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rata-rata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perusahaan atas rival global mereka. </a:t>
            </a:r>
          </a:p>
          <a:p>
            <a:pPr algn="just"/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Contoh peretail Amazon, yang telah memanfaatkan baik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skala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maupun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economies of scope.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mengeluarkan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memelihara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situsnya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membangun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basis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pelanggannya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tetap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rata-rata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penjualan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menurun seiring perusahaan memperluas penjualannya.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33948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MENGEKSPLOITASI KURVA PENGALAMAN 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spesifik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eksploitasi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kurva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produk tertentu, biaya produksi menurun seiring perusahaan mendapatkan lebih banyak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Kurva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sedemikian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signifikan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mengatur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global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716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semikonduktor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pengurangan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per unit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berlipat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gandanya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kumulatif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bukanlah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lazim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berusaha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komoditas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DRAM-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mencapai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bergerak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jauh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sepanjang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kurva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rival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906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Nasional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(theory of national competitive advantage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Michael porter)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Michael Porter, Harvard Business School,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tambahan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terbaru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Porter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meyakini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keberhasilan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berasal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interaksi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keempat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unsur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spesifik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spesifik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permintaan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terkait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pendukung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strategi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struktur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persaingan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53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691" y="884237"/>
            <a:ext cx="7558617" cy="5668963"/>
          </a:xfrm>
        </p:spPr>
      </p:pic>
      <p:sp>
        <p:nvSpPr>
          <p:cNvPr id="3" name="Rectangle 2"/>
          <p:cNvSpPr/>
          <p:nvPr/>
        </p:nvSpPr>
        <p:spPr>
          <a:xfrm>
            <a:off x="762000" y="11430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lain,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274638" indent="-274638" algn="just"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pemasok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memangkas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74638" indent="-274638" algn="just"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74638" indent="-274638" algn="just"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74638" indent="-274638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Kegagalan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merespons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menyebabkan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tutupnya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pabrik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menganggur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028343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KONDISI FAKT0R 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Anugerah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mempengaruhi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kemampuannya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Meskipun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endowment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Heckscher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-Ohlin, Porter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selangkah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jauh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melampaui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faktor-faktor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modal)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dipertimbangkan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ahli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klasik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mencakup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kualitas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infrastruktur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Karyanya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menekankan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penciptaan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pelatihan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riset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inoyasi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4625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KONDISI PERMINTAAN 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Keberadaan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basis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konsumen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canggih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merangsang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distribusi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inovatif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seiring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berjuang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dominasi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pelanggan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terus-menerus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menyesuaikan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dipasarkan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pelopor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tetap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elekronik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kesediaan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menengah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Jepang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kreasi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elektronik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terkini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Sony, Toshiba,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Matsushita.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9906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Contoh lain : pasar telekomunikasi, di mana adopsi Internet,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tablet, dan ponsel pintar yang sangat cepat oleh konsumen dan perusahaan Amerika Utara telah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menciptakan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iklim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Twitter,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eBay,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Amazon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menyesuaikan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INDUSTRI TERKAIT DAN INDUSTRI PENDUKUNG 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Kemunculan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kali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merangsang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pemasok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berhasrat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pemasaran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distribusi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berlokasi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pemasoknya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akan menikmati komunikasi yang lebih baik dan pertukaran gagasan dan penemuan yang dapat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menghemat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pemasok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pemasok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input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menyebabkan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berkualitas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inovasi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input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gilirannya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968276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dominasi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Hollywood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film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didasarkan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ketersediaan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pemasok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input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spesialis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sutradara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koordinator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pemeran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pengganti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desainer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kostum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set,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ahli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penghancuran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animator,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efek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khusus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pelatih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binatang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28343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STRATEGI, STRUKTUR, DAN PERSAINGAN PERUSAHAAN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kemampuan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internasional. Agar dapat bertahan, perusahaan yang menghadapi kompetisi sengit secara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terus-menerus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mendongkrak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kualitas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produktivitas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inovatif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Perusahaan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diuji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demikian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kali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keterampilan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dibutuhkan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berhasil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800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Porter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berpendapat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memengaruhi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strategi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kesempatan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merasa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sulit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Jerman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Daimler-Benz, Porsche,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BMW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kualitas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performa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merancang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suspensi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bertahan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tekanan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pengendaraan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berkecepatan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perusahaan-perusahaan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mendominasi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berperforma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057400"/>
            <a:ext cx="44196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Negara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meniadl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unit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analisis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Muncul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sebelum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Dikembangkan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ahll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ekonomi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inter-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industri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Meliputi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Merkantilisme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absolut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komparatif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endowment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relatlf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24400" y="2057400"/>
            <a:ext cx="42672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Perusahaan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unit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analisis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Muncul setelah Perang Dunia ll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Dikembangkan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profesor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sekolah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blsnis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intra-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industri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Mellputl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Teorl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kesamaan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negara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Siklus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produk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baru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kompetitlf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nasional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berbasis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Negara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12954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berbasis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3810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Internasional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Jenis-Jenis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lnvestasi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lnternasional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Investasi internasional, dibagi menjadi dua kategori: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investasi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portofolio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(Foreign Portfolio Investment-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FPl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investasi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langsung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(Foreign Direct Investment-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EDl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Perbedaan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keduanya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terletak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Apakah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investor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menginginkan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menginginkan pengembalian dari investasi pasif?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Investasi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portofolio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foregin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portfolio investments-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FPl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mewakili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kepemilikan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2400" dirty="0" smtClean="0">
                <a:latin typeface="Arial" pitchFamily="34" charset="0"/>
                <a:cs typeface="Arial" pitchFamily="34" charset="0"/>
              </a:rPr>
              <a:t>sekuritas pasif seperti saham, obligasi, atau aset finansial asing lainnya, yang tidak satu pun 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penerbit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sekuritas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investor.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modern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FPI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termotivasi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usaha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pengembalian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(rate of return)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menarik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pengurangan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risiko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diversifikasi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portofolio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investasi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seseorang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geografis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Manajer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berpengalaman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New York, London, Frankfurt, Tokyo,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pusat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diversifikasi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signifikansi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nyata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konsumen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sarjana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berusaha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memprediksi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kekuatan-kekuatan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memotivasi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teori-teori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mendesain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diharapkan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menguntungkan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warga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182563" indent="-182563" algn="just"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Manajer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menggunakannya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menjanjikan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strategi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internasionalisasi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menguntungkan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5846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Investasi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langsung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 foreign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directi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investment_FD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akuisis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mengendalikannya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Ahli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statistik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mendefinisikan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kepemilikan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saham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berbadan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hukum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resmi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 FDI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mengambil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termasuk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investasi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pabrik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peralatan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partisipasi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usaha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(joint venture)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Mungkin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FDI paling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signifikan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sejarah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$24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dibayarkan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penjelajah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Belanda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Peter Minuit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Pribumi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Pulau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Manhattan.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Hasilnya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New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york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city,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pusat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perniagaan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terkemuka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8001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Investasi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Internasional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Kepemilikan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(ownership advantage theory) 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Penjelasan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berfokus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Awalnya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periset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menyelidiki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kepemilikan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memengaruhi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FDI.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kepemilikan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berharga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menciptakan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memasuki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FDI.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unggul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terkenal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skala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3716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Caterpillar,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membangun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pabrik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Asia,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Eropa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Australia,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Selatan,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Utara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mengeksploitasi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miliknya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Rival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utamanya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Komatsu,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membangun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pabrik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Asia,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Eropa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alasan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04885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internalisasi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(internalization theory) 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tergantung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transaksi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transaksi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(transaction costs)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memasuki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sebuah transaksi, yaitu, biaya yang berhubungan dengan negosiasi, pemantauan, dan penegakan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kontrak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memutuskan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apakah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mengoperasikan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pabriknya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sendiri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negeri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mengadakan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kontrak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melakukannya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waralaba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pemberian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lisensi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perjanjian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pasokan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66843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internalisasi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diinternalisasikan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bernegosiasi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memantau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menegakkan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kontrak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kedua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Toyota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reputasinya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kualitas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pabrikasi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canggih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keduanya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disampaikan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kontrak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akibatnya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Toyota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mempertahankan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kepemilikan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pabrik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perakitan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mobilnya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negeri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89844"/>
            <a:ext cx="800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Sebaliknya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internalisasi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transaksinya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mengadakan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kontrak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pihak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internasionalisasi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melisensi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pewaralabaan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McDonald's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ahli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Amerika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merancang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perjanjian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waralaba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ditegakkan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McDonald's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berhasil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transaksi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penerima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waralaba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tergantung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pewaralabaan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operasi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7095"/>
            <a:ext cx="8305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elektik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electic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theory 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Jonh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Dunning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eklektik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mengombinasikan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kepemilikan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internalisasi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terpadu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FDI.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mengakui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mencerminkan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bersifat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internal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Dunning, FDI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terpenuhi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kepemilikan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Perusahaan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sejumlah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kompetitif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khusus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melampaui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kelemahan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bersaing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kandang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dapatberupa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n€una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kepemilikan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eksklusil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manfaat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skala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Caterpillar,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keunggulan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dalam bersaing di Brasil melawan perusahaan lokal.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27544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profitabel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melakukannya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Caterpillar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buldosernya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Brasil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memanfaatkan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menghindari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dinding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diterapkan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diekspor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pabriknya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89844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internalisasi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Perusahaan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mengendalikan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independen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menguntungkan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pemantauan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penegakan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kontraktual dari perusahaan lokal berbiaya mahal, ketika perusahaan lokal tersebut dapat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menyalahgunakan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reputasi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dibahayakan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perilaku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buruk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Caterpillar.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0020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Fakator-Faktor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mempengaruhi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FDI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Pasokan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dipengaruhi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pasokan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meliputi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logistik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ketersediaan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kunci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Klasik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Berbasis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Negara</a:t>
            </a: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berkembang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munculnya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Eropa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abad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keenam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belas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Teori-teori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awal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berfokus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negara individual dalam membahas pola ekspor dan impor.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397000"/>
          <a:ext cx="8610600" cy="2932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971800"/>
                <a:gridCol w="2971800"/>
              </a:tblGrid>
              <a:tr h="707066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Faktor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Pasokan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Faktor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Permintaan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Faktor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Politik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34534"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Biaya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produksi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Loglstik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Ketersediaan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sumber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daya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Akses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terhadap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teknologi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Akses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pelanggan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Keunggulan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pemasaran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Eksploitasi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keunggulan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kompetitif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Mobiiitas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pelanggan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Penghindaran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rintangan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perdagangan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Insentif pembangunan Ekonomi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0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ry_data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343400"/>
            <a:ext cx="1905000" cy="154305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7489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Merkantilisme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Merkantilisme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(mercantilism)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filosofi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abad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keenam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belas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kemakmuran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diukur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simpanan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peraknya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merkantilisme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memperbesar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simpanan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menurunkan impor. J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membayar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selisihnya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menumpuk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Terminologi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merkantilisme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komentator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televisi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surat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kabar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melaporkan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mengalami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neraca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"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menguntungkan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ekspornya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sedikit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impornya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4930</Words>
  <Application>Microsoft Macintosh PowerPoint</Application>
  <PresentationFormat>On-screen Show (4:3)</PresentationFormat>
  <Paragraphs>336</Paragraphs>
  <Slides>71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Trebuchet MS</vt:lpstr>
      <vt:lpstr>Wingdings</vt:lpstr>
      <vt:lpstr>Wingdings 2</vt:lpstr>
      <vt:lpstr>Office Theme</vt:lpstr>
      <vt:lpstr>Opulent</vt:lpstr>
      <vt:lpstr>Perdagangan dan Investasi Internasional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Competency Components, Frameworks, and Models</dc:title>
  <dc:creator>windy</dc:creator>
  <cp:lastModifiedBy>Microsoft Office User</cp:lastModifiedBy>
  <cp:revision>212</cp:revision>
  <dcterms:created xsi:type="dcterms:W3CDTF">2010-05-25T12:34:20Z</dcterms:created>
  <dcterms:modified xsi:type="dcterms:W3CDTF">2016-03-15T05:31:03Z</dcterms:modified>
</cp:coreProperties>
</file>