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3/25/2020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Tone, mood, atmosphere</a:t>
            </a:r>
          </a:p>
        </p:txBody>
      </p:sp>
      <p:sp>
        <p:nvSpPr>
          <p:cNvPr id="3" name="Subtitle 2"/>
          <p:cNvSpPr>
            <a:spLocks noGrp="1"/>
          </p:cNvSpPr>
          <p:nvPr>
            <p:ph type="subTitle" idx="1"/>
          </p:nvPr>
        </p:nvSpPr>
        <p:spPr>
          <a:xfrm>
            <a:off x="3962399" y="4385731"/>
            <a:ext cx="7197726" cy="1405467"/>
          </a:xfrm>
        </p:spPr>
        <p:txBody>
          <a:bodyPr>
            <a:normAutofit fontScale="70000" lnSpcReduction="20000"/>
          </a:bodyPr>
          <a:lstStyle/>
          <a:p>
            <a:r>
              <a:rPr lang="id-ID" dirty="0"/>
              <a:t>Group 2</a:t>
            </a:r>
          </a:p>
          <a:p>
            <a:r>
              <a:rPr lang="id-ID" dirty="0"/>
              <a:t>63718020 Dinan Fuzianti</a:t>
            </a:r>
          </a:p>
          <a:p>
            <a:r>
              <a:rPr lang="id-ID" dirty="0"/>
              <a:t>63718010 Melva pangestu</a:t>
            </a:r>
          </a:p>
          <a:p>
            <a:r>
              <a:rPr lang="id-ID" dirty="0"/>
              <a:t>63718007 Rima MARDIYANI</a:t>
            </a:r>
          </a:p>
          <a:p>
            <a:r>
              <a:rPr lang="id-ID" dirty="0"/>
              <a:t>63719004 MUHAMMAD LUTHFI NURJAYA</a:t>
            </a:r>
          </a:p>
        </p:txBody>
      </p:sp>
    </p:spTree>
    <p:extLst>
      <p:ext uri="{BB962C8B-B14F-4D97-AF65-F5344CB8AC3E}">
        <p14:creationId xmlns:p14="http://schemas.microsoft.com/office/powerpoint/2010/main" val="2164556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2677294" y="1584101"/>
            <a:ext cx="7249534" cy="4829577"/>
            <a:chOff x="2690172" y="901520"/>
            <a:chExt cx="7249534" cy="4829577"/>
          </a:xfrm>
        </p:grpSpPr>
        <p:sp>
          <p:nvSpPr>
            <p:cNvPr id="15" name="Freeform 14"/>
            <p:cNvSpPr/>
            <p:nvPr/>
          </p:nvSpPr>
          <p:spPr>
            <a:xfrm rot="10800000" flipV="1">
              <a:off x="4909068" y="4446515"/>
              <a:ext cx="2734468" cy="1284582"/>
            </a:xfrm>
            <a:custGeom>
              <a:avLst/>
              <a:gdLst>
                <a:gd name="connsiteX0" fmla="*/ 0 w 2734468"/>
                <a:gd name="connsiteY0" fmla="*/ 136723 h 1367234"/>
                <a:gd name="connsiteX1" fmla="*/ 136723 w 2734468"/>
                <a:gd name="connsiteY1" fmla="*/ 0 h 1367234"/>
                <a:gd name="connsiteX2" fmla="*/ 2597745 w 2734468"/>
                <a:gd name="connsiteY2" fmla="*/ 0 h 1367234"/>
                <a:gd name="connsiteX3" fmla="*/ 2734468 w 2734468"/>
                <a:gd name="connsiteY3" fmla="*/ 136723 h 1367234"/>
                <a:gd name="connsiteX4" fmla="*/ 2734468 w 2734468"/>
                <a:gd name="connsiteY4" fmla="*/ 1230511 h 1367234"/>
                <a:gd name="connsiteX5" fmla="*/ 2597745 w 2734468"/>
                <a:gd name="connsiteY5" fmla="*/ 1367234 h 1367234"/>
                <a:gd name="connsiteX6" fmla="*/ 136723 w 2734468"/>
                <a:gd name="connsiteY6" fmla="*/ 1367234 h 1367234"/>
                <a:gd name="connsiteX7" fmla="*/ 0 w 2734468"/>
                <a:gd name="connsiteY7" fmla="*/ 1230511 h 1367234"/>
                <a:gd name="connsiteX8" fmla="*/ 0 w 2734468"/>
                <a:gd name="connsiteY8" fmla="*/ 136723 h 1367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4468" h="1367234">
                  <a:moveTo>
                    <a:pt x="0" y="136723"/>
                  </a:moveTo>
                  <a:cubicBezTo>
                    <a:pt x="0" y="61213"/>
                    <a:pt x="61213" y="0"/>
                    <a:pt x="136723" y="0"/>
                  </a:cubicBezTo>
                  <a:lnTo>
                    <a:pt x="2597745" y="0"/>
                  </a:lnTo>
                  <a:cubicBezTo>
                    <a:pt x="2673255" y="0"/>
                    <a:pt x="2734468" y="61213"/>
                    <a:pt x="2734468" y="136723"/>
                  </a:cubicBezTo>
                  <a:lnTo>
                    <a:pt x="2734468" y="1230511"/>
                  </a:lnTo>
                  <a:cubicBezTo>
                    <a:pt x="2734468" y="1306021"/>
                    <a:pt x="2673255" y="1367234"/>
                    <a:pt x="2597745" y="1367234"/>
                  </a:cubicBezTo>
                  <a:lnTo>
                    <a:pt x="136723" y="1367234"/>
                  </a:lnTo>
                  <a:cubicBezTo>
                    <a:pt x="61213" y="1367234"/>
                    <a:pt x="0" y="1306021"/>
                    <a:pt x="0" y="1230511"/>
                  </a:cubicBezTo>
                  <a:lnTo>
                    <a:pt x="0" y="13672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4835" tIns="264835" rIns="264835" bIns="264835" numCol="1" spcCol="1270" anchor="ctr" anchorCtr="0">
              <a:noAutofit/>
            </a:bodyPr>
            <a:lstStyle/>
            <a:p>
              <a:pPr lvl="0" algn="ctr" defTabSz="2622550">
                <a:lnSpc>
                  <a:spcPct val="90000"/>
                </a:lnSpc>
                <a:spcBef>
                  <a:spcPct val="0"/>
                </a:spcBef>
                <a:spcAft>
                  <a:spcPct val="35000"/>
                </a:spcAft>
              </a:pPr>
              <a:r>
                <a:rPr lang="id-ID" sz="4800" kern="1200" dirty="0"/>
                <a:t>Mood</a:t>
              </a:r>
            </a:p>
          </p:txBody>
        </p:sp>
        <p:sp>
          <p:nvSpPr>
            <p:cNvPr id="16" name="Freeform 15"/>
            <p:cNvSpPr/>
            <p:nvPr/>
          </p:nvSpPr>
          <p:spPr>
            <a:xfrm rot="18000000" flipV="1">
              <a:off x="6774523" y="3141437"/>
              <a:ext cx="1338365" cy="478532"/>
            </a:xfrm>
            <a:custGeom>
              <a:avLst/>
              <a:gdLst>
                <a:gd name="connsiteX0" fmla="*/ 0 w 1424477"/>
                <a:gd name="connsiteY0" fmla="*/ 239266 h 478532"/>
                <a:gd name="connsiteX1" fmla="*/ 239266 w 1424477"/>
                <a:gd name="connsiteY1" fmla="*/ 0 h 478532"/>
                <a:gd name="connsiteX2" fmla="*/ 239266 w 1424477"/>
                <a:gd name="connsiteY2" fmla="*/ 95706 h 478532"/>
                <a:gd name="connsiteX3" fmla="*/ 1185211 w 1424477"/>
                <a:gd name="connsiteY3" fmla="*/ 95706 h 478532"/>
                <a:gd name="connsiteX4" fmla="*/ 1185211 w 1424477"/>
                <a:gd name="connsiteY4" fmla="*/ 0 h 478532"/>
                <a:gd name="connsiteX5" fmla="*/ 1424477 w 1424477"/>
                <a:gd name="connsiteY5" fmla="*/ 239266 h 478532"/>
                <a:gd name="connsiteX6" fmla="*/ 1185211 w 1424477"/>
                <a:gd name="connsiteY6" fmla="*/ 478532 h 478532"/>
                <a:gd name="connsiteX7" fmla="*/ 1185211 w 1424477"/>
                <a:gd name="connsiteY7" fmla="*/ 382826 h 478532"/>
                <a:gd name="connsiteX8" fmla="*/ 239266 w 1424477"/>
                <a:gd name="connsiteY8" fmla="*/ 382826 h 478532"/>
                <a:gd name="connsiteX9" fmla="*/ 239266 w 1424477"/>
                <a:gd name="connsiteY9" fmla="*/ 478532 h 478532"/>
                <a:gd name="connsiteX10" fmla="*/ 0 w 1424477"/>
                <a:gd name="connsiteY10" fmla="*/ 239266 h 47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24477" h="478532">
                  <a:moveTo>
                    <a:pt x="0" y="239266"/>
                  </a:moveTo>
                  <a:lnTo>
                    <a:pt x="239266" y="0"/>
                  </a:lnTo>
                  <a:lnTo>
                    <a:pt x="239266" y="95706"/>
                  </a:lnTo>
                  <a:lnTo>
                    <a:pt x="1185211" y="95706"/>
                  </a:lnTo>
                  <a:lnTo>
                    <a:pt x="1185211" y="0"/>
                  </a:lnTo>
                  <a:lnTo>
                    <a:pt x="1424477" y="239266"/>
                  </a:lnTo>
                  <a:lnTo>
                    <a:pt x="1185211" y="478532"/>
                  </a:lnTo>
                  <a:lnTo>
                    <a:pt x="1185211" y="382826"/>
                  </a:lnTo>
                  <a:lnTo>
                    <a:pt x="239266" y="382826"/>
                  </a:lnTo>
                  <a:lnTo>
                    <a:pt x="239266" y="478532"/>
                  </a:lnTo>
                  <a:lnTo>
                    <a:pt x="0" y="239266"/>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43559" tIns="95705" rIns="143560" bIns="95706" numCol="1" spcCol="1270" anchor="ctr" anchorCtr="0">
              <a:noAutofit/>
            </a:bodyPr>
            <a:lstStyle/>
            <a:p>
              <a:pPr lvl="0" algn="ctr" defTabSz="889000">
                <a:lnSpc>
                  <a:spcPct val="90000"/>
                </a:lnSpc>
                <a:spcBef>
                  <a:spcPct val="0"/>
                </a:spcBef>
                <a:spcAft>
                  <a:spcPct val="35000"/>
                </a:spcAft>
              </a:pPr>
              <a:endParaRPr lang="id-ID" sz="2000" kern="1200"/>
            </a:p>
          </p:txBody>
        </p:sp>
        <p:sp>
          <p:nvSpPr>
            <p:cNvPr id="17" name="Freeform 16"/>
            <p:cNvSpPr/>
            <p:nvPr/>
          </p:nvSpPr>
          <p:spPr>
            <a:xfrm rot="10800000" flipV="1">
              <a:off x="7205238" y="901520"/>
              <a:ext cx="2734468" cy="1284582"/>
            </a:xfrm>
            <a:custGeom>
              <a:avLst/>
              <a:gdLst>
                <a:gd name="connsiteX0" fmla="*/ 0 w 2734468"/>
                <a:gd name="connsiteY0" fmla="*/ 136723 h 1367234"/>
                <a:gd name="connsiteX1" fmla="*/ 136723 w 2734468"/>
                <a:gd name="connsiteY1" fmla="*/ 0 h 1367234"/>
                <a:gd name="connsiteX2" fmla="*/ 2597745 w 2734468"/>
                <a:gd name="connsiteY2" fmla="*/ 0 h 1367234"/>
                <a:gd name="connsiteX3" fmla="*/ 2734468 w 2734468"/>
                <a:gd name="connsiteY3" fmla="*/ 136723 h 1367234"/>
                <a:gd name="connsiteX4" fmla="*/ 2734468 w 2734468"/>
                <a:gd name="connsiteY4" fmla="*/ 1230511 h 1367234"/>
                <a:gd name="connsiteX5" fmla="*/ 2597745 w 2734468"/>
                <a:gd name="connsiteY5" fmla="*/ 1367234 h 1367234"/>
                <a:gd name="connsiteX6" fmla="*/ 136723 w 2734468"/>
                <a:gd name="connsiteY6" fmla="*/ 1367234 h 1367234"/>
                <a:gd name="connsiteX7" fmla="*/ 0 w 2734468"/>
                <a:gd name="connsiteY7" fmla="*/ 1230511 h 1367234"/>
                <a:gd name="connsiteX8" fmla="*/ 0 w 2734468"/>
                <a:gd name="connsiteY8" fmla="*/ 136723 h 1367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4468" h="1367234">
                  <a:moveTo>
                    <a:pt x="0" y="136723"/>
                  </a:moveTo>
                  <a:cubicBezTo>
                    <a:pt x="0" y="61213"/>
                    <a:pt x="61213" y="0"/>
                    <a:pt x="136723" y="0"/>
                  </a:cubicBezTo>
                  <a:lnTo>
                    <a:pt x="2597745" y="0"/>
                  </a:lnTo>
                  <a:cubicBezTo>
                    <a:pt x="2673255" y="0"/>
                    <a:pt x="2734468" y="61213"/>
                    <a:pt x="2734468" y="136723"/>
                  </a:cubicBezTo>
                  <a:lnTo>
                    <a:pt x="2734468" y="1230511"/>
                  </a:lnTo>
                  <a:cubicBezTo>
                    <a:pt x="2734468" y="1306021"/>
                    <a:pt x="2673255" y="1367234"/>
                    <a:pt x="2597745" y="1367234"/>
                  </a:cubicBezTo>
                  <a:lnTo>
                    <a:pt x="136723" y="1367234"/>
                  </a:lnTo>
                  <a:cubicBezTo>
                    <a:pt x="61213" y="1367234"/>
                    <a:pt x="0" y="1306021"/>
                    <a:pt x="0" y="1230511"/>
                  </a:cubicBezTo>
                  <a:lnTo>
                    <a:pt x="0" y="13672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4835" tIns="264835" rIns="264835" bIns="264835" numCol="1" spcCol="1270" anchor="ctr" anchorCtr="0">
              <a:noAutofit/>
            </a:bodyPr>
            <a:lstStyle/>
            <a:p>
              <a:pPr lvl="0" algn="ctr" defTabSz="2622550">
                <a:lnSpc>
                  <a:spcPct val="90000"/>
                </a:lnSpc>
                <a:spcBef>
                  <a:spcPct val="0"/>
                </a:spcBef>
                <a:spcAft>
                  <a:spcPct val="35000"/>
                </a:spcAft>
              </a:pPr>
              <a:r>
                <a:rPr lang="id-ID" sz="3600" dirty="0"/>
                <a:t>Tone</a:t>
              </a:r>
              <a:endParaRPr lang="id-ID" sz="3600" kern="1200" dirty="0"/>
            </a:p>
          </p:txBody>
        </p:sp>
        <p:sp>
          <p:nvSpPr>
            <p:cNvPr id="19" name="Freeform 18"/>
            <p:cNvSpPr/>
            <p:nvPr/>
          </p:nvSpPr>
          <p:spPr>
            <a:xfrm rot="10800000" flipV="1">
              <a:off x="2690172" y="901520"/>
              <a:ext cx="2734468" cy="1284582"/>
            </a:xfrm>
            <a:custGeom>
              <a:avLst/>
              <a:gdLst>
                <a:gd name="connsiteX0" fmla="*/ 0 w 2734468"/>
                <a:gd name="connsiteY0" fmla="*/ 136723 h 1367234"/>
                <a:gd name="connsiteX1" fmla="*/ 136723 w 2734468"/>
                <a:gd name="connsiteY1" fmla="*/ 0 h 1367234"/>
                <a:gd name="connsiteX2" fmla="*/ 2597745 w 2734468"/>
                <a:gd name="connsiteY2" fmla="*/ 0 h 1367234"/>
                <a:gd name="connsiteX3" fmla="*/ 2734468 w 2734468"/>
                <a:gd name="connsiteY3" fmla="*/ 136723 h 1367234"/>
                <a:gd name="connsiteX4" fmla="*/ 2734468 w 2734468"/>
                <a:gd name="connsiteY4" fmla="*/ 1230511 h 1367234"/>
                <a:gd name="connsiteX5" fmla="*/ 2597745 w 2734468"/>
                <a:gd name="connsiteY5" fmla="*/ 1367234 h 1367234"/>
                <a:gd name="connsiteX6" fmla="*/ 136723 w 2734468"/>
                <a:gd name="connsiteY6" fmla="*/ 1367234 h 1367234"/>
                <a:gd name="connsiteX7" fmla="*/ 0 w 2734468"/>
                <a:gd name="connsiteY7" fmla="*/ 1230511 h 1367234"/>
                <a:gd name="connsiteX8" fmla="*/ 0 w 2734468"/>
                <a:gd name="connsiteY8" fmla="*/ 136723 h 1367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4468" h="1367234">
                  <a:moveTo>
                    <a:pt x="0" y="136723"/>
                  </a:moveTo>
                  <a:cubicBezTo>
                    <a:pt x="0" y="61213"/>
                    <a:pt x="61213" y="0"/>
                    <a:pt x="136723" y="0"/>
                  </a:cubicBezTo>
                  <a:lnTo>
                    <a:pt x="2597745" y="0"/>
                  </a:lnTo>
                  <a:cubicBezTo>
                    <a:pt x="2673255" y="0"/>
                    <a:pt x="2734468" y="61213"/>
                    <a:pt x="2734468" y="136723"/>
                  </a:cubicBezTo>
                  <a:lnTo>
                    <a:pt x="2734468" y="1230511"/>
                  </a:lnTo>
                  <a:cubicBezTo>
                    <a:pt x="2734468" y="1306021"/>
                    <a:pt x="2673255" y="1367234"/>
                    <a:pt x="2597745" y="1367234"/>
                  </a:cubicBezTo>
                  <a:lnTo>
                    <a:pt x="136723" y="1367234"/>
                  </a:lnTo>
                  <a:cubicBezTo>
                    <a:pt x="61213" y="1367234"/>
                    <a:pt x="0" y="1306021"/>
                    <a:pt x="0" y="1230511"/>
                  </a:cubicBezTo>
                  <a:lnTo>
                    <a:pt x="0" y="13672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4835" tIns="264835" rIns="264835" bIns="264835" numCol="1" spcCol="1270" anchor="ctr" anchorCtr="0">
              <a:noAutofit/>
            </a:bodyPr>
            <a:lstStyle/>
            <a:p>
              <a:pPr lvl="0" algn="ctr" defTabSz="2622550">
                <a:lnSpc>
                  <a:spcPct val="90000"/>
                </a:lnSpc>
                <a:spcBef>
                  <a:spcPct val="0"/>
                </a:spcBef>
                <a:spcAft>
                  <a:spcPct val="35000"/>
                </a:spcAft>
              </a:pPr>
              <a:r>
                <a:rPr lang="id-ID" sz="3200" kern="1200" dirty="0"/>
                <a:t>Atmosphere</a:t>
              </a:r>
            </a:p>
          </p:txBody>
        </p:sp>
        <p:sp>
          <p:nvSpPr>
            <p:cNvPr id="20" name="Freeform 19"/>
            <p:cNvSpPr/>
            <p:nvPr/>
          </p:nvSpPr>
          <p:spPr>
            <a:xfrm rot="3600000" flipV="1">
              <a:off x="4516990" y="3141437"/>
              <a:ext cx="1338365" cy="478532"/>
            </a:xfrm>
            <a:custGeom>
              <a:avLst/>
              <a:gdLst>
                <a:gd name="connsiteX0" fmla="*/ 0 w 1424477"/>
                <a:gd name="connsiteY0" fmla="*/ 239266 h 478532"/>
                <a:gd name="connsiteX1" fmla="*/ 239266 w 1424477"/>
                <a:gd name="connsiteY1" fmla="*/ 0 h 478532"/>
                <a:gd name="connsiteX2" fmla="*/ 239266 w 1424477"/>
                <a:gd name="connsiteY2" fmla="*/ 95706 h 478532"/>
                <a:gd name="connsiteX3" fmla="*/ 1185211 w 1424477"/>
                <a:gd name="connsiteY3" fmla="*/ 95706 h 478532"/>
                <a:gd name="connsiteX4" fmla="*/ 1185211 w 1424477"/>
                <a:gd name="connsiteY4" fmla="*/ 0 h 478532"/>
                <a:gd name="connsiteX5" fmla="*/ 1424477 w 1424477"/>
                <a:gd name="connsiteY5" fmla="*/ 239266 h 478532"/>
                <a:gd name="connsiteX6" fmla="*/ 1185211 w 1424477"/>
                <a:gd name="connsiteY6" fmla="*/ 478532 h 478532"/>
                <a:gd name="connsiteX7" fmla="*/ 1185211 w 1424477"/>
                <a:gd name="connsiteY7" fmla="*/ 382826 h 478532"/>
                <a:gd name="connsiteX8" fmla="*/ 239266 w 1424477"/>
                <a:gd name="connsiteY8" fmla="*/ 382826 h 478532"/>
                <a:gd name="connsiteX9" fmla="*/ 239266 w 1424477"/>
                <a:gd name="connsiteY9" fmla="*/ 478532 h 478532"/>
                <a:gd name="connsiteX10" fmla="*/ 0 w 1424477"/>
                <a:gd name="connsiteY10" fmla="*/ 239266 h 47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24477" h="478532">
                  <a:moveTo>
                    <a:pt x="0" y="239266"/>
                  </a:moveTo>
                  <a:lnTo>
                    <a:pt x="239266" y="0"/>
                  </a:lnTo>
                  <a:lnTo>
                    <a:pt x="239266" y="95706"/>
                  </a:lnTo>
                  <a:lnTo>
                    <a:pt x="1185211" y="95706"/>
                  </a:lnTo>
                  <a:lnTo>
                    <a:pt x="1185211" y="0"/>
                  </a:lnTo>
                  <a:lnTo>
                    <a:pt x="1424477" y="239266"/>
                  </a:lnTo>
                  <a:lnTo>
                    <a:pt x="1185211" y="478532"/>
                  </a:lnTo>
                  <a:lnTo>
                    <a:pt x="1185211" y="382826"/>
                  </a:lnTo>
                  <a:lnTo>
                    <a:pt x="239266" y="382826"/>
                  </a:lnTo>
                  <a:lnTo>
                    <a:pt x="239266" y="478532"/>
                  </a:lnTo>
                  <a:lnTo>
                    <a:pt x="0" y="239266"/>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43559" tIns="95706" rIns="143560" bIns="95705" numCol="1" spcCol="1270" anchor="ctr" anchorCtr="0">
              <a:noAutofit/>
            </a:bodyPr>
            <a:lstStyle/>
            <a:p>
              <a:pPr lvl="0" algn="ctr" defTabSz="889000">
                <a:lnSpc>
                  <a:spcPct val="90000"/>
                </a:lnSpc>
                <a:spcBef>
                  <a:spcPct val="0"/>
                </a:spcBef>
                <a:spcAft>
                  <a:spcPct val="35000"/>
                </a:spcAft>
              </a:pPr>
              <a:endParaRPr lang="id-ID" sz="2000" kern="1200"/>
            </a:p>
          </p:txBody>
        </p:sp>
      </p:grpSp>
      <p:sp>
        <p:nvSpPr>
          <p:cNvPr id="22" name="TextBox 21"/>
          <p:cNvSpPr txBox="1"/>
          <p:nvPr/>
        </p:nvSpPr>
        <p:spPr>
          <a:xfrm>
            <a:off x="1996226" y="523614"/>
            <a:ext cx="8847785" cy="584775"/>
          </a:xfrm>
          <a:prstGeom prst="rect">
            <a:avLst/>
          </a:prstGeom>
          <a:noFill/>
        </p:spPr>
        <p:txBody>
          <a:bodyPr wrap="square" rtlCol="0">
            <a:spAutoFit/>
          </a:bodyPr>
          <a:lstStyle/>
          <a:p>
            <a:r>
              <a:rPr lang="id-ID" sz="3200" b="1" dirty="0">
                <a:latin typeface="Constantia" panose="02030602050306030303" pitchFamily="18" charset="0"/>
              </a:rPr>
              <a:t>Relation between Atmosphere, Tone &amp; Mood.</a:t>
            </a:r>
          </a:p>
        </p:txBody>
      </p:sp>
    </p:spTree>
    <p:extLst>
      <p:ext uri="{BB962C8B-B14F-4D97-AF65-F5344CB8AC3E}">
        <p14:creationId xmlns:p14="http://schemas.microsoft.com/office/powerpoint/2010/main" val="3721210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31" y="1678546"/>
            <a:ext cx="10131425" cy="1456267"/>
          </a:xfrm>
        </p:spPr>
        <p:txBody>
          <a:bodyPr/>
          <a:lstStyle/>
          <a:p>
            <a:r>
              <a:rPr lang="id-ID" dirty="0">
                <a:latin typeface="Constantia" panose="02030602050306030303" pitchFamily="18" charset="0"/>
              </a:rPr>
              <a:t>Reference </a:t>
            </a:r>
          </a:p>
        </p:txBody>
      </p:sp>
      <p:sp>
        <p:nvSpPr>
          <p:cNvPr id="3" name="Content Placeholder 2"/>
          <p:cNvSpPr>
            <a:spLocks noGrp="1"/>
          </p:cNvSpPr>
          <p:nvPr>
            <p:ph idx="1"/>
          </p:nvPr>
        </p:nvSpPr>
        <p:spPr/>
        <p:txBody>
          <a:bodyPr/>
          <a:lstStyle/>
          <a:p>
            <a:r>
              <a:rPr lang="en-US" dirty="0" err="1">
                <a:latin typeface="Constantia" panose="02030602050306030303" pitchFamily="18" charset="0"/>
              </a:rPr>
              <a:t>Ribó</a:t>
            </a:r>
            <a:r>
              <a:rPr lang="en-US" dirty="0">
                <a:latin typeface="Constantia" panose="02030602050306030303" pitchFamily="18" charset="0"/>
              </a:rPr>
              <a:t>, I. (2019). Prose Fiction: An Introduction to the Semiotics of Narrative.</a:t>
            </a:r>
            <a:endParaRPr lang="id-ID" dirty="0">
              <a:latin typeface="Constantia" panose="02030602050306030303" pitchFamily="18" charset="0"/>
            </a:endParaRPr>
          </a:p>
          <a:p>
            <a:r>
              <a:rPr lang="en-US" dirty="0">
                <a:latin typeface="Constantia" panose="02030602050306030303" pitchFamily="18" charset="0"/>
              </a:rPr>
              <a:t>Dwyer, R., &amp; Davis, I. (Eds.). (2016). Narrative research in practice: Stories from the field. Springer.</a:t>
            </a:r>
            <a:endParaRPr lang="id-ID" dirty="0">
              <a:latin typeface="Constantia" panose="02030602050306030303" pitchFamily="18" charset="0"/>
            </a:endParaRPr>
          </a:p>
          <a:p>
            <a:r>
              <a:rPr lang="en-US" dirty="0">
                <a:latin typeface="Constantia" panose="02030602050306030303" pitchFamily="18" charset="0"/>
              </a:rPr>
              <a:t>Abrams, M. H., &amp; Harpham, G. (2011). A glossary of literary terms. Cengage Learning.</a:t>
            </a:r>
            <a:endParaRPr lang="id-ID" dirty="0">
              <a:latin typeface="Constantia" panose="02030602050306030303" pitchFamily="18" charset="0"/>
            </a:endParaRPr>
          </a:p>
        </p:txBody>
      </p:sp>
    </p:spTree>
    <p:extLst>
      <p:ext uri="{BB962C8B-B14F-4D97-AF65-F5344CB8AC3E}">
        <p14:creationId xmlns:p14="http://schemas.microsoft.com/office/powerpoint/2010/main" val="3780504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0637" y="2884868"/>
            <a:ext cx="2893741" cy="769441"/>
          </a:xfrm>
          <a:prstGeom prst="rect">
            <a:avLst/>
          </a:prstGeom>
          <a:noFill/>
        </p:spPr>
        <p:txBody>
          <a:bodyPr wrap="none" rtlCol="0">
            <a:spAutoFit/>
          </a:bodyPr>
          <a:lstStyle/>
          <a:p>
            <a:r>
              <a:rPr lang="id-ID" sz="4400" dirty="0">
                <a:latin typeface="Adobe Fan Heiti Std B" panose="020B0700000000000000" pitchFamily="34" charset="-128"/>
                <a:ea typeface="Adobe Fan Heiti Std B" panose="020B0700000000000000" pitchFamily="34" charset="-128"/>
              </a:rPr>
              <a:t>Thank You</a:t>
            </a:r>
          </a:p>
        </p:txBody>
      </p:sp>
    </p:spTree>
    <p:extLst>
      <p:ext uri="{BB962C8B-B14F-4D97-AF65-F5344CB8AC3E}">
        <p14:creationId xmlns:p14="http://schemas.microsoft.com/office/powerpoint/2010/main" val="62006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133341" y="386367"/>
            <a:ext cx="5061397" cy="11977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latin typeface="Constantia" panose="02030602050306030303" pitchFamily="18" charset="0"/>
              </a:rPr>
              <a:t>Atmosphere </a:t>
            </a:r>
          </a:p>
        </p:txBody>
      </p:sp>
      <p:sp>
        <p:nvSpPr>
          <p:cNvPr id="4" name="TextBox 3"/>
          <p:cNvSpPr txBox="1"/>
          <p:nvPr/>
        </p:nvSpPr>
        <p:spPr>
          <a:xfrm>
            <a:off x="702366" y="2213113"/>
            <a:ext cx="10747513" cy="3077766"/>
          </a:xfrm>
          <a:prstGeom prst="rect">
            <a:avLst/>
          </a:prstGeom>
          <a:noFill/>
        </p:spPr>
        <p:txBody>
          <a:bodyPr wrap="square" rtlCol="0">
            <a:spAutoFit/>
          </a:bodyPr>
          <a:lstStyle/>
          <a:p>
            <a:pPr algn="just"/>
            <a:endParaRPr lang="id-ID" dirty="0"/>
          </a:p>
          <a:p>
            <a:pPr marL="285750" indent="-285750" algn="just">
              <a:buFontTx/>
              <a:buChar char="-"/>
            </a:pPr>
            <a:r>
              <a:rPr lang="id-ID" sz="2000" dirty="0">
                <a:latin typeface="Adobe Fan Heiti Std B" panose="020B0700000000000000" pitchFamily="34" charset="-128"/>
                <a:ea typeface="Adobe Fan Heiti Std B" panose="020B0700000000000000" pitchFamily="34" charset="-128"/>
              </a:rPr>
              <a:t>is the emotional tone pervading a section or the whole of a literary work, which fosters in the reader expectations as to the course of events, whether happy or (more commonly) terrifying or disastrous (</a:t>
            </a:r>
            <a:r>
              <a:rPr lang="en-US" sz="2000" dirty="0"/>
              <a:t>Abrams, M. H</a:t>
            </a:r>
            <a:r>
              <a:rPr lang="id-ID" sz="2000" dirty="0">
                <a:latin typeface="Adobe Fan Heiti Std B" panose="020B0700000000000000" pitchFamily="34" charset="-128"/>
                <a:ea typeface="Adobe Fan Heiti Std B" panose="020B0700000000000000" pitchFamily="34" charset="-128"/>
              </a:rPr>
              <a:t> )</a:t>
            </a:r>
          </a:p>
          <a:p>
            <a:pPr algn="just"/>
            <a:endParaRPr lang="id-ID" sz="2000" dirty="0">
              <a:latin typeface="Adobe Fan Heiti Std B" panose="020B0700000000000000" pitchFamily="34" charset="-128"/>
              <a:ea typeface="Adobe Fan Heiti Std B" panose="020B0700000000000000" pitchFamily="34" charset="-128"/>
            </a:endParaRPr>
          </a:p>
          <a:p>
            <a:pPr algn="just"/>
            <a:r>
              <a:rPr lang="id-ID" sz="2000" dirty="0">
                <a:latin typeface="Adobe Fan Heiti Std B" panose="020B0700000000000000" pitchFamily="34" charset="-128"/>
                <a:ea typeface="Adobe Fan Heiti Std B" panose="020B0700000000000000" pitchFamily="34" charset="-128"/>
              </a:rPr>
              <a:t>-   the arrangement or representation of natural and artificial things, not as the stand on their on, but in their association with characters’ actions, thought, feelings, and expereiences. (Ribó, I.)</a:t>
            </a:r>
          </a:p>
          <a:p>
            <a:pPr algn="just"/>
            <a:endParaRPr lang="id-ID" dirty="0"/>
          </a:p>
          <a:p>
            <a:pPr algn="just"/>
            <a:endParaRPr lang="id-ID" dirty="0"/>
          </a:p>
        </p:txBody>
      </p:sp>
    </p:spTree>
    <p:extLst>
      <p:ext uri="{BB962C8B-B14F-4D97-AF65-F5344CB8AC3E}">
        <p14:creationId xmlns:p14="http://schemas.microsoft.com/office/powerpoint/2010/main" val="376522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184857" y="618186"/>
            <a:ext cx="5061397" cy="11977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latin typeface="Constantia" panose="02030602050306030303" pitchFamily="18" charset="0"/>
              </a:rPr>
              <a:t>Mood </a:t>
            </a:r>
          </a:p>
        </p:txBody>
      </p:sp>
      <p:sp>
        <p:nvSpPr>
          <p:cNvPr id="4" name="TextBox 3"/>
          <p:cNvSpPr txBox="1"/>
          <p:nvPr/>
        </p:nvSpPr>
        <p:spPr>
          <a:xfrm>
            <a:off x="980847" y="2380538"/>
            <a:ext cx="10747513" cy="1815882"/>
          </a:xfrm>
          <a:prstGeom prst="rect">
            <a:avLst/>
          </a:prstGeom>
          <a:noFill/>
        </p:spPr>
        <p:txBody>
          <a:bodyPr wrap="square" rtlCol="0">
            <a:spAutoFit/>
          </a:bodyPr>
          <a:lstStyle/>
          <a:p>
            <a:endParaRPr lang="id-ID" sz="2800" dirty="0">
              <a:latin typeface="Adobe Fan Heiti Std B" panose="020B0700000000000000" pitchFamily="34" charset="-128"/>
              <a:ea typeface="Adobe Fan Heiti Std B" panose="020B0700000000000000" pitchFamily="34" charset="-128"/>
            </a:endParaRPr>
          </a:p>
          <a:p>
            <a:r>
              <a:rPr lang="id-ID" sz="2800" dirty="0">
                <a:latin typeface="Adobe Fan Heiti Std B" panose="020B0700000000000000" pitchFamily="34" charset="-128"/>
                <a:ea typeface="Adobe Fan Heiti Std B" panose="020B0700000000000000" pitchFamily="34" charset="-128"/>
              </a:rPr>
              <a:t>The alternative terms frequently used for atmosphere (</a:t>
            </a:r>
            <a:r>
              <a:rPr lang="en-US" sz="2800" dirty="0"/>
              <a:t>Abrams, M. H</a:t>
            </a:r>
            <a:r>
              <a:rPr lang="id-ID" sz="2800" dirty="0">
                <a:latin typeface="Adobe Fan Heiti Std B" panose="020B0700000000000000" pitchFamily="34" charset="-128"/>
                <a:ea typeface="Adobe Fan Heiti Std B" panose="020B0700000000000000" pitchFamily="34" charset="-128"/>
              </a:rPr>
              <a:t>)</a:t>
            </a:r>
          </a:p>
          <a:p>
            <a:endParaRPr lang="id-ID" sz="2800" dirty="0">
              <a:latin typeface="Adobe Fan Heiti Std B" panose="020B0700000000000000" pitchFamily="34" charset="-128"/>
              <a:ea typeface="Adobe Fan Heiti Std B" panose="020B0700000000000000" pitchFamily="34" charset="-128"/>
            </a:endParaRPr>
          </a:p>
        </p:txBody>
      </p:sp>
    </p:spTree>
    <p:extLst>
      <p:ext uri="{BB962C8B-B14F-4D97-AF65-F5344CB8AC3E}">
        <p14:creationId xmlns:p14="http://schemas.microsoft.com/office/powerpoint/2010/main" val="2755740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171979" y="553792"/>
            <a:ext cx="4881092" cy="11719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latin typeface="Constantia" panose="02030602050306030303" pitchFamily="18" charset="0"/>
                <a:ea typeface="Adobe Fan Heiti Std B" panose="020B0700000000000000" pitchFamily="34" charset="-128"/>
              </a:rPr>
              <a:t>Tone </a:t>
            </a:r>
          </a:p>
        </p:txBody>
      </p:sp>
      <p:sp>
        <p:nvSpPr>
          <p:cNvPr id="4" name="TextBox 3"/>
          <p:cNvSpPr txBox="1"/>
          <p:nvPr/>
        </p:nvSpPr>
        <p:spPr>
          <a:xfrm>
            <a:off x="679314" y="2303265"/>
            <a:ext cx="10747513" cy="2677656"/>
          </a:xfrm>
          <a:prstGeom prst="rect">
            <a:avLst/>
          </a:prstGeom>
          <a:noFill/>
        </p:spPr>
        <p:txBody>
          <a:bodyPr wrap="square" rtlCol="0">
            <a:spAutoFit/>
          </a:bodyPr>
          <a:lstStyle/>
          <a:p>
            <a:r>
              <a:rPr lang="id-ID" sz="2800" dirty="0">
                <a:latin typeface="Constantia" panose="02030602050306030303" pitchFamily="18" charset="0"/>
                <a:ea typeface="Adobe Fan Heiti Std B" panose="020B0700000000000000" pitchFamily="34" charset="-128"/>
              </a:rPr>
              <a:t>- Tone as the expression of literary speaker’s “attitude to his listener”. (</a:t>
            </a:r>
            <a:r>
              <a:rPr lang="en-US" sz="2800" dirty="0"/>
              <a:t>Abrams, M. H</a:t>
            </a:r>
            <a:r>
              <a:rPr lang="id-ID" sz="2800" dirty="0">
                <a:latin typeface="Constantia" panose="02030602050306030303" pitchFamily="18" charset="0"/>
                <a:ea typeface="Adobe Fan Heiti Std B" panose="020B0700000000000000" pitchFamily="34" charset="-128"/>
              </a:rPr>
              <a:t>)</a:t>
            </a:r>
          </a:p>
          <a:p>
            <a:endParaRPr lang="id-ID" sz="2800" dirty="0">
              <a:latin typeface="Constantia" panose="02030602050306030303" pitchFamily="18" charset="0"/>
              <a:ea typeface="Adobe Fan Heiti Std B" panose="020B0700000000000000" pitchFamily="34" charset="-128"/>
            </a:endParaRPr>
          </a:p>
          <a:p>
            <a:r>
              <a:rPr lang="id-ID" sz="2800" dirty="0">
                <a:latin typeface="Constantia" panose="02030602050306030303" pitchFamily="18" charset="0"/>
                <a:ea typeface="Adobe Fan Heiti Std B" panose="020B0700000000000000" pitchFamily="34" charset="-128"/>
              </a:rPr>
              <a:t>- Tone was defined as the content and form, or manner, in which the story is told  (Dwyer, R., &amp; Davis, I.)</a:t>
            </a:r>
          </a:p>
          <a:p>
            <a:endParaRPr lang="id-ID" sz="2800" dirty="0">
              <a:latin typeface="Constantia" panose="02030602050306030303" pitchFamily="18" charset="0"/>
              <a:ea typeface="Adobe Fan Heiti Std B" panose="020B0700000000000000" pitchFamily="34" charset="-128"/>
            </a:endParaRPr>
          </a:p>
        </p:txBody>
      </p:sp>
    </p:spTree>
    <p:extLst>
      <p:ext uri="{BB962C8B-B14F-4D97-AF65-F5344CB8AC3E}">
        <p14:creationId xmlns:p14="http://schemas.microsoft.com/office/powerpoint/2010/main" val="2624936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8191" y="1571221"/>
            <a:ext cx="9272790" cy="4370427"/>
          </a:xfrm>
          <a:prstGeom prst="rect">
            <a:avLst/>
          </a:prstGeom>
          <a:noFill/>
        </p:spPr>
        <p:txBody>
          <a:bodyPr wrap="square" rtlCol="0">
            <a:spAutoFit/>
          </a:bodyPr>
          <a:lstStyle/>
          <a:p>
            <a:r>
              <a:rPr lang="id-ID" sz="2000" dirty="0">
                <a:latin typeface="Constantia" panose="02030602050306030303" pitchFamily="18" charset="0"/>
              </a:rPr>
              <a:t>Chapter 5 : Nick invite Diasy to have a tea and they both visited Gatsby’s place</a:t>
            </a:r>
          </a:p>
          <a:p>
            <a:endParaRPr lang="id-ID" sz="2000" dirty="0">
              <a:latin typeface="Constantia" panose="02030602050306030303" pitchFamily="18" charset="0"/>
            </a:endParaRPr>
          </a:p>
          <a:p>
            <a:r>
              <a:rPr lang="id-ID" sz="2000" dirty="0">
                <a:latin typeface="Constantia" panose="02030602050306030303" pitchFamily="18" charset="0"/>
              </a:rPr>
              <a:t>Chapter 6 : Tom &amp; Daisy came to Gatsby Party. Gatsby want Daisy to come back to him.</a:t>
            </a:r>
          </a:p>
          <a:p>
            <a:endParaRPr lang="id-ID" sz="2000" dirty="0">
              <a:latin typeface="Constantia" panose="02030602050306030303" pitchFamily="18" charset="0"/>
            </a:endParaRPr>
          </a:p>
          <a:p>
            <a:r>
              <a:rPr lang="id-ID" sz="2000" dirty="0">
                <a:latin typeface="Constantia" panose="02030602050306030303" pitchFamily="18" charset="0"/>
              </a:rPr>
              <a:t>Chapter 7 : Nick &amp; Jordan come to Tom &amp; Daisy’s place to have a lunch and Gatsby pursued Daisy </a:t>
            </a:r>
          </a:p>
          <a:p>
            <a:r>
              <a:rPr lang="id-ID" sz="2000" dirty="0">
                <a:latin typeface="Constantia" panose="02030602050306030303" pitchFamily="18" charset="0"/>
              </a:rPr>
              <a:t>to tell tom that she didn’t love him but gone wrong and Daisy freak out untill she nabrak Myrtle</a:t>
            </a:r>
          </a:p>
          <a:p>
            <a:endParaRPr lang="id-ID" sz="2000" dirty="0">
              <a:latin typeface="Constantia" panose="02030602050306030303" pitchFamily="18" charset="0"/>
            </a:endParaRPr>
          </a:p>
          <a:p>
            <a:r>
              <a:rPr lang="id-ID" sz="2000" dirty="0">
                <a:latin typeface="Constantia" panose="02030602050306030303" pitchFamily="18" charset="0"/>
              </a:rPr>
              <a:t>Chapter 8 : Gatsby wait for Daisy’s call but he found dead at his pool </a:t>
            </a:r>
          </a:p>
          <a:p>
            <a:endParaRPr lang="id-ID" sz="2000" dirty="0">
              <a:latin typeface="Constantia" panose="02030602050306030303" pitchFamily="18" charset="0"/>
            </a:endParaRPr>
          </a:p>
          <a:p>
            <a:endParaRPr lang="id-ID" sz="2000" dirty="0">
              <a:latin typeface="Constantia" panose="02030602050306030303" pitchFamily="18" charset="0"/>
            </a:endParaRPr>
          </a:p>
          <a:p>
            <a:r>
              <a:rPr lang="id-ID" sz="2000" dirty="0">
                <a:latin typeface="Constantia" panose="02030602050306030303" pitchFamily="18" charset="0"/>
              </a:rPr>
              <a:t>Chapter 9 : Nick call every  Gatsby’s closest person  to come to Gatsby furneral</a:t>
            </a:r>
          </a:p>
        </p:txBody>
      </p:sp>
    </p:spTree>
    <p:extLst>
      <p:ext uri="{BB962C8B-B14F-4D97-AF65-F5344CB8AC3E}">
        <p14:creationId xmlns:p14="http://schemas.microsoft.com/office/powerpoint/2010/main" val="1271748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5330" y="3000778"/>
            <a:ext cx="4353059" cy="769441"/>
          </a:xfrm>
          <a:prstGeom prst="rect">
            <a:avLst/>
          </a:prstGeom>
          <a:noFill/>
        </p:spPr>
        <p:txBody>
          <a:bodyPr wrap="square" rtlCol="0">
            <a:spAutoFit/>
          </a:bodyPr>
          <a:lstStyle/>
          <a:p>
            <a:r>
              <a:rPr lang="id-ID" sz="4400" dirty="0">
                <a:latin typeface="Constantia" panose="02030602050306030303" pitchFamily="18" charset="0"/>
              </a:rPr>
              <a:t>How to Identify?</a:t>
            </a:r>
          </a:p>
        </p:txBody>
      </p:sp>
    </p:spTree>
    <p:extLst>
      <p:ext uri="{BB962C8B-B14F-4D97-AF65-F5344CB8AC3E}">
        <p14:creationId xmlns:p14="http://schemas.microsoft.com/office/powerpoint/2010/main" val="2646295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182" y="467932"/>
            <a:ext cx="10131425" cy="1456267"/>
          </a:xfrm>
        </p:spPr>
        <p:txBody>
          <a:bodyPr>
            <a:noAutofit/>
          </a:bodyPr>
          <a:lstStyle/>
          <a:p>
            <a:r>
              <a:rPr lang="id-ID" sz="2000" dirty="0">
                <a:latin typeface="Constantia" panose="02030602050306030303" pitchFamily="18" charset="0"/>
              </a:rPr>
              <a:t>Atmosphere</a:t>
            </a:r>
            <a:br>
              <a:rPr lang="id-ID" sz="2000" dirty="0">
                <a:latin typeface="Constantia" panose="02030602050306030303" pitchFamily="18" charset="0"/>
              </a:rPr>
            </a:br>
            <a:br>
              <a:rPr lang="id-ID" sz="2000" dirty="0">
                <a:latin typeface="Constantia" panose="02030602050306030303" pitchFamily="18" charset="0"/>
              </a:rPr>
            </a:br>
            <a:r>
              <a:rPr lang="id-ID" sz="1800" dirty="0">
                <a:latin typeface="Constantia" panose="02030602050306030303" pitchFamily="18" charset="0"/>
                <a:ea typeface="Adobe Fan Heiti Std B" panose="020B0700000000000000" pitchFamily="34" charset="-128"/>
              </a:rPr>
              <a:t>To identify Atmosphere, usually the narrator have a third person speaker to describe the situation. it would describe the place situation or the surrounder so the reader can feel it</a:t>
            </a:r>
            <a:r>
              <a:rPr lang="id-ID" sz="1800" dirty="0">
                <a:latin typeface="Adobe Fan Heiti Std B" panose="020B0700000000000000" pitchFamily="34" charset="-128"/>
                <a:ea typeface="Adobe Fan Heiti Std B" panose="020B0700000000000000" pitchFamily="34" charset="-128"/>
              </a:rPr>
              <a:t>. </a:t>
            </a:r>
          </a:p>
        </p:txBody>
      </p:sp>
      <p:pic>
        <p:nvPicPr>
          <p:cNvPr id="5" name="Content Placeholder 4"/>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4103"/>
          <a:stretch/>
        </p:blipFill>
        <p:spPr>
          <a:xfrm>
            <a:off x="1043188" y="2142067"/>
            <a:ext cx="4571085" cy="3872896"/>
          </a:xfrm>
        </p:spPr>
      </p:pic>
      <p:sp>
        <p:nvSpPr>
          <p:cNvPr id="4" name="Content Placeholder 3"/>
          <p:cNvSpPr>
            <a:spLocks noGrp="1"/>
          </p:cNvSpPr>
          <p:nvPr>
            <p:ph sz="half" idx="2"/>
          </p:nvPr>
        </p:nvSpPr>
        <p:spPr/>
        <p:txBody>
          <a:bodyPr/>
          <a:lstStyle/>
          <a:p>
            <a:r>
              <a:rPr lang="id-ID" dirty="0">
                <a:latin typeface="Constantia" panose="02030602050306030303" pitchFamily="18" charset="0"/>
              </a:rPr>
              <a:t>From the passage, Nick described the situation where Myrtle dead and her dead body wrapped in a blanket as it surrounded by people. Wilson, the husband of Myrtle seat in his office look so frustated. </a:t>
            </a:r>
          </a:p>
          <a:p>
            <a:endParaRPr lang="id-ID" dirty="0">
              <a:latin typeface="Constantia" panose="02030602050306030303" pitchFamily="18" charset="0"/>
            </a:endParaRPr>
          </a:p>
          <a:p>
            <a:pPr marL="0" indent="0">
              <a:buNone/>
            </a:pPr>
            <a:r>
              <a:rPr lang="id-ID" dirty="0">
                <a:latin typeface="Constantia" panose="02030602050306030303" pitchFamily="18" charset="0"/>
              </a:rPr>
              <a:t>Atmosphere : Gripping </a:t>
            </a:r>
          </a:p>
        </p:txBody>
      </p:sp>
    </p:spTree>
    <p:extLst>
      <p:ext uri="{BB962C8B-B14F-4D97-AF65-F5344CB8AC3E}">
        <p14:creationId xmlns:p14="http://schemas.microsoft.com/office/powerpoint/2010/main" val="222960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08338"/>
            <a:ext cx="10131425" cy="1357529"/>
          </a:xfrm>
        </p:spPr>
        <p:txBody>
          <a:bodyPr>
            <a:normAutofit fontScale="90000"/>
          </a:bodyPr>
          <a:lstStyle/>
          <a:p>
            <a:r>
              <a:rPr lang="id-ID" sz="2200" dirty="0">
                <a:latin typeface="Constantia" panose="02030602050306030303" pitchFamily="18" charset="0"/>
              </a:rPr>
              <a:t>Tone </a:t>
            </a:r>
            <a:br>
              <a:rPr lang="id-ID" sz="2200" dirty="0">
                <a:latin typeface="Constantia" panose="02030602050306030303" pitchFamily="18" charset="0"/>
              </a:rPr>
            </a:br>
            <a:br>
              <a:rPr lang="id-ID" sz="2200" dirty="0">
                <a:latin typeface="Constantia" panose="02030602050306030303" pitchFamily="18" charset="0"/>
              </a:rPr>
            </a:br>
            <a:r>
              <a:rPr lang="id-ID" sz="2200" dirty="0">
                <a:latin typeface="Constantia" panose="02030602050306030303" pitchFamily="18" charset="0"/>
              </a:rPr>
              <a:t>the tone could be formal and informal. it can be identified by the attitude that author want to deliver. Tone can be seen from the dialogue of a character that show the exact emotion. </a:t>
            </a:r>
            <a:br>
              <a:rPr lang="id-ID" dirty="0">
                <a:latin typeface="Constantia" panose="02030602050306030303" pitchFamily="18" charset="0"/>
              </a:rPr>
            </a:br>
            <a:endParaRPr lang="id-ID" dirty="0">
              <a:latin typeface="Constantia" panose="02030602050306030303"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5650" y="2578418"/>
            <a:ext cx="4995863" cy="1388215"/>
          </a:xfrm>
        </p:spPr>
      </p:pic>
      <p:sp>
        <p:nvSpPr>
          <p:cNvPr id="4" name="Content Placeholder 3"/>
          <p:cNvSpPr>
            <a:spLocks noGrp="1"/>
          </p:cNvSpPr>
          <p:nvPr>
            <p:ph sz="half" idx="2"/>
          </p:nvPr>
        </p:nvSpPr>
        <p:spPr>
          <a:xfrm>
            <a:off x="5821894" y="1447958"/>
            <a:ext cx="4995332" cy="5004357"/>
          </a:xfrm>
        </p:spPr>
        <p:txBody>
          <a:bodyPr/>
          <a:lstStyle/>
          <a:p>
            <a:r>
              <a:rPr lang="id-ID" dirty="0">
                <a:latin typeface="Constantia" panose="02030602050306030303" pitchFamily="18" charset="0"/>
              </a:rPr>
              <a:t>In the first passage, Tom was declining the idea about Daisy who didn't love him,  from the way he talked it can be seen that he was filled with emotion. The tone in this moment are furious and jealous.</a:t>
            </a:r>
          </a:p>
          <a:p>
            <a:r>
              <a:rPr lang="id-ID" dirty="0">
                <a:latin typeface="Constantia" panose="02030602050306030303" pitchFamily="18" charset="0"/>
              </a:rPr>
              <a:t>Meanwhile in the second passage shown the conversation between Nick and Gatsby. The tone of this can be seen from Gatsby’s who is flustered </a:t>
            </a:r>
          </a:p>
          <a:p>
            <a:endParaRPr lang="id-ID" dirty="0">
              <a:latin typeface="Constantia" panose="02030602050306030303" pitchFamily="18"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6249" t="36056" r="7619" b="38967"/>
          <a:stretch/>
        </p:blipFill>
        <p:spPr>
          <a:xfrm>
            <a:off x="1738647" y="4098979"/>
            <a:ext cx="3876833" cy="2617354"/>
          </a:xfrm>
          <a:prstGeom prst="rect">
            <a:avLst/>
          </a:prstGeom>
        </p:spPr>
      </p:pic>
    </p:spTree>
    <p:extLst>
      <p:ext uri="{BB962C8B-B14F-4D97-AF65-F5344CB8AC3E}">
        <p14:creationId xmlns:p14="http://schemas.microsoft.com/office/powerpoint/2010/main" val="338883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480811"/>
            <a:ext cx="10131425" cy="1456267"/>
          </a:xfrm>
        </p:spPr>
        <p:txBody>
          <a:bodyPr>
            <a:noAutofit/>
          </a:bodyPr>
          <a:lstStyle/>
          <a:p>
            <a:r>
              <a:rPr lang="id-ID" sz="1800" dirty="0">
                <a:latin typeface="Constantia" panose="02030602050306030303" pitchFamily="18" charset="0"/>
              </a:rPr>
              <a:t>Mood</a:t>
            </a:r>
            <a:br>
              <a:rPr lang="id-ID" sz="1800" dirty="0">
                <a:latin typeface="Constantia" panose="02030602050306030303" pitchFamily="18" charset="0"/>
              </a:rPr>
            </a:br>
            <a:br>
              <a:rPr lang="id-ID" sz="1800" dirty="0">
                <a:latin typeface="Constantia" panose="02030602050306030303" pitchFamily="18" charset="0"/>
              </a:rPr>
            </a:br>
            <a:r>
              <a:rPr lang="id-ID" sz="1800" dirty="0">
                <a:latin typeface="Constantia" panose="02030602050306030303" pitchFamily="18" charset="0"/>
              </a:rPr>
              <a:t>Mood are related with atmosphere and tone. But the mood defined as the emotion that the readers can feel. It can be identified by the description, monologue and dialouge from two characters.</a:t>
            </a:r>
          </a:p>
        </p:txBody>
      </p:sp>
      <p:pic>
        <p:nvPicPr>
          <p:cNvPr id="5" name="Content Placeholder 4"/>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7736" t="22838" r="7286" b="28819"/>
          <a:stretch/>
        </p:blipFill>
        <p:spPr>
          <a:xfrm>
            <a:off x="1416676" y="2142066"/>
            <a:ext cx="3503053" cy="4323585"/>
          </a:xfrm>
        </p:spPr>
      </p:pic>
      <p:sp>
        <p:nvSpPr>
          <p:cNvPr id="4" name="Content Placeholder 3"/>
          <p:cNvSpPr>
            <a:spLocks noGrp="1"/>
          </p:cNvSpPr>
          <p:nvPr>
            <p:ph sz="half" idx="2"/>
          </p:nvPr>
        </p:nvSpPr>
        <p:spPr/>
        <p:txBody>
          <a:bodyPr/>
          <a:lstStyle/>
          <a:p>
            <a:r>
              <a:rPr lang="id-ID" dirty="0">
                <a:latin typeface="Constantia" panose="02030602050306030303" pitchFamily="18" charset="0"/>
              </a:rPr>
              <a:t>From the passage, when Daisy and Gatsby came to a place and there are just the two of them. As the readers we could feel the romantic and affection from both of them. </a:t>
            </a:r>
          </a:p>
        </p:txBody>
      </p:sp>
    </p:spTree>
    <p:extLst>
      <p:ext uri="{BB962C8B-B14F-4D97-AF65-F5344CB8AC3E}">
        <p14:creationId xmlns:p14="http://schemas.microsoft.com/office/powerpoint/2010/main" val="3271570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96</TotalTime>
  <Words>476</Words>
  <Application>Microsoft Office PowerPoint</Application>
  <PresentationFormat>Widescreen</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Celestial</vt:lpstr>
      <vt:lpstr>Tone, mood, atmosphere</vt:lpstr>
      <vt:lpstr>PowerPoint Presentation</vt:lpstr>
      <vt:lpstr>PowerPoint Presentation</vt:lpstr>
      <vt:lpstr>PowerPoint Presentation</vt:lpstr>
      <vt:lpstr>PowerPoint Presentation</vt:lpstr>
      <vt:lpstr>PowerPoint Presentation</vt:lpstr>
      <vt:lpstr>Atmosphere  To identify Atmosphere, usually the narrator have a third person speaker to describe the situation. it would describe the place situation or the surrounder so the reader can feel it. </vt:lpstr>
      <vt:lpstr>Tone   the tone could be formal and informal. it can be identified by the attitude that author want to deliver. Tone can be seen from the dialogue of a character that show the exact emotion.  </vt:lpstr>
      <vt:lpstr>Mood  Mood are related with atmosphere and tone. But the mood defined as the emotion that the readers can feel. It can be identified by the description, monologue and dialouge from two characters.</vt:lpstr>
      <vt:lpstr>PowerPoint Presentation</vt:lpstr>
      <vt:lpstr>Reference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Tone, mood, atmosphere</dc:title>
  <dc:creator>user</dc:creator>
  <cp:lastModifiedBy>Unknown User</cp:lastModifiedBy>
  <cp:revision>13</cp:revision>
  <dcterms:created xsi:type="dcterms:W3CDTF">2020-03-25T14:10:15Z</dcterms:created>
  <dcterms:modified xsi:type="dcterms:W3CDTF">2020-03-25T16:01:39Z</dcterms:modified>
</cp:coreProperties>
</file>