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9" r:id="rId2"/>
    <p:sldMasterId id="2147483678" r:id="rId3"/>
  </p:sldMasterIdLst>
  <p:notesMasterIdLst>
    <p:notesMasterId r:id="rId10"/>
  </p:notesMasterIdLst>
  <p:handoutMasterIdLst>
    <p:handoutMasterId r:id="rId11"/>
  </p:handoutMasterIdLst>
  <p:sldIdLst>
    <p:sldId id="258" r:id="rId4"/>
    <p:sldId id="288" r:id="rId5"/>
    <p:sldId id="319" r:id="rId6"/>
    <p:sldId id="321" r:id="rId7"/>
    <p:sldId id="322" r:id="rId8"/>
    <p:sldId id="318" r:id="rId9"/>
  </p:sldIdLst>
  <p:sldSz cx="18286413" cy="10287000"/>
  <p:notesSz cx="6858000" cy="9144000"/>
  <p:photoAlbum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7" userDrawn="1">
          <p15:clr>
            <a:srgbClr val="A4A3A4"/>
          </p15:clr>
        </p15:guide>
        <p15:guide id="2" pos="5737" userDrawn="1">
          <p15:clr>
            <a:srgbClr val="A4A3A4"/>
          </p15:clr>
        </p15:guide>
        <p15:guide id="3" orient="horz" pos="32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5151"/>
    <a:srgbClr val="F8F8F8"/>
    <a:srgbClr val="3F3F3F"/>
    <a:srgbClr val="5A5A5A"/>
    <a:srgbClr val="BBFF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5" autoAdjust="0"/>
    <p:restoredTop sz="96238" autoAdjust="0"/>
  </p:normalViewPr>
  <p:slideViewPr>
    <p:cSldViewPr snapToGrid="0" showGuides="1">
      <p:cViewPr varScale="1">
        <p:scale>
          <a:sx n="44" d="100"/>
          <a:sy n="44" d="100"/>
        </p:scale>
        <p:origin x="270" y="60"/>
      </p:cViewPr>
      <p:guideLst>
        <p:guide orient="horz" pos="3467"/>
        <p:guide pos="5737"/>
        <p:guide orient="horz" pos="3285"/>
      </p:guideLst>
    </p:cSldViewPr>
  </p:slideViewPr>
  <p:outlineViewPr>
    <p:cViewPr>
      <p:scale>
        <a:sx n="33" d="100"/>
        <a:sy n="33" d="100"/>
      </p:scale>
      <p:origin x="0" y="-113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8198-A268-4A2C-A520-FBB84E35C3C2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3ACB-D9F9-4ADF-A7FC-E9E289D7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9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12F2-0011-47BA-B0C8-0509829BA6FB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2B19-2213-4B06-9122-430E4115A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3253290"/>
            <a:ext cx="18286413" cy="387043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17281" y="4167362"/>
            <a:ext cx="16457772" cy="144016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8000" kern="0" spc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817281" y="5463507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DESCRIPTION GOES HERE</a:t>
            </a:r>
            <a:endParaRPr kumimoji="1" lang="ja-JP" altLang="en-US" dirty="0" smtClean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254774" y="8364331"/>
            <a:ext cx="12313367" cy="1368152"/>
          </a:xfrm>
        </p:spPr>
        <p:txBody>
          <a:bodyPr anchor="b">
            <a:noAutofit/>
          </a:bodyPr>
          <a:lstStyle>
            <a:lvl1pPr algn="r">
              <a:spcBef>
                <a:spcPts val="0"/>
              </a:spcBef>
              <a:defRPr sz="66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pPr lvl="0"/>
            <a:r>
              <a:rPr kumimoji="1" lang="en-US" altLang="ja-JP" dirty="0" smtClean="0"/>
              <a:t>Author or Presenter</a:t>
            </a:r>
            <a:endParaRPr kumimoji="1" lang="ja-JP" altLang="en-US" dirty="0" smtClean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305770" y="9426891"/>
            <a:ext cx="12254227" cy="583047"/>
          </a:xfrm>
        </p:spPr>
        <p:txBody>
          <a:bodyPr anchor="b">
            <a:normAutofit/>
          </a:bodyPr>
          <a:lstStyle>
            <a:lvl1pPr algn="r">
              <a:spcBef>
                <a:spcPts val="0"/>
              </a:spcBef>
              <a:defRPr sz="2400" baseline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</a:defRPr>
            </a:lvl1pPr>
          </a:lstStyle>
          <a:p>
            <a:pPr lvl="0"/>
            <a:r>
              <a:rPr kumimoji="1" lang="en-US" altLang="ja-JP" dirty="0" smtClean="0"/>
              <a:t>Sub information goes here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3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50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2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図プレースホルダー 11"/>
          <p:cNvSpPr>
            <a:spLocks noGrp="1"/>
          </p:cNvSpPr>
          <p:nvPr>
            <p:ph type="pic" sz="quarter" idx="16" hasCustomPrompt="1"/>
          </p:nvPr>
        </p:nvSpPr>
        <p:spPr>
          <a:xfrm>
            <a:off x="2032347" y="3046121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1" name="正方形/長方形 10"/>
          <p:cNvSpPr/>
          <p:nvPr userDrawn="1"/>
        </p:nvSpPr>
        <p:spPr>
          <a:xfrm rot="10800000">
            <a:off x="1132316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403843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293857" y="678574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4" name="図プレースホルダー 11"/>
          <p:cNvSpPr>
            <a:spLocks noGrp="1"/>
          </p:cNvSpPr>
          <p:nvPr>
            <p:ph type="pic" sz="quarter" idx="19" hasCustomPrompt="1"/>
          </p:nvPr>
        </p:nvSpPr>
        <p:spPr>
          <a:xfrm>
            <a:off x="7612967" y="5514083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35" name="正方形/長方形 10"/>
          <p:cNvSpPr/>
          <p:nvPr userDrawn="1"/>
        </p:nvSpPr>
        <p:spPr>
          <a:xfrm>
            <a:off x="6712936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9619055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6874477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18" name="図プレースホルダー 11"/>
          <p:cNvSpPr>
            <a:spLocks noGrp="1"/>
          </p:cNvSpPr>
          <p:nvPr>
            <p:ph type="pic" sz="quarter" idx="22" hasCustomPrompt="1"/>
          </p:nvPr>
        </p:nvSpPr>
        <p:spPr>
          <a:xfrm>
            <a:off x="13193587" y="3046122"/>
            <a:ext cx="3105482" cy="3105482"/>
          </a:xfrm>
          <a:custGeom>
            <a:avLst/>
            <a:gdLst/>
            <a:ahLst/>
            <a:cxnLst/>
            <a:rect l="l" t="t" r="r" b="b"/>
            <a:pathLst>
              <a:path w="3105482" h="3105482">
                <a:moveTo>
                  <a:pt x="1552741" y="0"/>
                </a:moveTo>
                <a:lnTo>
                  <a:pt x="3105482" y="1552741"/>
                </a:lnTo>
                <a:lnTo>
                  <a:pt x="1552741" y="3105482"/>
                </a:lnTo>
                <a:lnTo>
                  <a:pt x="0" y="1552741"/>
                </a:lnTo>
                <a:close/>
              </a:path>
            </a:pathLst>
          </a:cu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               </a:t>
            </a:r>
            <a:endParaRPr kumimoji="1" lang="ja-JP" altLang="en-US" dirty="0"/>
          </a:p>
        </p:txBody>
      </p:sp>
      <p:sp>
        <p:nvSpPr>
          <p:cNvPr id="19" name="正方形/長方形 10"/>
          <p:cNvSpPr/>
          <p:nvPr userDrawn="1"/>
        </p:nvSpPr>
        <p:spPr>
          <a:xfrm rot="10800000">
            <a:off x="12293556" y="6380696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5199675" y="5413396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55097" y="6785741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4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613330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610985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7367059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7364714"/>
            <a:ext cx="4558246" cy="1211888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None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068832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4909309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700938" y="2983260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545330" y="6762057"/>
            <a:ext cx="4545505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47926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h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30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502246" y="7843800"/>
            <a:ext cx="1727646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968029" y="7483760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77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8286412" cy="102870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49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668304" y="555289"/>
            <a:ext cx="17023562" cy="9132506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an image here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7168725"/>
            <a:ext cx="18286412" cy="21972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2712946" y="7888805"/>
            <a:ext cx="15206235" cy="12601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6600" kern="0" spc="1000" baseline="0">
                <a:solidFill>
                  <a:schemeClr val="bg1"/>
                </a:solidFill>
                <a:effectLst>
                  <a:outerShdw blurRad="50800" dist="254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kumimoji="1" lang="en-US" altLang="ja-JP" dirty="0" smtClean="0"/>
              <a:t>SUBSECTION NAME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12945" y="7528765"/>
            <a:ext cx="14740451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600" baseline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SECTION NUMBER</a:t>
            </a:r>
            <a:endParaRPr kumimoji="1" lang="ja-JP" altLang="en-US" dirty="0" smtClean="0"/>
          </a:p>
        </p:txBody>
      </p:sp>
      <p:sp>
        <p:nvSpPr>
          <p:cNvPr id="6" name="図プレースホルダー 7"/>
          <p:cNvSpPr>
            <a:spLocks noGrp="1"/>
          </p:cNvSpPr>
          <p:nvPr>
            <p:ph type="pic" sz="quarter" idx="15" hasCustomPrompt="1"/>
          </p:nvPr>
        </p:nvSpPr>
        <p:spPr>
          <a:xfrm rot="21600000">
            <a:off x="952296" y="7483759"/>
            <a:ext cx="1575175" cy="157332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 smtClean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6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5" grpId="0">
        <p:tmplLst>
          <p:tmpl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4093029" y="0"/>
            <a:ext cx="10914741" cy="1028699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1029" y="855663"/>
            <a:ext cx="9869714" cy="8796337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rmAutofit/>
          </a:bodyPr>
          <a:lstStyle>
            <a:lvl1pPr marL="457200" indent="-457200" algn="l">
              <a:spcBef>
                <a:spcPts val="1200"/>
              </a:spcBef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+mj-lt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altLang="ja-JP" dirty="0" smtClean="0"/>
              <a:t>TEXT</a:t>
            </a:r>
          </a:p>
          <a:p>
            <a:pPr lvl="1"/>
            <a:r>
              <a:rPr lang="en-US" dirty="0" smtClean="0"/>
              <a:t>Level 2</a:t>
            </a:r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5427" flipH="1">
            <a:off x="2194415" y="978473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テキスト プレースホルダー 2"/>
          <p:cNvSpPr>
            <a:spLocks noGrp="1"/>
          </p:cNvSpPr>
          <p:nvPr>
            <p:ph type="body" sz="quarter" idx="11" hasCustomPrompt="1"/>
          </p:nvPr>
        </p:nvSpPr>
        <p:spPr>
          <a:xfrm rot="21120203">
            <a:off x="1471487" y="774347"/>
            <a:ext cx="5269582" cy="1178742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anchor="ctr">
            <a:noAutofit/>
          </a:bodyPr>
          <a:lstStyle>
            <a:lvl1pPr marL="0" indent="0" algn="l">
              <a:buFont typeface="Wingdings" panose="05000000000000000000" pitchFamily="2" charset="2"/>
              <a:buNone/>
              <a:defRPr sz="8000">
                <a:solidFill>
                  <a:schemeClr val="bg1"/>
                </a:solidFill>
                <a:latin typeface="Reenie Beanie" panose="02000000000000000000" pitchFamily="2" charset="0"/>
              </a:defRPr>
            </a:lvl1pPr>
            <a:lvl2pPr marL="720000" indent="-360000"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13113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5518950"/>
            <a:ext cx="18286413" cy="90725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3606" y="3763755"/>
            <a:ext cx="16457613" cy="1714500"/>
          </a:xfrm>
          <a:prstGeom prst="rect">
            <a:avLst/>
          </a:prstGeom>
        </p:spPr>
        <p:txBody>
          <a:bodyPr anchor="ctr"/>
          <a:lstStyle>
            <a:lvl1pPr algn="ctr">
              <a:defRPr sz="9600" spc="1000" baseline="0">
                <a:effectLst>
                  <a:outerShdw blurRad="50800" dist="25400" dir="2700000" algn="tl" rotWithShape="0">
                    <a:schemeClr val="tx1">
                      <a:alpha val="75000"/>
                    </a:schemeClr>
                  </a:outerShdw>
                </a:effectLst>
                <a:latin typeface="Reenie Beanie" panose="02000000000000000000" pitchFamily="2" charset="0"/>
              </a:defRPr>
            </a:lvl1pPr>
          </a:lstStyle>
          <a:p>
            <a:r>
              <a:rPr kumimoji="1" lang="en-US" altLang="ja-JP" dirty="0" smtClean="0"/>
              <a:t>TITLE GOES HERE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2125549" y="5698971"/>
            <a:ext cx="14035315" cy="511330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176585" y="7518400"/>
            <a:ext cx="11933243" cy="2603501"/>
          </a:xfrm>
          <a:noFill/>
        </p:spPr>
        <p:txBody>
          <a:bodyPr anchor="b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4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5117" flipH="1">
            <a:off x="16373934" y="1282485"/>
            <a:ext cx="460258" cy="8472928"/>
          </a:xfrm>
          <a:prstGeom prst="rect">
            <a:avLst/>
          </a:prstGeom>
          <a:effectLst>
            <a:outerShdw blurRad="152400" dist="76200" dir="1116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9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83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5514083"/>
            <a:ext cx="18286413" cy="63752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3142641" y="5607446"/>
            <a:ext cx="450794" cy="4507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6956665" y="5607446"/>
            <a:ext cx="450794" cy="4507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0770689" y="5607446"/>
            <a:ext cx="450794" cy="45079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4584714" y="5607446"/>
            <a:ext cx="450794" cy="450794"/>
          </a:xfrm>
          <a:prstGeom prst="rect">
            <a:avLst/>
          </a:prstGeom>
        </p:spPr>
      </p:pic>
      <p:sp>
        <p:nvSpPr>
          <p:cNvPr id="11" name="正方形/長方形 10"/>
          <p:cNvSpPr/>
          <p:nvPr userDrawn="1"/>
        </p:nvSpPr>
        <p:spPr>
          <a:xfrm>
            <a:off x="907291" y="2915310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8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 userDrawn="1"/>
        </p:nvSpPr>
        <p:spPr>
          <a:xfrm>
            <a:off x="4746785" y="6380695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2" y="0"/>
                </a:moveTo>
                <a:lnTo>
                  <a:pt x="2610998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7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543313" y="2893249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0" y="0"/>
                </a:moveTo>
                <a:lnTo>
                  <a:pt x="4905545" y="0"/>
                </a:lnTo>
                <a:lnTo>
                  <a:pt x="4905545" y="2070229"/>
                </a:lnTo>
                <a:lnTo>
                  <a:pt x="2634399" y="2070229"/>
                </a:lnTo>
                <a:lnTo>
                  <a:pt x="2464473" y="2363204"/>
                </a:lnTo>
                <a:lnTo>
                  <a:pt x="2294547" y="2070229"/>
                </a:lnTo>
                <a:lnTo>
                  <a:pt x="0" y="207022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 userDrawn="1"/>
        </p:nvSpPr>
        <p:spPr>
          <a:xfrm>
            <a:off x="12371407" y="6363972"/>
            <a:ext cx="4905545" cy="2363204"/>
          </a:xfrm>
          <a:custGeom>
            <a:avLst/>
            <a:gdLst/>
            <a:ahLst/>
            <a:cxnLst/>
            <a:rect l="l" t="t" r="r" b="b"/>
            <a:pathLst>
              <a:path w="4905545" h="2363204">
                <a:moveTo>
                  <a:pt x="2441071" y="0"/>
                </a:moveTo>
                <a:lnTo>
                  <a:pt x="2610997" y="292975"/>
                </a:lnTo>
                <a:lnTo>
                  <a:pt x="4905545" y="292975"/>
                </a:lnTo>
                <a:lnTo>
                  <a:pt x="4905545" y="2363204"/>
                </a:lnTo>
                <a:lnTo>
                  <a:pt x="0" y="2363204"/>
                </a:lnTo>
                <a:lnTo>
                  <a:pt x="0" y="292975"/>
                </a:lnTo>
                <a:lnTo>
                  <a:pt x="2271145" y="2929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616458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430482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1244506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5058530" y="5413395"/>
            <a:ext cx="2404513" cy="7667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0000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68832" y="3024555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700938" y="3022210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4915745" y="6778284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2547851" y="6775939"/>
            <a:ext cx="4558246" cy="1800664"/>
          </a:xfrm>
          <a:noFill/>
        </p:spPr>
        <p:txBody>
          <a:bodyPr anchor="ctr">
            <a:noAutofit/>
          </a:bodyPr>
          <a:lstStyle>
            <a:lvl1pPr marL="360000" indent="-3600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Wingdings" panose="05000000000000000000" pitchFamily="2" charset="2"/>
              <a:buChar char="u"/>
              <a:defRPr sz="2000" spc="0"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76000"/>
                    </a:schemeClr>
                  </a:outerShdw>
                </a:effectLst>
              </a:defRPr>
            </a:lvl1pPr>
          </a:lstStyle>
          <a:p>
            <a:pPr lvl="0"/>
            <a:r>
              <a:rPr kumimoji="1" lang="en-US" altLang="ja-JP" dirty="0" smtClean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576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2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85" r:id="rId3"/>
    <p:sldLayoutId id="2147483690" r:id="rId4"/>
    <p:sldLayoutId id="2147483722" r:id="rId5"/>
    <p:sldLayoutId id="214748374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52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5"/>
            <a:ext cx="18286412" cy="102861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9"/>
          <a:stretch/>
        </p:blipFill>
        <p:spPr>
          <a:xfrm>
            <a:off x="0" y="507267"/>
            <a:ext cx="11488017" cy="2011429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4855468"/>
            <a:ext cx="16457772" cy="4333778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3"/>
          </p:nvPr>
        </p:nvSpPr>
        <p:spPr>
          <a:xfrm>
            <a:off x="5002747" y="9607996"/>
            <a:ext cx="82809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3832001" y="9607996"/>
            <a:ext cx="4267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95F845C-B07D-424A-A6EA-96D8F4A7E4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 rot="21420000">
            <a:off x="913261" y="718611"/>
            <a:ext cx="10305779" cy="123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49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10" r:id="rId2"/>
    <p:sldLayoutId id="2147483717" r:id="rId3"/>
    <p:sldLayoutId id="214748371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1632753" rtl="0" eaLnBrk="1" latinLnBrk="0" hangingPunct="1">
        <a:spcBef>
          <a:spcPct val="0"/>
        </a:spcBef>
        <a:buNone/>
        <a:defRPr kumimoji="1" sz="5400" kern="1000" spc="10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817281" y="5920707"/>
            <a:ext cx="16344898" cy="575841"/>
          </a:xfrm>
        </p:spPr>
        <p:txBody>
          <a:bodyPr/>
          <a:lstStyle/>
          <a:p>
            <a:r>
              <a:rPr lang="id-ID" altLang="ja-JP" sz="3600" spc="0" dirty="0" smtClean="0">
                <a:latin typeface="Century Gothic" pitchFamily="34" charset="0"/>
              </a:rPr>
              <a:t> - Melly Maulin P</a:t>
            </a:r>
            <a:r>
              <a:rPr lang="id-ID" altLang="ja-JP" sz="3600" spc="0" dirty="0" smtClean="0">
                <a:latin typeface="Century Gothic" pitchFamily="34" charset="0"/>
              </a:rPr>
              <a:t>.-</a:t>
            </a:r>
            <a:endParaRPr kumimoji="1" lang="ja-JP" altLang="en-US" sz="3600" spc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51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079930"/>
            <a:ext cx="4895850" cy="183497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1. 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di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kenal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pertama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kali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pengumuman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secara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lisan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Pesan berantai karena </a:t>
            </a:r>
            <a:r>
              <a:rPr lang="sv-SE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mayoritas belum kenal huruf sehingga jual beli dengan cara barter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Kelancaran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jual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beli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Dunia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menyebut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pesan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berantai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  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endParaRPr lang="en-US" sz="3200" b="1" dirty="0" smtClean="0">
              <a:effectLst/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i="1" dirty="0">
                <a:effectLst/>
                <a:latin typeface="Calibri" pitchFamily="34" charset="0"/>
                <a:cs typeface="Calibri" pitchFamily="34" charset="0"/>
              </a:rPr>
              <a:t>the word of </a:t>
            </a:r>
            <a:r>
              <a:rPr lang="en-US" sz="3200" b="1" i="1" dirty="0" err="1">
                <a:effectLst/>
                <a:latin typeface="Calibri" pitchFamily="34" charset="0"/>
                <a:cs typeface="Calibri" pitchFamily="34" charset="0"/>
              </a:rPr>
              <a:t>mounth</a:t>
            </a:r>
            <a:endParaRPr lang="en-US" sz="3200" b="1" i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3657600"/>
            <a:ext cx="4895850" cy="12573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Jangkauan</a:t>
            </a:r>
            <a:r>
              <a:rPr lang="en-US" sz="36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effectLst/>
                <a:latin typeface="Calibri" pitchFamily="34" charset="0"/>
                <a:cs typeface="Calibri" pitchFamily="34" charset="0"/>
              </a:rPr>
              <a:t>sempit</a:t>
            </a:r>
            <a:endParaRPr lang="en-US" sz="36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7985760" y="2174240"/>
            <a:ext cx="6035040" cy="2763520"/>
          </a:xfr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Contoh : hingga saat ini masih banyak </a:t>
            </a:r>
            <a:r>
              <a:rPr lang="sv-SE" sz="2800" b="1" dirty="0" smtClean="0">
                <a:effectLst/>
                <a:latin typeface="Calibri" pitchFamily="34" charset="0"/>
                <a:cs typeface="Calibri" pitchFamily="34" charset="0"/>
              </a:rPr>
              <a:t>dilihat </a:t>
            </a: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sisa peradaban yang merupakan peninggalan,yang merupakan  peninggalan </a:t>
            </a:r>
            <a:r>
              <a:rPr lang="sv-SE" sz="2800" b="1" dirty="0" smtClean="0">
                <a:effectLst/>
                <a:latin typeface="Calibri" pitchFamily="34" charset="0"/>
                <a:cs typeface="Calibri" pitchFamily="34" charset="0"/>
              </a:rPr>
              <a:t>tentang </a:t>
            </a: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iklan pengumuman tentang budak yang lari dari tuannya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714240" y="6746240"/>
            <a:ext cx="4998720" cy="183270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v-SE" sz="2800" b="1" dirty="0" smtClean="0">
                <a:effectLst/>
                <a:latin typeface="Calibri" pitchFamily="34" charset="0"/>
                <a:cs typeface="Calibri" pitchFamily="34" charset="0"/>
              </a:rPr>
              <a:t>2. Pesan </a:t>
            </a:r>
            <a:r>
              <a:rPr lang="sv-SE" sz="2800" b="1" dirty="0">
                <a:effectLst/>
                <a:latin typeface="Calibri" pitchFamily="34" charset="0"/>
                <a:cs typeface="Calibri" pitchFamily="34" charset="0"/>
              </a:rPr>
              <a:t>disampaikan melalui tulisan (sehingga pesan iklan dapat di baca berulang-ulang dan di simpan)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781800"/>
            <a:ext cx="4558246" cy="1794802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3. 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Berkembang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relief-relief yang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diukir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dinding-dinding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2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4.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jaman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Caesar :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sudah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memakai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atau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papan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nama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toko-toko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dikota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besar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143250"/>
            <a:ext cx="4558246" cy="1679623"/>
          </a:xfrm>
        </p:spPr>
        <p:txBody>
          <a:bodyPr/>
          <a:lstStyle/>
          <a:p>
            <a:pPr algn="ctr"/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5. </a:t>
            </a:r>
            <a:r>
              <a:rPr lang="en-US" sz="3200" b="1" dirty="0" err="1" smtClean="0">
                <a:effectLst/>
                <a:latin typeface="Calibri" pitchFamily="34" charset="0"/>
                <a:cs typeface="Calibri" pitchFamily="34" charset="0"/>
              </a:rPr>
              <a:t>Tahun</a:t>
            </a:r>
            <a:r>
              <a:rPr lang="en-US" sz="32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1450 Guttenberg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menemukan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sistem</a:t>
            </a:r>
            <a:r>
              <a:rPr lang="en-US" sz="32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effectLst/>
                <a:latin typeface="Calibri" pitchFamily="34" charset="0"/>
                <a:cs typeface="Calibri" pitchFamily="34" charset="0"/>
              </a:rPr>
              <a:t>percetakan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7371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Simbol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tanda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: media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utama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periklanan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masa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Romawi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/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6.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Munculnya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sebuah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Surat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Kabar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mingguan,dan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iklan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800" b="1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kepentingan</a:t>
            </a:r>
            <a:r>
              <a:rPr lang="en-US" sz="28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komersial</a:t>
            </a:r>
            <a:endParaRPr lang="en-US" sz="28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9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id-ID" altLang="ja-JP" spc="0" dirty="0" smtClean="0">
                <a:latin typeface="Century Gothic" pitchFamily="34" charset="0"/>
              </a:rPr>
              <a:t>Sejarah Periklanan</a:t>
            </a:r>
            <a:endParaRPr kumimoji="1" lang="ja-JP" altLang="en-US" spc="0" dirty="0">
              <a:latin typeface="Century Gothic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F845C-B07D-424A-A6EA-96D8F4A7E4C5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3"/>
          </p:nvPr>
        </p:nvSpPr>
        <p:spPr>
          <a:xfrm>
            <a:off x="857250" y="2958010"/>
            <a:ext cx="4895850" cy="1834970"/>
          </a:xfrm>
        </p:spPr>
        <p:txBody>
          <a:bodyPr/>
          <a:lstStyle/>
          <a:p>
            <a:pPr algn="ctr">
              <a:defRPr/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Melalui iklan orang dapat mempelajari sejarah peradaban manusia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8"/>
          </p:nvPr>
        </p:nvSpPr>
        <p:spPr>
          <a:xfrm>
            <a:off x="8700938" y="3001010"/>
            <a:ext cx="4558246" cy="167962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3200" b="1" dirty="0">
                <a:effectLst/>
                <a:latin typeface="Calibri" pitchFamily="34" charset="0"/>
                <a:cs typeface="Calibri" pitchFamily="34" charset="0"/>
              </a:rPr>
              <a:t>Untuk pertama kalinya Amerika mengenal iklan dan mempelopori teknik periklanan modern.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9"/>
          </p:nvPr>
        </p:nvSpPr>
        <p:spPr>
          <a:xfrm>
            <a:off x="4915745" y="6635538"/>
            <a:ext cx="4558246" cy="2041101"/>
          </a:xfrm>
        </p:spPr>
        <p:txBody>
          <a:bodyPr/>
          <a:lstStyle/>
          <a:p>
            <a:pPr algn="ctr">
              <a:defRPr/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Iklan yang banyak di tampilkan tentang budak belian,kuda (karena belum ada mobil),</a:t>
            </a:r>
            <a:r>
              <a:rPr lang="id-ID" sz="2400" b="1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produk-produk 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buku dan obat-obatan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.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0"/>
          </p:nvPr>
        </p:nvSpPr>
        <p:spPr>
          <a:xfrm>
            <a:off x="12547851" y="6659880"/>
            <a:ext cx="4558246" cy="17948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I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klan-iklan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media cetak di amerika 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ditujukan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pada sasaran pembaca di Eropa yang menyebutkan </a:t>
            </a:r>
            <a:r>
              <a:rPr lang="sv-SE" sz="2400" b="1" dirty="0" smtClean="0">
                <a:effectLst/>
                <a:latin typeface="Calibri" pitchFamily="34" charset="0"/>
                <a:cs typeface="Calibri" pitchFamily="34" charset="0"/>
              </a:rPr>
              <a:t>adanya </a:t>
            </a:r>
            <a:r>
              <a:rPr lang="sv-SE" sz="2400" b="1" dirty="0">
                <a:effectLst/>
                <a:latin typeface="Calibri" pitchFamily="34" charset="0"/>
                <a:cs typeface="Calibri" pitchFamily="34" charset="0"/>
              </a:rPr>
              <a:t>tanah garapan yang menantang untuk masa depan</a:t>
            </a:r>
            <a:endParaRPr lang="en-US" sz="24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entury Gothic" pitchFamily="34" charset="0"/>
              </a:rPr>
              <a:t>THANK YOU!</a:t>
            </a:r>
            <a:endParaRPr lang="en-US" sz="6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7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Ropa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llpaper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mmon">
  <a:themeElements>
    <a:clrScheme name="Rigel">
      <a:dk1>
        <a:srgbClr val="FFFFFF"/>
      </a:dk1>
      <a:lt1>
        <a:srgbClr val="3F3F3F"/>
      </a:lt1>
      <a:dk2>
        <a:srgbClr val="FFFFFF"/>
      </a:dk2>
      <a:lt2>
        <a:srgbClr val="3F3F3F"/>
      </a:lt2>
      <a:accent1>
        <a:srgbClr val="FFFFFF"/>
      </a:accent1>
      <a:accent2>
        <a:srgbClr val="D8D8D8"/>
      </a:accent2>
      <a:accent3>
        <a:srgbClr val="BFBFBF"/>
      </a:accent3>
      <a:accent4>
        <a:srgbClr val="8F8F8F"/>
      </a:accent4>
      <a:accent5>
        <a:srgbClr val="636363"/>
      </a:accent5>
      <a:accent6>
        <a:srgbClr val="3F3F3F"/>
      </a:accent6>
      <a:hlink>
        <a:srgbClr val="3F3F3F"/>
      </a:hlink>
      <a:folHlink>
        <a:srgbClr val="8B8B8B"/>
      </a:folHlink>
    </a:clrScheme>
    <a:fontScheme name="ユーザー定義 4">
      <a:majorFont>
        <a:latin typeface="Ropa Sans"/>
        <a:ea typeface="Spica Neue"/>
        <a:cs typeface=""/>
      </a:majorFont>
      <a:minorFont>
        <a:latin typeface="Ropa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26339</TotalTime>
  <Words>229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Spica Neue</vt:lpstr>
      <vt:lpstr>Arial</vt:lpstr>
      <vt:lpstr>Calibri</vt:lpstr>
      <vt:lpstr>Century Gothic</vt:lpstr>
      <vt:lpstr>Reenie Beanie</vt:lpstr>
      <vt:lpstr>Ropa Sans</vt:lpstr>
      <vt:lpstr>Wingdings</vt:lpstr>
      <vt:lpstr>Title</vt:lpstr>
      <vt:lpstr>Wallpaper</vt:lpstr>
      <vt:lpstr>Common</vt:lpstr>
      <vt:lpstr>SEJARAH PERIKLANAN</vt:lpstr>
      <vt:lpstr>Sejarah Periklanan</vt:lpstr>
      <vt:lpstr>Sejarah Periklanan</vt:lpstr>
      <vt:lpstr>Sejarah Periklanan</vt:lpstr>
      <vt:lpstr>Sejarah Periklanan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Rigel</dc:title>
  <dc:creator>Jun</dc:creator>
  <cp:lastModifiedBy>Lenovo</cp:lastModifiedBy>
  <cp:revision>355</cp:revision>
  <dcterms:created xsi:type="dcterms:W3CDTF">2015-02-26T15:14:38Z</dcterms:created>
  <dcterms:modified xsi:type="dcterms:W3CDTF">2020-03-26T06:21:29Z</dcterms:modified>
</cp:coreProperties>
</file>