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93" r:id="rId6"/>
    <p:sldId id="294" r:id="rId7"/>
    <p:sldId id="263" r:id="rId8"/>
    <p:sldId id="267" r:id="rId9"/>
    <p:sldId id="266" r:id="rId10"/>
    <p:sldId id="261" r:id="rId11"/>
    <p:sldId id="264" r:id="rId12"/>
    <p:sldId id="259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666BE12F-C6B3-4FE9-8EA5-C5738C7A9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CE8A8711-7342-44AF-AF44-2756D410B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BE4B9A86-4E8E-4DE1-8D05-94420BF96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5FBE62-1774-4803-8519-E2AF89F46D1F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3/26/2020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5300" dirty="0">
                <a:solidFill>
                  <a:schemeClr val="bg1"/>
                </a:solidFill>
              </a:rPr>
              <a:t>PENGANTAR MANAJEMEN</a:t>
            </a:r>
            <a:br>
              <a:rPr lang="en-US" sz="5000" dirty="0">
                <a:solidFill>
                  <a:schemeClr val="bg1"/>
                </a:solidFill>
              </a:rPr>
            </a:b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2298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E7ED3-B8B6-4EDC-961D-806DA392594A}"/>
              </a:ext>
            </a:extLst>
          </p:cNvPr>
          <p:cNvSpPr/>
          <p:nvPr/>
        </p:nvSpPr>
        <p:spPr>
          <a:xfrm>
            <a:off x="3419959" y="3366521"/>
            <a:ext cx="534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MANAJEMEN PEMBANGUNAN</a:t>
            </a:r>
            <a:endParaRPr lang="en-ID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594BE-EBB7-43A2-BF2E-0D50FB8264CF}"/>
              </a:ext>
            </a:extLst>
          </p:cNvPr>
          <p:cNvSpPr/>
          <p:nvPr/>
        </p:nvSpPr>
        <p:spPr>
          <a:xfrm>
            <a:off x="8769500" y="6207077"/>
            <a:ext cx="286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Selfa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Septiani</a:t>
            </a:r>
            <a:r>
              <a:rPr lang="en-US" dirty="0">
                <a:solidFill>
                  <a:schemeClr val="bg1"/>
                </a:solidFill>
              </a:rPr>
              <a:t> A., ST., MT.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5EB88A26-36F9-4573-B5C6-B709992F8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890" y="436728"/>
            <a:ext cx="9034817" cy="60050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4000" b="1" dirty="0" err="1">
                <a:solidFill>
                  <a:schemeClr val="accent2"/>
                </a:solidFill>
              </a:rPr>
              <a:t>Manajemen</a:t>
            </a:r>
            <a:r>
              <a:rPr lang="en-US" altLang="en-US" sz="4000" b="1" dirty="0">
                <a:solidFill>
                  <a:schemeClr val="accent2"/>
                </a:solidFill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4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chemeClr val="tx1"/>
                </a:solidFill>
              </a:rPr>
              <a:t>Sebagai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Ilmu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</a:rPr>
              <a:t>(Science)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ilmu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terus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berkembang</a:t>
            </a:r>
            <a:endParaRPr lang="en-US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		      		    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utk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pembuatan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keputusan</a:t>
            </a:r>
            <a:endParaRPr lang="en-US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chemeClr val="tx1"/>
                </a:solidFill>
              </a:rPr>
              <a:t>Sebagai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Seni</a:t>
            </a:r>
            <a:r>
              <a:rPr lang="en-US" altLang="en-US" sz="2800" dirty="0">
                <a:solidFill>
                  <a:schemeClr val="tx1"/>
                </a:solidFill>
              </a:rPr>
              <a:t>  </a:t>
            </a:r>
            <a:r>
              <a:rPr lang="en-US" altLang="en-US" sz="2800" b="1" i="1" dirty="0">
                <a:solidFill>
                  <a:schemeClr val="tx1"/>
                </a:solidFill>
              </a:rPr>
              <a:t>(Art)</a:t>
            </a:r>
            <a:endParaRPr lang="en-US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perencanaan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kepemimpinan,komunikasi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segala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sesuatu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yang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menyangkut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manusia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chemeClr val="tx1"/>
                </a:solidFill>
              </a:rPr>
              <a:t>Sebagai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Profesi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en-US" altLang="en-US" sz="2800" dirty="0" err="1">
                <a:solidFill>
                  <a:schemeClr val="tx1"/>
                </a:solidFill>
              </a:rPr>
              <a:t>Profesional</a:t>
            </a:r>
            <a:r>
              <a:rPr lang="en-US" altLang="en-US" sz="2800" dirty="0">
                <a:solidFill>
                  <a:schemeClr val="tx1"/>
                </a:solidFill>
              </a:rPr>
              <a:t> :  </a:t>
            </a:r>
            <a:r>
              <a:rPr lang="en-US" altLang="en-US" sz="2800" dirty="0" err="1">
                <a:solidFill>
                  <a:schemeClr val="tx1"/>
                </a:solidFill>
              </a:rPr>
              <a:t>pembuatan</a:t>
            </a:r>
            <a:r>
              <a:rPr lang="en-US" altLang="en-US" sz="2800" dirty="0">
                <a:solidFill>
                  <a:schemeClr val="tx1"/>
                </a:solidFill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</a:rPr>
              <a:t>keputusan</a:t>
            </a:r>
            <a:r>
              <a:rPr lang="en-US" altLang="en-US" sz="2800" dirty="0">
                <a:solidFill>
                  <a:schemeClr val="tx1"/>
                </a:solidFill>
              </a:rPr>
              <a:t> 	</a:t>
            </a:r>
            <a:r>
              <a:rPr lang="en-US" altLang="en-US" sz="2800" dirty="0" err="1">
                <a:solidFill>
                  <a:schemeClr val="tx1"/>
                </a:solidFill>
              </a:rPr>
              <a:t>berdasarkan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prinsip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umum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	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pendidikan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	formal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	 Para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profesinal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mendapatkan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status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karena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	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prestasi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bukan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favorit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suku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dan </a:t>
            </a:r>
            <a:r>
              <a:rPr lang="en-US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kriteria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F953-1C38-41FB-A14E-A419FEF3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51D1-9393-4068-83C6-9CF5677E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perencanaan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pengorganisasian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pengarahan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pengawasan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usaha-usaha</a:t>
            </a:r>
            <a:r>
              <a:rPr lang="en-US" altLang="en-US" sz="2400" dirty="0"/>
              <a:t> para </a:t>
            </a:r>
            <a:r>
              <a:rPr lang="en-US" altLang="en-US" sz="2400" dirty="0" err="1"/>
              <a:t>anggota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penggunaan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 agar </a:t>
            </a:r>
            <a:r>
              <a:rPr lang="en-US" altLang="en-US" sz="2400" dirty="0" err="1"/>
              <a:t>mencapai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tujuan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ditetapkan</a:t>
            </a:r>
            <a:r>
              <a:rPr lang="en-US" altLang="en-US" sz="2400" dirty="0"/>
              <a:t> (Stoner).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ilmu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seni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/>
              <a:t>Ada 4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Perencanaan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Planning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Pengorganisasian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Organizing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Pengarahan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Actuating/Directing</a:t>
            </a:r>
            <a:r>
              <a:rPr lang="en-US" altLang="en-US" sz="2400" dirty="0"/>
              <a:t>), dan </a:t>
            </a:r>
            <a:r>
              <a:rPr lang="en-US" altLang="en-US" sz="2400" dirty="0" err="1"/>
              <a:t>Pengawasan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Controlling</a:t>
            </a:r>
            <a:r>
              <a:rPr lang="en-US" altLang="en-US" sz="24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94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F953-1C38-41FB-A14E-A419FEF3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F28EE5-3788-48AF-9F05-69FC86074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buNone/>
            </a:pPr>
            <a:r>
              <a:rPr lang="en-US" altLang="en-US" sz="2800" b="1" dirty="0" err="1"/>
              <a:t>Siapa</a:t>
            </a:r>
            <a:r>
              <a:rPr lang="en-US" altLang="en-US" sz="2800" b="1" dirty="0"/>
              <a:t> yang </a:t>
            </a:r>
            <a:r>
              <a:rPr lang="en-US" altLang="en-US" sz="2800" b="1" dirty="0" err="1"/>
              <a:t>membutuhkan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manajemen</a:t>
            </a:r>
            <a:r>
              <a:rPr lang="en-US" altLang="en-US" sz="2800" b="1" dirty="0"/>
              <a:t> ?</a:t>
            </a:r>
            <a:endParaRPr lang="en-US" altLang="en-US" sz="2800" dirty="0"/>
          </a:p>
          <a:p>
            <a:pPr marL="609600" indent="-609600" algn="just">
              <a:buNone/>
            </a:pPr>
            <a:r>
              <a:rPr lang="en-US" altLang="en-US" sz="2800" dirty="0"/>
              <a:t>		</a:t>
            </a:r>
            <a:r>
              <a:rPr lang="en-US" altLang="en-US" sz="2800" dirty="0">
                <a:sym typeface="Wingdings" panose="05000000000000000000" pitchFamily="2" charset="2"/>
              </a:rPr>
              <a:t> Perusahaan (</a:t>
            </a:r>
            <a:r>
              <a:rPr lang="en-US" altLang="en-US" sz="2800" dirty="0" err="1">
                <a:sym typeface="Wingdings" panose="05000000000000000000" pitchFamily="2" charset="2"/>
              </a:rPr>
              <a:t>bisnis</a:t>
            </a:r>
            <a:r>
              <a:rPr lang="en-US" altLang="en-US" sz="2800" dirty="0">
                <a:sym typeface="Wingdings" panose="05000000000000000000" pitchFamily="2" charset="2"/>
              </a:rPr>
              <a:t>) </a:t>
            </a:r>
          </a:p>
          <a:p>
            <a:pPr marL="609600" indent="-609600" algn="just"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		 </a:t>
            </a:r>
            <a:r>
              <a:rPr lang="en-US" altLang="en-US" sz="2800" dirty="0" err="1">
                <a:sym typeface="Wingdings" panose="05000000000000000000" pitchFamily="2" charset="2"/>
              </a:rPr>
              <a:t>Semua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tipe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organisasi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609600" indent="-609600" algn="just"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		 </a:t>
            </a:r>
            <a:r>
              <a:rPr lang="en-US" altLang="en-US" sz="2800" dirty="0" err="1">
                <a:sym typeface="Wingdings" panose="05000000000000000000" pitchFamily="2" charset="2"/>
              </a:rPr>
              <a:t>Semua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tipe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kegiatan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609600" indent="-609600" algn="just">
              <a:buNone/>
            </a:pPr>
            <a:endParaRPr lang="en-US" altLang="en-US" sz="2800" dirty="0">
              <a:sym typeface="Wingdings" panose="05000000000000000000" pitchFamily="2" charset="2"/>
            </a:endParaRPr>
          </a:p>
          <a:p>
            <a:pPr marL="609600" indent="-609600" algn="just">
              <a:buNone/>
            </a:pPr>
            <a:r>
              <a:rPr lang="en-US" altLang="en-US" sz="2800" b="1" dirty="0" err="1">
                <a:sym typeface="Wingdings" panose="05000000000000000000" pitchFamily="2" charset="2"/>
              </a:rPr>
              <a:t>Mengapa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manajemen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dibutuhkan</a:t>
            </a:r>
            <a:r>
              <a:rPr lang="en-US" altLang="en-US" sz="2800" b="1" dirty="0">
                <a:sym typeface="Wingdings" panose="05000000000000000000" pitchFamily="2" charset="2"/>
              </a:rPr>
              <a:t> ?</a:t>
            </a:r>
          </a:p>
          <a:p>
            <a:pPr marL="609600" indent="-609600" algn="just">
              <a:buFont typeface="Symbol" panose="05050102010706020507" pitchFamily="18" charset="2"/>
              <a:buAutoNum type="arabicPeriod"/>
            </a:pPr>
            <a:r>
              <a:rPr lang="en-US" altLang="en-US" sz="2800" dirty="0" err="1">
                <a:sym typeface="Wingdings" panose="05000000000000000000" pitchFamily="2" charset="2"/>
              </a:rPr>
              <a:t>Untuk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mencapai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tujuan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organisasi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609600" indent="-609600" algn="just">
              <a:buFont typeface="Symbol" panose="05050102010706020507" pitchFamily="18" charset="2"/>
              <a:buAutoNum type="arabicPeriod"/>
            </a:pPr>
            <a:r>
              <a:rPr lang="en-US" altLang="en-US" sz="2800" dirty="0" err="1">
                <a:sym typeface="Wingdings" panose="05000000000000000000" pitchFamily="2" charset="2"/>
              </a:rPr>
              <a:t>Untuk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menjaga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keseimbangan</a:t>
            </a:r>
            <a:r>
              <a:rPr lang="en-US" altLang="en-US" sz="2800" dirty="0">
                <a:sym typeface="Wingdings" panose="05000000000000000000" pitchFamily="2" charset="2"/>
              </a:rPr>
              <a:t> di </a:t>
            </a:r>
            <a:r>
              <a:rPr lang="en-US" altLang="en-US" sz="2800" dirty="0" err="1">
                <a:sym typeface="Wingdings" panose="05000000000000000000" pitchFamily="2" charset="2"/>
              </a:rPr>
              <a:t>antara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tujuan-tujuan</a:t>
            </a:r>
            <a:r>
              <a:rPr lang="en-US" altLang="en-US" sz="2800" dirty="0">
                <a:sym typeface="Wingdings" panose="05000000000000000000" pitchFamily="2" charset="2"/>
              </a:rPr>
              <a:t> yang </a:t>
            </a:r>
            <a:r>
              <a:rPr lang="en-US" altLang="en-US" sz="2800" dirty="0" err="1">
                <a:sym typeface="Wingdings" panose="05000000000000000000" pitchFamily="2" charset="2"/>
              </a:rPr>
              <a:t>saling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bertentangan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609600" indent="-609600" algn="just">
              <a:buFont typeface="Symbol" panose="05050102010706020507" pitchFamily="18" charset="2"/>
              <a:buAutoNum type="arabicPeriod"/>
            </a:pPr>
            <a:r>
              <a:rPr lang="en-US" altLang="en-US" sz="2800" dirty="0" err="1">
                <a:sym typeface="Wingdings" panose="05000000000000000000" pitchFamily="2" charset="2"/>
              </a:rPr>
              <a:t>Untuk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mencapai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efisiensi</a:t>
            </a:r>
            <a:r>
              <a:rPr lang="en-US" altLang="en-US" sz="2800" dirty="0">
                <a:sym typeface="Wingdings" panose="05000000000000000000" pitchFamily="2" charset="2"/>
              </a:rPr>
              <a:t> dan </a:t>
            </a:r>
            <a:r>
              <a:rPr lang="en-US" altLang="en-US" sz="2800" dirty="0" err="1">
                <a:sym typeface="Wingdings" panose="05000000000000000000" pitchFamily="2" charset="2"/>
              </a:rPr>
              <a:t>efektifitas</a:t>
            </a:r>
            <a:endParaRPr lang="en-US" altLang="en-US" sz="2800" b="1" dirty="0">
              <a:sym typeface="Wingdings" panose="05000000000000000000" pitchFamily="2" charset="2"/>
            </a:endParaRPr>
          </a:p>
          <a:p>
            <a:pPr marL="609600" indent="-609600" algn="just">
              <a:buNone/>
            </a:pP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9B52E60-36B9-42CB-A194-DBF78FFB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26" y="1583140"/>
            <a:ext cx="3075974" cy="26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1964B808-5EA5-4A1E-BAB8-54C79F5FD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273" y="473242"/>
            <a:ext cx="10026315" cy="5911516"/>
          </a:xfrm>
        </p:spPr>
        <p:txBody>
          <a:bodyPr>
            <a:normAutofit lnSpcReduction="10000"/>
          </a:bodyPr>
          <a:lstStyle/>
          <a:p>
            <a:pPr marL="365760" indent="-283464" algn="just"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Efisiensi</a:t>
            </a:r>
            <a:endParaRPr lang="en-US" sz="3200" b="1" dirty="0">
              <a:solidFill>
                <a:schemeClr val="accent2"/>
              </a:solidFill>
            </a:endParaRPr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kemampuan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menyelesaikan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benar</a:t>
            </a:r>
            <a:endParaRPr lang="en-US" sz="2200" dirty="0"/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200" dirty="0" err="1"/>
              <a:t>Derajat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pengorbanan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yang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mencapai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endParaRPr lang="en-US" sz="2200" dirty="0"/>
          </a:p>
          <a:p>
            <a:pPr marL="365760" indent="-283464" algn="just">
              <a:buNone/>
              <a:defRPr/>
            </a:pPr>
            <a:r>
              <a:rPr lang="en-US" sz="2200" dirty="0" err="1"/>
              <a:t>Konsep</a:t>
            </a:r>
            <a:r>
              <a:rPr lang="en-US" sz="2200" dirty="0"/>
              <a:t> </a:t>
            </a:r>
            <a:r>
              <a:rPr lang="en-US" sz="2200" dirty="0" err="1"/>
              <a:t>matematika</a:t>
            </a:r>
            <a:r>
              <a:rPr lang="en-US" sz="2200" dirty="0"/>
              <a:t> : Ratio </a:t>
            </a:r>
            <a:r>
              <a:rPr lang="en-US" sz="2200" dirty="0" err="1"/>
              <a:t>antara</a:t>
            </a:r>
            <a:r>
              <a:rPr lang="en-US" sz="2200" dirty="0"/>
              <a:t> output (</a:t>
            </a:r>
            <a:r>
              <a:rPr lang="en-US" sz="2200" dirty="0" err="1"/>
              <a:t>keluaran</a:t>
            </a:r>
            <a:r>
              <a:rPr lang="en-US" sz="2200" dirty="0"/>
              <a:t>) </a:t>
            </a:r>
            <a:r>
              <a:rPr lang="en-US" sz="2200" dirty="0" err="1"/>
              <a:t>dan</a:t>
            </a:r>
            <a:r>
              <a:rPr lang="en-US" sz="2200" dirty="0"/>
              <a:t> input (</a:t>
            </a:r>
            <a:r>
              <a:rPr lang="en-US" sz="2200" dirty="0" err="1"/>
              <a:t>masukan</a:t>
            </a:r>
            <a:r>
              <a:rPr lang="en-US" sz="2200" dirty="0"/>
              <a:t>)</a:t>
            </a:r>
          </a:p>
          <a:p>
            <a:pPr marL="365760" indent="-283464" algn="just">
              <a:buNone/>
              <a:defRPr/>
            </a:pPr>
            <a:endParaRPr lang="en-US" sz="2200" b="1" dirty="0"/>
          </a:p>
          <a:p>
            <a:pPr marL="365760" indent="-283464" algn="just">
              <a:buNone/>
              <a:defRPr/>
            </a:pPr>
            <a:r>
              <a:rPr lang="en-US" sz="2200" b="1" dirty="0"/>
              <a:t>Output : </a:t>
            </a:r>
          </a:p>
          <a:p>
            <a:pPr marL="365760" indent="-283464" algn="just">
              <a:buNone/>
              <a:defRPr/>
            </a:pPr>
            <a:r>
              <a:rPr lang="en-US" sz="2400" b="1" dirty="0"/>
              <a:t>		&gt; </a:t>
            </a:r>
            <a:r>
              <a:rPr lang="en-US" sz="2000" b="1" dirty="0" err="1"/>
              <a:t>Hasil</a:t>
            </a:r>
            <a:endParaRPr lang="en-US" sz="2000" b="1" dirty="0"/>
          </a:p>
          <a:p>
            <a:pPr marL="365760" indent="-283464" algn="just">
              <a:buNone/>
              <a:defRPr/>
            </a:pPr>
            <a:r>
              <a:rPr lang="en-US" sz="2000" b="1" dirty="0"/>
              <a:t>		&gt; </a:t>
            </a:r>
            <a:r>
              <a:rPr lang="en-US" sz="2000" b="1" dirty="0" err="1"/>
              <a:t>Produktivitas</a:t>
            </a:r>
            <a:endParaRPr lang="en-US" sz="2000" b="1" dirty="0"/>
          </a:p>
          <a:p>
            <a:pPr marL="365760" indent="-283464" algn="just">
              <a:buNone/>
              <a:defRPr/>
            </a:pPr>
            <a:r>
              <a:rPr lang="en-US" sz="2000" b="1" dirty="0"/>
              <a:t>		&gt; Performance</a:t>
            </a:r>
          </a:p>
          <a:p>
            <a:pPr marL="365760" indent="-283464" algn="just">
              <a:buNone/>
              <a:defRPr/>
            </a:pPr>
            <a:r>
              <a:rPr lang="en-US" sz="2400" b="1" dirty="0"/>
              <a:t>Input : </a:t>
            </a:r>
          </a:p>
          <a:p>
            <a:pPr marL="365760" indent="-283464" algn="just">
              <a:buNone/>
              <a:defRPr/>
            </a:pPr>
            <a:r>
              <a:rPr lang="en-US" sz="2400" b="1" dirty="0"/>
              <a:t>		</a:t>
            </a:r>
            <a:r>
              <a:rPr lang="en-US" sz="2000" b="1" dirty="0"/>
              <a:t>&gt; </a:t>
            </a:r>
            <a:r>
              <a:rPr lang="en-US" sz="2000" b="1" dirty="0" err="1"/>
              <a:t>Tenaga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pPr marL="365760" indent="-283464" algn="just">
              <a:buNone/>
              <a:defRPr/>
            </a:pPr>
            <a:r>
              <a:rPr lang="en-US" sz="2000" b="1" dirty="0"/>
              <a:t>		&gt; </a:t>
            </a:r>
            <a:r>
              <a:rPr lang="en-US" sz="2000" b="1" dirty="0" err="1"/>
              <a:t>Bahan</a:t>
            </a:r>
            <a:r>
              <a:rPr lang="en-US" sz="2000" b="1" dirty="0"/>
              <a:t> Baku</a:t>
            </a:r>
          </a:p>
          <a:p>
            <a:pPr marL="365760" indent="-283464" algn="just">
              <a:buNone/>
              <a:defRPr/>
            </a:pPr>
            <a:r>
              <a:rPr lang="en-US" sz="2000" b="1" dirty="0"/>
              <a:t>		&gt; </a:t>
            </a:r>
            <a:r>
              <a:rPr lang="en-US" sz="2000" b="1" dirty="0" err="1"/>
              <a:t>Uang</a:t>
            </a:r>
            <a:endParaRPr lang="en-US" sz="2000" b="1" dirty="0"/>
          </a:p>
          <a:p>
            <a:pPr marL="365760" indent="-283464" algn="just">
              <a:buNone/>
              <a:defRPr/>
            </a:pPr>
            <a:r>
              <a:rPr lang="en-US" sz="2000" b="1" dirty="0"/>
              <a:t>		&gt; </a:t>
            </a:r>
            <a:r>
              <a:rPr lang="en-US" sz="2000" b="1" dirty="0" err="1"/>
              <a:t>Mesin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972D3DD6-7692-4FDE-897D-8EA937A0A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4926" y="645694"/>
            <a:ext cx="7467600" cy="5867400"/>
          </a:xfrm>
        </p:spPr>
        <p:txBody>
          <a:bodyPr/>
          <a:lstStyle/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3200" b="1" dirty="0" err="1">
                <a:solidFill>
                  <a:schemeClr val="accent2"/>
                </a:solidFill>
              </a:rPr>
              <a:t>Seorang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Manajer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Efisien</a:t>
            </a:r>
            <a:r>
              <a:rPr lang="en-US" altLang="en-US" sz="3200" b="1" dirty="0">
                <a:solidFill>
                  <a:schemeClr val="accent2"/>
                </a:solidFill>
              </a:rPr>
              <a:t>:</a:t>
            </a:r>
          </a:p>
          <a:p>
            <a:pPr algn="just" eaLnBrk="1" hangingPunct="1">
              <a:buFont typeface="Symbol" panose="05050102010706020507" pitchFamily="18" charset="2"/>
              <a:buNone/>
            </a:pPr>
            <a:endParaRPr lang="en-US" altLang="en-US" sz="2400" b="1" dirty="0"/>
          </a:p>
          <a:p>
            <a:pPr algn="just" eaLnBrk="1" hangingPunct="1"/>
            <a:r>
              <a:rPr lang="en-US" altLang="en-US" sz="2400" dirty="0" err="1"/>
              <a:t>Manajer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mencapai</a:t>
            </a:r>
            <a:r>
              <a:rPr lang="en-US" altLang="en-US" sz="2400" dirty="0"/>
              <a:t> Output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input yang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algn="just" eaLnBrk="1" hangingPunct="1"/>
            <a:r>
              <a:rPr lang="en-US" altLang="en-US" sz="2400" dirty="0" err="1"/>
              <a:t>Manajer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penggunaan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sumberdaya</a:t>
            </a:r>
            <a:r>
              <a:rPr lang="en-US" altLang="en-US" sz="2400" dirty="0"/>
              <a:t>–</a:t>
            </a:r>
            <a:r>
              <a:rPr lang="en-US" altLang="en-US" sz="2400" dirty="0" err="1"/>
              <a:t>sumberdaya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mencapai</a:t>
            </a:r>
            <a:r>
              <a:rPr lang="en-US" altLang="en-US" sz="2400" dirty="0"/>
              <a:t> output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ditentukan</a:t>
            </a:r>
            <a:endParaRPr lang="en-US" altLang="en-US" sz="2400" dirty="0"/>
          </a:p>
          <a:p>
            <a:pPr algn="just" eaLnBrk="1" hangingPunct="1"/>
            <a:r>
              <a:rPr lang="en-US" altLang="en-US" sz="2400" dirty="0" err="1"/>
              <a:t>Manajer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output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input yang </a:t>
            </a:r>
            <a:r>
              <a:rPr lang="en-US" altLang="en-US" sz="2400" dirty="0" err="1"/>
              <a:t>terbatas</a:t>
            </a:r>
            <a:r>
              <a:rPr lang="en-US" altLang="en-US" sz="2400" dirty="0"/>
              <a:t> </a:t>
            </a:r>
          </a:p>
          <a:p>
            <a:pPr algn="just" eaLnBrk="1" hangingPunct="1">
              <a:buFont typeface="Symbol" panose="05050102010706020507" pitchFamily="18" charset="2"/>
              <a:buNone/>
            </a:pPr>
            <a:endParaRPr lang="en-US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6CBDEB1E-796E-425B-9770-1805ADAE1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472" y="421857"/>
            <a:ext cx="10459453" cy="6014286"/>
          </a:xfrm>
        </p:spPr>
        <p:txBody>
          <a:bodyPr>
            <a:noAutofit/>
          </a:bodyPr>
          <a:lstStyle/>
          <a:p>
            <a:pPr marL="365760" indent="-283464" algn="just">
              <a:buNone/>
              <a:defRPr/>
            </a:pPr>
            <a:r>
              <a:rPr lang="en-US" sz="4000" b="1" dirty="0" err="1">
                <a:solidFill>
                  <a:schemeClr val="accent2"/>
                </a:solidFill>
              </a:rPr>
              <a:t>Efektifitas</a:t>
            </a:r>
            <a:endParaRPr lang="en-US" sz="4000" b="1" dirty="0">
              <a:solidFill>
                <a:schemeClr val="accent2"/>
              </a:solidFill>
            </a:endParaRPr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endParaRPr lang="en-US" sz="2000" dirty="0"/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pencapaian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yang </a:t>
            </a:r>
            <a:r>
              <a:rPr lang="en-US" sz="2000" dirty="0" err="1"/>
              <a:t>diharapkan</a:t>
            </a:r>
            <a:endParaRPr lang="en-US" sz="2000" dirty="0"/>
          </a:p>
          <a:p>
            <a:pPr marL="365760" indent="-283464" algn="just">
              <a:buNone/>
              <a:defRPr/>
            </a:pPr>
            <a:endParaRPr lang="en-US" sz="2400" b="1" dirty="0"/>
          </a:p>
          <a:p>
            <a:pPr marL="365760" indent="-283464" algn="just">
              <a:buNone/>
              <a:defRPr/>
            </a:pPr>
            <a:r>
              <a:rPr lang="en-US" sz="2400" b="1" dirty="0" err="1"/>
              <a:t>Manajer</a:t>
            </a:r>
            <a:r>
              <a:rPr lang="en-US" sz="2400" b="1" dirty="0"/>
              <a:t> yang </a:t>
            </a:r>
            <a:r>
              <a:rPr lang="en-US" sz="2400" b="1" dirty="0" err="1"/>
              <a:t>efektif</a:t>
            </a:r>
            <a:r>
              <a:rPr lang="en-US" sz="2400" b="1" dirty="0"/>
              <a:t> :</a:t>
            </a:r>
          </a:p>
          <a:p>
            <a:pPr marL="365760" indent="-283464" algn="just">
              <a:buNone/>
              <a:defRPr/>
            </a:pPr>
            <a:r>
              <a:rPr lang="en-US" sz="2800" dirty="0"/>
              <a:t>	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memlilih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/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endParaRPr lang="en-US" sz="2000" dirty="0"/>
          </a:p>
          <a:p>
            <a:pPr marL="365760" indent="-283464" algn="just">
              <a:buNone/>
              <a:defRPr/>
            </a:pPr>
            <a:endParaRPr lang="en-US" sz="2800" b="1" dirty="0"/>
          </a:p>
          <a:p>
            <a:pPr marL="365760" indent="-283464" algn="just">
              <a:buNone/>
              <a:defRPr/>
            </a:pPr>
            <a:r>
              <a:rPr lang="en-US" sz="2400" b="1" dirty="0"/>
              <a:t>Peter Drucker </a:t>
            </a:r>
            <a:r>
              <a:rPr lang="en-US" sz="2400" b="1" dirty="0" err="1"/>
              <a:t>mengatakan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000" dirty="0" err="1"/>
              <a:t>Efektifitas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benar</a:t>
            </a:r>
            <a:r>
              <a:rPr lang="en-US" sz="2000" dirty="0"/>
              <a:t> (</a:t>
            </a:r>
            <a:r>
              <a:rPr lang="en-US" sz="2000" i="1" dirty="0"/>
              <a:t>doing the right things</a:t>
            </a:r>
            <a:r>
              <a:rPr lang="en-US" sz="2000" dirty="0"/>
              <a:t>)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(</a:t>
            </a:r>
            <a:r>
              <a:rPr lang="en-US" sz="2000" i="1" dirty="0"/>
              <a:t>doing things right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ABA6F680-9AC4-4ACC-98F0-DD62544B49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036" y="647960"/>
            <a:ext cx="9101919" cy="5562079"/>
          </a:xfrm>
        </p:spPr>
        <p:txBody>
          <a:bodyPr>
            <a:normAutofit/>
          </a:bodyPr>
          <a:lstStyle/>
          <a:p>
            <a:pPr marL="609600" indent="-609600" algn="just">
              <a:buNone/>
              <a:defRPr/>
            </a:pPr>
            <a:r>
              <a:rPr lang="en-US" sz="4300" b="1" dirty="0" err="1">
                <a:solidFill>
                  <a:schemeClr val="accent2"/>
                </a:solidFill>
              </a:rPr>
              <a:t>Pengertian</a:t>
            </a:r>
            <a:r>
              <a:rPr lang="en-US" sz="4300" b="1" dirty="0">
                <a:solidFill>
                  <a:schemeClr val="accent2"/>
                </a:solidFill>
              </a:rPr>
              <a:t> </a:t>
            </a:r>
            <a:r>
              <a:rPr lang="en-US" sz="4300" b="1" dirty="0" err="1">
                <a:solidFill>
                  <a:schemeClr val="accent2"/>
                </a:solidFill>
              </a:rPr>
              <a:t>Manajemen</a:t>
            </a:r>
            <a:r>
              <a:rPr lang="en-US" sz="4300" dirty="0">
                <a:solidFill>
                  <a:schemeClr val="accent2"/>
                </a:solidFill>
              </a:rPr>
              <a:t> </a:t>
            </a:r>
          </a:p>
          <a:p>
            <a:pPr marL="609600" indent="-609600" algn="just"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609600" indent="-609600"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tx1"/>
                </a:solidFill>
              </a:rPr>
              <a:t>Manajemen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proses </a:t>
            </a:r>
            <a:r>
              <a:rPr lang="en-US" sz="2400" dirty="0" err="1">
                <a:solidFill>
                  <a:schemeClr val="tx1"/>
                </a:solidFill>
              </a:rPr>
              <a:t>perencanaan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(Planning),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pengorganisasian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(Organizing),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pengarahan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(Actuating)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dirty="0" err="1">
                <a:solidFill>
                  <a:schemeClr val="tx1"/>
                </a:solidFill>
              </a:rPr>
              <a:t>pengawasan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(Controlling)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usaha-usaha</a:t>
            </a:r>
            <a:r>
              <a:rPr lang="en-US" sz="2400" dirty="0">
                <a:solidFill>
                  <a:schemeClr val="tx1"/>
                </a:solidFill>
              </a:rPr>
              <a:t> para </a:t>
            </a:r>
            <a:r>
              <a:rPr lang="en-US" sz="2400" dirty="0" err="1">
                <a:solidFill>
                  <a:schemeClr val="tx1"/>
                </a:solidFill>
              </a:rPr>
              <a:t>anggota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sumberdaya-sumber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lainnya</a:t>
            </a:r>
            <a:r>
              <a:rPr lang="en-US" sz="2400" dirty="0">
                <a:solidFill>
                  <a:schemeClr val="tx1"/>
                </a:solidFill>
              </a:rPr>
              <a:t> agar </a:t>
            </a:r>
            <a:r>
              <a:rPr lang="en-US" sz="2400" dirty="0" err="1">
                <a:solidFill>
                  <a:schemeClr val="tx1"/>
                </a:solidFill>
              </a:rPr>
              <a:t>mencapai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ditetapkan</a:t>
            </a:r>
            <a:endParaRPr 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609600" indent="-609600"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tx1"/>
                </a:solidFill>
              </a:rPr>
              <a:t>Ilmu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upaya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memanfaatkan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dimilikinya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mencapai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efektif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efisien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108F67DE-6623-4611-8415-BACEB2BB8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0687" y="419100"/>
            <a:ext cx="7772400" cy="60198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altLang="en-US" sz="4000" dirty="0" err="1">
                <a:solidFill>
                  <a:schemeClr val="tx1"/>
                </a:solidFill>
              </a:rPr>
              <a:t>Skema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Pengertian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Manajemen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B9C1C-37E5-47FA-9937-5071DDEB503C}"/>
              </a:ext>
            </a:extLst>
          </p:cNvPr>
          <p:cNvGrpSpPr/>
          <p:nvPr/>
        </p:nvGrpSpPr>
        <p:grpSpPr>
          <a:xfrm>
            <a:off x="1725874" y="1333500"/>
            <a:ext cx="8142026" cy="5105400"/>
            <a:chOff x="2139287" y="1333500"/>
            <a:chExt cx="7086600" cy="44196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1268" name="Rectangle 4">
              <a:extLst>
                <a:ext uri="{FF2B5EF4-FFF2-40B4-BE49-F238E27FC236}">
                  <a16:creationId xmlns:a16="http://schemas.microsoft.com/office/drawing/2014/main" id="{BC2EA1F5-652D-4284-9D33-451F2D5A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287" y="1333500"/>
              <a:ext cx="533400" cy="44196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M</a:t>
              </a:r>
            </a:p>
            <a:p>
              <a:pPr eaLnBrk="1" hangingPunct="1"/>
              <a:r>
                <a:rPr lang="en-US" altLang="en-US" sz="2000"/>
                <a:t>A</a:t>
              </a:r>
            </a:p>
            <a:p>
              <a:pPr eaLnBrk="1" hangingPunct="1"/>
              <a:r>
                <a:rPr lang="en-US" altLang="en-US" sz="2000"/>
                <a:t>N</a:t>
              </a:r>
            </a:p>
            <a:p>
              <a:pPr eaLnBrk="1" hangingPunct="1"/>
              <a:r>
                <a:rPr lang="en-US" altLang="en-US" sz="2000"/>
                <a:t>A</a:t>
              </a:r>
            </a:p>
            <a:p>
              <a:pPr eaLnBrk="1" hangingPunct="1"/>
              <a:r>
                <a:rPr lang="en-US" altLang="en-US" sz="2000"/>
                <a:t>J</a:t>
              </a:r>
            </a:p>
            <a:p>
              <a:pPr eaLnBrk="1" hangingPunct="1"/>
              <a:r>
                <a:rPr lang="en-US" altLang="en-US" sz="2000"/>
                <a:t>E</a:t>
              </a:r>
            </a:p>
            <a:p>
              <a:pPr eaLnBrk="1" hangingPunct="1"/>
              <a:r>
                <a:rPr lang="en-US" altLang="en-US" sz="2000"/>
                <a:t>M</a:t>
              </a:r>
            </a:p>
            <a:p>
              <a:pPr eaLnBrk="1" hangingPunct="1"/>
              <a:r>
                <a:rPr lang="en-US" altLang="en-US" sz="2000"/>
                <a:t>E</a:t>
              </a:r>
            </a:p>
            <a:p>
              <a:pPr eaLnBrk="1" hangingPunct="1"/>
              <a:r>
                <a:rPr lang="en-US" altLang="en-US" sz="2000"/>
                <a:t>N</a:t>
              </a:r>
            </a:p>
          </p:txBody>
        </p:sp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ED3B7425-C7EE-4180-AC49-D918A16D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687" y="1409700"/>
              <a:ext cx="2895600" cy="7620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PERENCANAAN</a:t>
              </a:r>
            </a:p>
            <a:p>
              <a:pPr eaLnBrk="1" hangingPunct="1"/>
              <a:r>
                <a:rPr lang="en-US" altLang="en-US" sz="2000"/>
                <a:t>(PLANNING)</a:t>
              </a:r>
            </a:p>
          </p:txBody>
        </p:sp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6686B27C-18CF-42AA-AC4F-1B2F704E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687" y="2552700"/>
              <a:ext cx="2895600" cy="8382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PENGORGANISASIAN</a:t>
              </a:r>
            </a:p>
            <a:p>
              <a:pPr eaLnBrk="1" hangingPunct="1"/>
              <a:r>
                <a:rPr lang="en-US" altLang="en-US" sz="1800"/>
                <a:t>(ORGANIZING)</a:t>
              </a:r>
            </a:p>
          </p:txBody>
        </p:sp>
        <p:sp>
          <p:nvSpPr>
            <p:cNvPr id="11271" name="Rectangle 7">
              <a:extLst>
                <a:ext uri="{FF2B5EF4-FFF2-40B4-BE49-F238E27FC236}">
                  <a16:creationId xmlns:a16="http://schemas.microsoft.com/office/drawing/2014/main" id="{8D5BE5A7-3610-470D-A6F6-3225F3C5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687" y="3771900"/>
              <a:ext cx="2895600" cy="8382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PENGARAHAN</a:t>
              </a:r>
            </a:p>
            <a:p>
              <a:pPr eaLnBrk="1" hangingPunct="1"/>
              <a:r>
                <a:rPr lang="en-US" altLang="en-US" sz="2000"/>
                <a:t>(ACTUATING)</a:t>
              </a:r>
            </a:p>
          </p:txBody>
        </p:sp>
        <p:sp>
          <p:nvSpPr>
            <p:cNvPr id="11272" name="Rectangle 8">
              <a:extLst>
                <a:ext uri="{FF2B5EF4-FFF2-40B4-BE49-F238E27FC236}">
                  <a16:creationId xmlns:a16="http://schemas.microsoft.com/office/drawing/2014/main" id="{ABF1833C-6075-454A-8D14-54C883830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687" y="4991100"/>
              <a:ext cx="2895600" cy="7620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PENGAWASAN</a:t>
              </a:r>
            </a:p>
            <a:p>
              <a:pPr eaLnBrk="1" hangingPunct="1"/>
              <a:r>
                <a:rPr lang="en-US" altLang="en-US" sz="2000"/>
                <a:t>(CONTROLLING)</a:t>
              </a:r>
            </a:p>
          </p:txBody>
        </p:sp>
        <p:sp>
          <p:nvSpPr>
            <p:cNvPr id="11273" name="Rectangle 9">
              <a:extLst>
                <a:ext uri="{FF2B5EF4-FFF2-40B4-BE49-F238E27FC236}">
                  <a16:creationId xmlns:a16="http://schemas.microsoft.com/office/drawing/2014/main" id="{DC380418-FA5E-46CE-97E0-AD1D2035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087" y="1409700"/>
              <a:ext cx="1447800" cy="434340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T</a:t>
              </a:r>
            </a:p>
            <a:p>
              <a:pPr algn="ctr" eaLnBrk="1" hangingPunct="1"/>
              <a:r>
                <a:rPr lang="en-US" altLang="en-US" sz="1800" b="1" dirty="0"/>
                <a:t>U</a:t>
              </a:r>
            </a:p>
            <a:p>
              <a:pPr algn="ctr" eaLnBrk="1" hangingPunct="1"/>
              <a:r>
                <a:rPr lang="en-US" altLang="en-US" sz="1800" b="1" dirty="0"/>
                <a:t>J</a:t>
              </a:r>
            </a:p>
            <a:p>
              <a:pPr algn="ctr" eaLnBrk="1" hangingPunct="1"/>
              <a:r>
                <a:rPr lang="en-US" altLang="en-US" sz="1800" b="1" dirty="0"/>
                <a:t>U</a:t>
              </a:r>
            </a:p>
            <a:p>
              <a:pPr algn="ctr" eaLnBrk="1" hangingPunct="1"/>
              <a:r>
                <a:rPr lang="en-US" altLang="en-US" sz="1800" b="1" dirty="0"/>
                <a:t>A</a:t>
              </a:r>
            </a:p>
            <a:p>
              <a:pPr algn="ctr" eaLnBrk="1" hangingPunct="1"/>
              <a:r>
                <a:rPr lang="en-US" altLang="en-US" sz="1800" b="1" dirty="0"/>
                <a:t>N</a:t>
              </a:r>
            </a:p>
            <a:p>
              <a:pPr algn="ctr" eaLnBrk="1" hangingPunct="1"/>
              <a:endParaRPr lang="en-US" altLang="en-US" sz="1800" b="1" dirty="0"/>
            </a:p>
            <a:p>
              <a:pPr algn="ctr" eaLnBrk="1" hangingPunct="1"/>
              <a:r>
                <a:rPr lang="en-US" altLang="en-US" sz="1800" b="1" dirty="0"/>
                <a:t>O</a:t>
              </a:r>
            </a:p>
            <a:p>
              <a:pPr algn="ctr" eaLnBrk="1" hangingPunct="1"/>
              <a:r>
                <a:rPr lang="en-US" altLang="en-US" sz="1800" b="1" dirty="0"/>
                <a:t>R</a:t>
              </a:r>
            </a:p>
            <a:p>
              <a:pPr algn="ctr" eaLnBrk="1" hangingPunct="1"/>
              <a:r>
                <a:rPr lang="en-US" altLang="en-US" sz="1800" b="1" dirty="0"/>
                <a:t>G</a:t>
              </a:r>
            </a:p>
            <a:p>
              <a:pPr algn="ctr" eaLnBrk="1" hangingPunct="1"/>
              <a:r>
                <a:rPr lang="en-US" altLang="en-US" sz="1800" b="1" dirty="0"/>
                <a:t>A</a:t>
              </a:r>
            </a:p>
            <a:p>
              <a:pPr algn="ctr" eaLnBrk="1" hangingPunct="1"/>
              <a:r>
                <a:rPr lang="en-US" altLang="en-US" sz="1800" b="1" dirty="0"/>
                <a:t>N</a:t>
              </a:r>
            </a:p>
            <a:p>
              <a:pPr algn="ctr" eaLnBrk="1" hangingPunct="1"/>
              <a:r>
                <a:rPr lang="en-US" altLang="en-US" sz="1800" b="1" dirty="0"/>
                <a:t>I</a:t>
              </a:r>
            </a:p>
            <a:p>
              <a:pPr algn="ctr" eaLnBrk="1" hangingPunct="1"/>
              <a:r>
                <a:rPr lang="en-US" altLang="en-US" sz="1800" b="1" dirty="0"/>
                <a:t>S</a:t>
              </a:r>
            </a:p>
            <a:p>
              <a:pPr algn="ctr" eaLnBrk="1" hangingPunct="1"/>
              <a:r>
                <a:rPr lang="en-US" altLang="en-US" sz="1800" b="1" dirty="0"/>
                <a:t>A</a:t>
              </a:r>
            </a:p>
            <a:p>
              <a:pPr algn="ctr" eaLnBrk="1" hangingPunct="1"/>
              <a:r>
                <a:rPr lang="en-US" altLang="en-US" sz="1800" b="1" dirty="0"/>
                <a:t>S</a:t>
              </a:r>
            </a:p>
            <a:p>
              <a:pPr algn="ctr" eaLnBrk="1" hangingPunct="1"/>
              <a:r>
                <a:rPr lang="en-US" altLang="en-US" sz="1800" b="1" dirty="0"/>
                <a:t>I</a:t>
              </a:r>
            </a:p>
          </p:txBody>
        </p:sp>
        <p:sp>
          <p:nvSpPr>
            <p:cNvPr id="11278" name="Line 14">
              <a:extLst>
                <a:ext uri="{FF2B5EF4-FFF2-40B4-BE49-F238E27FC236}">
                  <a16:creationId xmlns:a16="http://schemas.microsoft.com/office/drawing/2014/main" id="{F0E68A8D-ADE5-4246-81EE-86E736E1C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9287" y="5295900"/>
              <a:ext cx="6858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79" name="Line 15">
              <a:extLst>
                <a:ext uri="{FF2B5EF4-FFF2-40B4-BE49-F238E27FC236}">
                  <a16:creationId xmlns:a16="http://schemas.microsoft.com/office/drawing/2014/main" id="{52766050-401A-4825-81AD-DC873DBD2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9287" y="1790700"/>
              <a:ext cx="6858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0" name="Line 16">
              <a:extLst>
                <a:ext uri="{FF2B5EF4-FFF2-40B4-BE49-F238E27FC236}">
                  <a16:creationId xmlns:a16="http://schemas.microsoft.com/office/drawing/2014/main" id="{94EECE56-23C1-41DF-882F-06D0C50CC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087" y="1790700"/>
              <a:ext cx="0" cy="350520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1" name="Line 17">
              <a:extLst>
                <a:ext uri="{FF2B5EF4-FFF2-40B4-BE49-F238E27FC236}">
                  <a16:creationId xmlns:a16="http://schemas.microsoft.com/office/drawing/2014/main" id="{3EE1F3B8-41AF-40B9-9F3C-C314E58F9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9287" y="4152900"/>
              <a:ext cx="6858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2" name="Line 18">
              <a:extLst>
                <a:ext uri="{FF2B5EF4-FFF2-40B4-BE49-F238E27FC236}">
                  <a16:creationId xmlns:a16="http://schemas.microsoft.com/office/drawing/2014/main" id="{5FB18326-681C-4317-B57C-A3DAF5331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9287" y="2933700"/>
              <a:ext cx="6858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3" name="Line 19">
              <a:extLst>
                <a:ext uri="{FF2B5EF4-FFF2-40B4-BE49-F238E27FC236}">
                  <a16:creationId xmlns:a16="http://schemas.microsoft.com/office/drawing/2014/main" id="{658E6DD1-519C-46D4-9C6C-827EE685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1913" y="3543300"/>
              <a:ext cx="1146175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5" name="Line 21">
              <a:extLst>
                <a:ext uri="{FF2B5EF4-FFF2-40B4-BE49-F238E27FC236}">
                  <a16:creationId xmlns:a16="http://schemas.microsoft.com/office/drawing/2014/main" id="{7E3946A6-6DA8-48F7-9EF5-96CA59E12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537" y="1814513"/>
              <a:ext cx="2286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6" name="Line 22">
              <a:extLst>
                <a:ext uri="{FF2B5EF4-FFF2-40B4-BE49-F238E27FC236}">
                  <a16:creationId xmlns:a16="http://schemas.microsoft.com/office/drawing/2014/main" id="{740EEA6D-769F-4071-B9D6-3220EE7EB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537" y="2967038"/>
              <a:ext cx="2286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7" name="Line 23">
              <a:extLst>
                <a:ext uri="{FF2B5EF4-FFF2-40B4-BE49-F238E27FC236}">
                  <a16:creationId xmlns:a16="http://schemas.microsoft.com/office/drawing/2014/main" id="{FA220073-3E95-48FE-9A4D-DE49004AB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537" y="4119563"/>
              <a:ext cx="2286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  <p:sp>
          <p:nvSpPr>
            <p:cNvPr id="11288" name="Line 24">
              <a:extLst>
                <a:ext uri="{FF2B5EF4-FFF2-40B4-BE49-F238E27FC236}">
                  <a16:creationId xmlns:a16="http://schemas.microsoft.com/office/drawing/2014/main" id="{4363E0F5-0F26-4F99-9ECB-DD65D687A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537" y="5272088"/>
              <a:ext cx="228600" cy="0"/>
            </a:xfrm>
            <a:prstGeom prst="line">
              <a:avLst/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7CA5FDC-638D-4078-907E-F25E1BB48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250777"/>
            <a:ext cx="9080310" cy="589924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4000" b="1" dirty="0" err="1">
                <a:solidFill>
                  <a:schemeClr val="accent2"/>
                </a:solidFill>
              </a:rPr>
              <a:t>Skema</a:t>
            </a:r>
            <a:r>
              <a:rPr lang="en-US" altLang="en-US" sz="4000" b="1" dirty="0">
                <a:solidFill>
                  <a:schemeClr val="accent2"/>
                </a:solidFill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</a:rPr>
              <a:t>Pengertian</a:t>
            </a:r>
            <a:r>
              <a:rPr lang="en-US" altLang="en-US" sz="4000" b="1" dirty="0">
                <a:solidFill>
                  <a:schemeClr val="accent2"/>
                </a:solidFill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</a:rPr>
              <a:t>Manajemen</a:t>
            </a:r>
            <a:endParaRPr lang="en-US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CB0DCB5-C3F0-44B4-A7A7-87C13797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100" y="2971800"/>
            <a:ext cx="19050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Memanfaatkan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EB4A17D-F384-4785-ACD3-4C972345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300" y="2971800"/>
            <a:ext cx="17526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Sumber daya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076BD77-2C44-4500-BF8F-85EEE402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990600"/>
            <a:ext cx="15240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Efektif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4E1A37A4-D8CB-4E7F-A286-B403BE23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029200"/>
            <a:ext cx="15240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Efisien</a:t>
            </a:r>
          </a:p>
        </p:txBody>
      </p:sp>
      <p:sp>
        <p:nvSpPr>
          <p:cNvPr id="5131" name="Oval 11">
            <a:extLst>
              <a:ext uri="{FF2B5EF4-FFF2-40B4-BE49-F238E27FC236}">
                <a16:creationId xmlns:a16="http://schemas.microsoft.com/office/drawing/2014/main" id="{8371D34C-FB16-413F-87B9-EBF08374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300" y="2971800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 err="1"/>
              <a:t>Tujuan</a:t>
            </a:r>
            <a:endParaRPr lang="en-US" altLang="en-US" sz="1800" dirty="0"/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F4D4E93B-86BF-4773-B3A3-EF12D449F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2300" y="3505200"/>
            <a:ext cx="381000" cy="0"/>
          </a:xfrm>
          <a:prstGeom prst="line">
            <a:avLst/>
          </a:prstGeom>
          <a:noFill/>
          <a:ln w="57150" cap="sq">
            <a:noFill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 sz="1400"/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EEFEBB31-483B-4C01-BE29-381BC3904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2100" y="3505200"/>
            <a:ext cx="4572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9189B7E7-E38F-4F26-A1FE-8332EC076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657600"/>
            <a:ext cx="1143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F0E82B2A-7DA7-4C18-A0C5-E6F653CA6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276600"/>
            <a:ext cx="1143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FBF7314D-9A30-479D-9627-CA85F10B2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657600"/>
            <a:ext cx="0" cy="1295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2B0B61A0-87C1-4B21-AA69-091A06A39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0600" y="1905000"/>
            <a:ext cx="0" cy="1371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animBg="1" autoUpdateAnimBg="0"/>
      <p:bldP spid="5125" grpId="0" animBg="1" autoUpdateAnimBg="0"/>
      <p:bldP spid="5127" grpId="0" animBg="1" autoUpdateAnimBg="0"/>
      <p:bldP spid="5128" grpId="0" animBg="1" autoUpdateAnimBg="0"/>
      <p:bldP spid="513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491</Words>
  <Application>Microsoft Office PowerPoint</Application>
  <PresentationFormat>Widescreen</PresentationFormat>
  <Paragraphs>105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</vt:lpstr>
      <vt:lpstr>Calibri</vt:lpstr>
      <vt:lpstr>Gill Sans MT</vt:lpstr>
      <vt:lpstr>Symbol</vt:lpstr>
      <vt:lpstr>Times New Roman</vt:lpstr>
      <vt:lpstr>Wingdings 2</vt:lpstr>
      <vt:lpstr>Office Theme</vt:lpstr>
      <vt:lpstr>PENGANTAR MANAJEMEN </vt:lpstr>
      <vt:lpstr>DEFINISI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2020-03-19T03:38:29Z</dcterms:created>
  <dcterms:modified xsi:type="dcterms:W3CDTF">2020-03-26T04:51:39Z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