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69" r:id="rId4"/>
    <p:sldId id="258" r:id="rId5"/>
    <p:sldId id="261" r:id="rId6"/>
    <p:sldId id="262" r:id="rId7"/>
    <p:sldId id="259" r:id="rId8"/>
    <p:sldId id="272" r:id="rId9"/>
    <p:sldId id="263" r:id="rId10"/>
    <p:sldId id="264" r:id="rId11"/>
    <p:sldId id="260" r:id="rId12"/>
    <p:sldId id="270" r:id="rId13"/>
    <p:sldId id="265" r:id="rId14"/>
    <p:sldId id="266" r:id="rId15"/>
    <p:sldId id="267" r:id="rId16"/>
    <p:sldId id="268"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662" autoAdjust="0"/>
  </p:normalViewPr>
  <p:slideViewPr>
    <p:cSldViewPr>
      <p:cViewPr varScale="1">
        <p:scale>
          <a:sx n="70" d="100"/>
          <a:sy n="70" d="100"/>
        </p:scale>
        <p:origin x="-1350" y="-90"/>
      </p:cViewPr>
      <p:guideLst>
        <p:guide orient="horz" pos="2160"/>
        <p:guide pos="2880"/>
      </p:guideLst>
    </p:cSldViewPr>
  </p:slideViewPr>
  <p:outlineViewPr>
    <p:cViewPr>
      <p:scale>
        <a:sx n="33" d="100"/>
        <a:sy n="33" d="100"/>
      </p:scale>
      <p:origin x="0" y="1420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54CCC1-45BB-4E29-ADB5-317F4F1BE9A0}" type="datetimeFigureOut">
              <a:rPr lang="en-US" smtClean="0"/>
              <a:t>3/26/2020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621A71-590D-448B-BB21-5839704566AF}" type="slidenum">
              <a:rPr lang="en-US" smtClean="0"/>
              <a:t>‹#›</a:t>
            </a:fld>
            <a:endParaRPr lang="en-US"/>
          </a:p>
        </p:txBody>
      </p:sp>
    </p:spTree>
    <p:extLst>
      <p:ext uri="{BB962C8B-B14F-4D97-AF65-F5344CB8AC3E}">
        <p14:creationId xmlns:p14="http://schemas.microsoft.com/office/powerpoint/2010/main" val="1989568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621A71-590D-448B-BB21-5839704566AF}" type="slidenum">
              <a:rPr lang="en-US" smtClean="0"/>
              <a:t>16</a:t>
            </a:fld>
            <a:endParaRPr lang="en-US"/>
          </a:p>
        </p:txBody>
      </p:sp>
    </p:spTree>
    <p:extLst>
      <p:ext uri="{BB962C8B-B14F-4D97-AF65-F5344CB8AC3E}">
        <p14:creationId xmlns:p14="http://schemas.microsoft.com/office/powerpoint/2010/main" val="2756245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ECFA2B6-2CFD-4E8F-B73F-7D8F5F94FB90}"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2EF49-E0AE-4746-9ECE-D2496462AD7B}"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CFA2B6-2CFD-4E8F-B73F-7D8F5F94FB90}"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2EF49-E0AE-4746-9ECE-D2496462AD7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CFA2B6-2CFD-4E8F-B73F-7D8F5F94FB90}"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2EF49-E0AE-4746-9ECE-D2496462AD7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CFA2B6-2CFD-4E8F-B73F-7D8F5F94FB90}"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2EF49-E0AE-4746-9ECE-D2496462AD7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ECFA2B6-2CFD-4E8F-B73F-7D8F5F94FB90}" type="datetimeFigureOut">
              <a:rPr lang="en-US" smtClean="0"/>
              <a:t>3/26/2020</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6E22EF49-E0AE-4746-9ECE-D2496462AD7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CFA2B6-2CFD-4E8F-B73F-7D8F5F94FB90}"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2EF49-E0AE-4746-9ECE-D2496462AD7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CFA2B6-2CFD-4E8F-B73F-7D8F5F94FB90}" type="datetimeFigureOut">
              <a:rPr lang="en-US" smtClean="0"/>
              <a:t>3/26/2020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2EF49-E0AE-4746-9ECE-D2496462AD7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CFA2B6-2CFD-4E8F-B73F-7D8F5F94FB90}" type="datetimeFigureOut">
              <a:rPr lang="en-US" smtClean="0"/>
              <a:t>3/26/2020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2EF49-E0AE-4746-9ECE-D2496462AD7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CFA2B6-2CFD-4E8F-B73F-7D8F5F94FB90}" type="datetimeFigureOut">
              <a:rPr lang="en-US" smtClean="0"/>
              <a:t>3/26/2020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2EF49-E0AE-4746-9ECE-D2496462AD7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CFA2B6-2CFD-4E8F-B73F-7D8F5F94FB90}"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2EF49-E0AE-4746-9ECE-D2496462AD7B}"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ECFA2B6-2CFD-4E8F-B73F-7D8F5F94FB90}"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2EF49-E0AE-4746-9ECE-D2496462AD7B}"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ECFA2B6-2CFD-4E8F-B73F-7D8F5F94FB90}" type="datetimeFigureOut">
              <a:rPr lang="en-US" smtClean="0"/>
              <a:t>3/26/2020</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6E22EF49-E0AE-4746-9ECE-D2496462AD7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2856"/>
            <a:ext cx="4998577" cy="2016224"/>
          </a:xfrm>
        </p:spPr>
        <p:txBody>
          <a:bodyPr>
            <a:normAutofit/>
          </a:bodyPr>
          <a:lstStyle/>
          <a:p>
            <a:pPr algn="ctr"/>
            <a:r>
              <a:rPr lang="en-US" b="0" dirty="0" smtClean="0"/>
              <a:t>PATOLOGI BIROKRASI</a:t>
            </a:r>
            <a:endParaRPr lang="en-US" dirty="0"/>
          </a:p>
        </p:txBody>
      </p:sp>
      <p:sp>
        <p:nvSpPr>
          <p:cNvPr id="3" name="Subtitle 2"/>
          <p:cNvSpPr>
            <a:spLocks noGrp="1"/>
          </p:cNvSpPr>
          <p:nvPr>
            <p:ph type="subTitle" idx="1"/>
          </p:nvPr>
        </p:nvSpPr>
        <p:spPr>
          <a:xfrm>
            <a:off x="-324544" y="4293096"/>
            <a:ext cx="5976664" cy="1135360"/>
          </a:xfrm>
        </p:spPr>
        <p:txBody>
          <a:bodyPr/>
          <a:lstStyle/>
          <a:p>
            <a:pPr algn="ctr"/>
            <a:r>
              <a:rPr lang="en-US" dirty="0" smtClean="0"/>
              <a:t>Lukas Alberto Ndoa-41717006</a:t>
            </a:r>
            <a:endParaRPr lang="en-US" dirty="0"/>
          </a:p>
        </p:txBody>
      </p:sp>
    </p:spTree>
    <p:extLst>
      <p:ext uri="{BB962C8B-B14F-4D97-AF65-F5344CB8AC3E}">
        <p14:creationId xmlns:p14="http://schemas.microsoft.com/office/powerpoint/2010/main" val="175113137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229600" cy="4525963"/>
          </a:xfrm>
        </p:spPr>
        <p:txBody>
          <a:bodyPr>
            <a:noAutofit/>
          </a:bodyPr>
          <a:lstStyle/>
          <a:p>
            <a:pPr marL="342900" lvl="0" indent="-342900">
              <a:lnSpc>
                <a:spcPct val="115000"/>
              </a:lnSpc>
              <a:spcAft>
                <a:spcPts val="1000"/>
              </a:spcAft>
              <a:buClr>
                <a:srgbClr val="759AA5">
                  <a:lumMod val="60000"/>
                  <a:lumOff val="40000"/>
                </a:srgbClr>
              </a:buClr>
              <a:buSzPts val="1000"/>
              <a:buFont typeface="Wingdings"/>
              <a:buChar char=""/>
              <a:tabLst>
                <a:tab pos="457200" algn="l"/>
              </a:tabLst>
            </a:pPr>
            <a:r>
              <a:rPr lang="en-US" sz="1600" dirty="0" err="1">
                <a:solidFill>
                  <a:srgbClr val="DFE6D0"/>
                </a:solidFill>
                <a:latin typeface="Times New Roman"/>
                <a:ea typeface="Calibri"/>
                <a:cs typeface="Times New Roman"/>
              </a:rPr>
              <a:t>Spesialisasi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berdasarkan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fungsi</a:t>
            </a:r>
            <a:endParaRPr lang="en-US" sz="1600" dirty="0">
              <a:solidFill>
                <a:srgbClr val="DFE6D0"/>
              </a:solidFill>
              <a:latin typeface="Calibri"/>
              <a:ea typeface="Calibri"/>
              <a:cs typeface="Times New Roman"/>
            </a:endParaRPr>
          </a:p>
          <a:p>
            <a:pPr marL="0" lvl="0" indent="0">
              <a:lnSpc>
                <a:spcPct val="115000"/>
              </a:lnSpc>
              <a:spcAft>
                <a:spcPts val="1000"/>
              </a:spcAft>
              <a:buClr>
                <a:srgbClr val="759AA5">
                  <a:lumMod val="60000"/>
                  <a:lumOff val="40000"/>
                </a:srgbClr>
              </a:buClr>
              <a:buNone/>
            </a:pPr>
            <a:r>
              <a:rPr lang="en-US" sz="1600" dirty="0" err="1">
                <a:solidFill>
                  <a:srgbClr val="DFE6D0"/>
                </a:solidFill>
                <a:latin typeface="Times New Roman"/>
                <a:ea typeface="Calibri"/>
                <a:cs typeface="Times New Roman"/>
              </a:rPr>
              <a:t>Struktur</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organisasi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yan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birokratis</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diciptakan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dengan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membagi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tugas</a:t>
            </a:r>
            <a:r>
              <a:rPr lang="en-US" sz="1600" dirty="0">
                <a:solidFill>
                  <a:srgbClr val="DFE6D0"/>
                </a:solidFill>
                <a:latin typeface="Times New Roman"/>
                <a:ea typeface="Calibri"/>
                <a:cs typeface="Times New Roman"/>
              </a:rPr>
              <a:t> – </a:t>
            </a:r>
            <a:r>
              <a:rPr lang="en-US" sz="1600" dirty="0" err="1">
                <a:solidFill>
                  <a:srgbClr val="DFE6D0"/>
                </a:solidFill>
                <a:latin typeface="Times New Roman"/>
                <a:ea typeface="Calibri"/>
                <a:cs typeface="Times New Roman"/>
              </a:rPr>
              <a:t>tugas</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ke</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dalam</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spesialisasi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atau</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fungsi</a:t>
            </a:r>
            <a:r>
              <a:rPr lang="en-US" sz="1600" dirty="0">
                <a:solidFill>
                  <a:srgbClr val="DFE6D0"/>
                </a:solidFill>
                <a:latin typeface="Times New Roman"/>
                <a:ea typeface="Calibri"/>
                <a:cs typeface="Times New Roman"/>
              </a:rPr>
              <a:t> yang </a:t>
            </a:r>
            <a:r>
              <a:rPr lang="en-US" sz="1600" dirty="0" err="1">
                <a:solidFill>
                  <a:srgbClr val="DFE6D0"/>
                </a:solidFill>
                <a:latin typeface="Times New Roman"/>
                <a:ea typeface="Calibri"/>
                <a:cs typeface="Times New Roman"/>
              </a:rPr>
              <a:t>jelas</a:t>
            </a:r>
            <a:r>
              <a:rPr lang="en-US" sz="1600" dirty="0">
                <a:solidFill>
                  <a:srgbClr val="DFE6D0"/>
                </a:solidFill>
                <a:latin typeface="Times New Roman"/>
                <a:ea typeface="Calibri"/>
                <a:cs typeface="Times New Roman"/>
              </a:rPr>
              <a:t>. Hal </a:t>
            </a:r>
            <a:r>
              <a:rPr lang="en-US" sz="1600" dirty="0" err="1">
                <a:solidFill>
                  <a:srgbClr val="DFE6D0"/>
                </a:solidFill>
                <a:latin typeface="Times New Roman"/>
                <a:ea typeface="Calibri"/>
                <a:cs typeface="Times New Roman"/>
              </a:rPr>
              <a:t>ini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memungkinkan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setiap</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karyawan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untuk</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berkonsentrasi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hanya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kepada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aspek</a:t>
            </a:r>
            <a:r>
              <a:rPr lang="en-US" sz="1600" dirty="0">
                <a:solidFill>
                  <a:srgbClr val="DFE6D0"/>
                </a:solidFill>
                <a:latin typeface="Times New Roman"/>
                <a:ea typeface="Calibri"/>
                <a:cs typeface="Times New Roman"/>
              </a:rPr>
              <a:t> – </a:t>
            </a:r>
            <a:r>
              <a:rPr lang="en-US" sz="1600" dirty="0" err="1">
                <a:solidFill>
                  <a:srgbClr val="DFE6D0"/>
                </a:solidFill>
                <a:latin typeface="Times New Roman"/>
                <a:ea typeface="Calibri"/>
                <a:cs typeface="Times New Roman"/>
              </a:rPr>
              <a:t>aspek</a:t>
            </a:r>
            <a:r>
              <a:rPr lang="en-US" sz="1600" dirty="0">
                <a:solidFill>
                  <a:srgbClr val="DFE6D0"/>
                </a:solidFill>
                <a:latin typeface="Times New Roman"/>
                <a:ea typeface="Calibri"/>
                <a:cs typeface="Times New Roman"/>
              </a:rPr>
              <a:t> yang </a:t>
            </a:r>
            <a:r>
              <a:rPr lang="en-US" sz="1600" dirty="0" err="1">
                <a:solidFill>
                  <a:srgbClr val="DFE6D0"/>
                </a:solidFill>
                <a:latin typeface="Times New Roman"/>
                <a:ea typeface="Calibri"/>
                <a:cs typeface="Times New Roman"/>
              </a:rPr>
              <a:t>kecil</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dari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keseluruhan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aktivitas</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organisasi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Dengan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spesialisasi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pekerjaan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dilihat</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dari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sisi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positifnya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memberikan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kemampuan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kepada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karyawan</a:t>
            </a:r>
            <a:r>
              <a:rPr lang="en-US" sz="1600" dirty="0">
                <a:solidFill>
                  <a:srgbClr val="DFE6D0"/>
                </a:solidFill>
                <a:latin typeface="Times New Roman"/>
                <a:ea typeface="Calibri"/>
                <a:cs typeface="Times New Roman"/>
              </a:rPr>
              <a:t> agar </a:t>
            </a:r>
            <a:r>
              <a:rPr lang="en-US" sz="1600" dirty="0" err="1">
                <a:solidFill>
                  <a:srgbClr val="DFE6D0"/>
                </a:solidFill>
                <a:latin typeface="Times New Roman"/>
                <a:ea typeface="Calibri"/>
                <a:cs typeface="Times New Roman"/>
              </a:rPr>
              <a:t>tefokus</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pada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bidang</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tertentu</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ini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berarti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adanya</a:t>
            </a:r>
            <a:r>
              <a:rPr lang="en-US" sz="1600" dirty="0">
                <a:solidFill>
                  <a:srgbClr val="DFE6D0"/>
                </a:solidFill>
                <a:latin typeface="Times New Roman"/>
                <a:ea typeface="Calibri"/>
                <a:cs typeface="Times New Roman"/>
              </a:rPr>
              <a:t> skill </a:t>
            </a:r>
            <a:r>
              <a:rPr lang="en-US" sz="1600" dirty="0" err="1">
                <a:solidFill>
                  <a:srgbClr val="DFE6D0"/>
                </a:solidFill>
                <a:latin typeface="Times New Roman"/>
                <a:ea typeface="Calibri"/>
                <a:cs typeface="Times New Roman"/>
              </a:rPr>
              <a:t>khusus</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dalam</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mengerjakan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sesuatu</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namun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dari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negatifnya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dengan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adanya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spesialisasi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karyawan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menjadi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kurang</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mampu</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menguasai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bidang</a:t>
            </a:r>
            <a:r>
              <a:rPr lang="en-US" sz="1600" dirty="0">
                <a:solidFill>
                  <a:srgbClr val="DFE6D0"/>
                </a:solidFill>
                <a:latin typeface="Times New Roman"/>
                <a:ea typeface="Calibri"/>
                <a:cs typeface="Times New Roman"/>
              </a:rPr>
              <a:t> – </a:t>
            </a:r>
            <a:r>
              <a:rPr lang="en-US" sz="1600" dirty="0" err="1">
                <a:solidFill>
                  <a:srgbClr val="DFE6D0"/>
                </a:solidFill>
                <a:latin typeface="Times New Roman"/>
                <a:ea typeface="Calibri"/>
                <a:cs typeface="Times New Roman"/>
              </a:rPr>
              <a:t>bidang</a:t>
            </a:r>
            <a:r>
              <a:rPr lang="en-US" sz="1600" dirty="0">
                <a:solidFill>
                  <a:srgbClr val="DFE6D0"/>
                </a:solidFill>
                <a:latin typeface="Times New Roman"/>
                <a:ea typeface="Calibri"/>
                <a:cs typeface="Times New Roman"/>
              </a:rPr>
              <a:t> yang </a:t>
            </a:r>
            <a:r>
              <a:rPr lang="en-US" sz="1600" dirty="0" err="1">
                <a:solidFill>
                  <a:srgbClr val="DFE6D0"/>
                </a:solidFill>
                <a:latin typeface="Times New Roman"/>
                <a:ea typeface="Calibri"/>
                <a:cs typeface="Times New Roman"/>
              </a:rPr>
              <a:t>lainnya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Pembagian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kerja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ini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juga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mengakibatkan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tidak</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adanya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budaya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saling</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membantu</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terhadap</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bidang</a:t>
            </a:r>
            <a:r>
              <a:rPr lang="en-US" sz="1600" dirty="0">
                <a:solidFill>
                  <a:srgbClr val="DFE6D0"/>
                </a:solidFill>
                <a:latin typeface="Times New Roman"/>
                <a:ea typeface="Calibri"/>
                <a:cs typeface="Times New Roman"/>
              </a:rPr>
              <a:t> yang lain </a:t>
            </a:r>
            <a:r>
              <a:rPr lang="en-US" sz="1600" dirty="0" err="1">
                <a:solidFill>
                  <a:srgbClr val="DFE6D0"/>
                </a:solidFill>
                <a:latin typeface="Times New Roman"/>
                <a:ea typeface="Calibri"/>
                <a:cs typeface="Times New Roman"/>
              </a:rPr>
              <a:t>dikarenakan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masing</a:t>
            </a:r>
            <a:r>
              <a:rPr lang="en-US" sz="1600" dirty="0">
                <a:solidFill>
                  <a:srgbClr val="DFE6D0"/>
                </a:solidFill>
                <a:latin typeface="Times New Roman"/>
                <a:ea typeface="Calibri"/>
                <a:cs typeface="Times New Roman"/>
              </a:rPr>
              <a:t> – </a:t>
            </a:r>
            <a:r>
              <a:rPr lang="en-US" sz="1600" dirty="0" err="1">
                <a:solidFill>
                  <a:srgbClr val="DFE6D0"/>
                </a:solidFill>
                <a:latin typeface="Times New Roman"/>
                <a:ea typeface="Calibri"/>
                <a:cs typeface="Times New Roman"/>
              </a:rPr>
              <a:t>masing</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bidang</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hanya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akan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mengurusi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wilayah</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kerjanya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sendiri</a:t>
            </a:r>
            <a:r>
              <a:rPr lang="en-US" sz="1600" dirty="0" smtClean="0">
                <a:solidFill>
                  <a:srgbClr val="DFE6D0"/>
                </a:solidFill>
                <a:latin typeface="Times New Roman"/>
                <a:ea typeface="Calibri"/>
                <a:cs typeface="Times New Roman"/>
              </a:rPr>
              <a:t>.</a:t>
            </a:r>
          </a:p>
          <a:p>
            <a:pPr marL="342900" lvl="0" indent="-342900">
              <a:lnSpc>
                <a:spcPct val="115000"/>
              </a:lnSpc>
              <a:spcAft>
                <a:spcPts val="1000"/>
              </a:spcAft>
              <a:buClr>
                <a:srgbClr val="759AA5">
                  <a:lumMod val="60000"/>
                  <a:lumOff val="40000"/>
                </a:srgbClr>
              </a:buClr>
              <a:buSzPts val="1000"/>
              <a:buFont typeface="Wingdings"/>
              <a:buChar char=""/>
              <a:tabLst>
                <a:tab pos="457200" algn="l"/>
              </a:tabLst>
            </a:pPr>
            <a:r>
              <a:rPr lang="en-US" sz="1600" dirty="0" err="1">
                <a:solidFill>
                  <a:srgbClr val="DFE6D0"/>
                </a:solidFill>
                <a:latin typeface="Times New Roman"/>
                <a:ea typeface="Calibri"/>
                <a:cs typeface="Times New Roman"/>
              </a:rPr>
              <a:t>Peraturan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tertulis</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dan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kebijkan</a:t>
            </a:r>
            <a:r>
              <a:rPr lang="en-US" sz="1600" dirty="0">
                <a:solidFill>
                  <a:srgbClr val="DFE6D0"/>
                </a:solidFill>
                <a:latin typeface="Times New Roman"/>
                <a:ea typeface="Calibri"/>
                <a:cs typeface="Times New Roman"/>
              </a:rPr>
              <a:t> yang </a:t>
            </a:r>
            <a:r>
              <a:rPr lang="en-US" sz="1600" dirty="0" err="1">
                <a:solidFill>
                  <a:srgbClr val="DFE6D0"/>
                </a:solidFill>
                <a:latin typeface="Times New Roman"/>
                <a:ea typeface="Calibri"/>
                <a:cs typeface="Times New Roman"/>
              </a:rPr>
              <a:t>seragam</a:t>
            </a:r>
            <a:endParaRPr lang="en-US" sz="1600" dirty="0">
              <a:solidFill>
                <a:srgbClr val="DFE6D0"/>
              </a:solidFill>
              <a:latin typeface="Calibri"/>
              <a:ea typeface="Calibri"/>
              <a:cs typeface="Times New Roman"/>
            </a:endParaRPr>
          </a:p>
          <a:p>
            <a:pPr marL="0" lvl="0" indent="0">
              <a:lnSpc>
                <a:spcPct val="115000"/>
              </a:lnSpc>
              <a:spcAft>
                <a:spcPts val="1000"/>
              </a:spcAft>
              <a:buClr>
                <a:srgbClr val="759AA5">
                  <a:lumMod val="60000"/>
                  <a:lumOff val="40000"/>
                </a:srgbClr>
              </a:buClr>
              <a:buNone/>
            </a:pPr>
            <a:r>
              <a:rPr lang="en-US" sz="1600" dirty="0" err="1">
                <a:solidFill>
                  <a:srgbClr val="DFE6D0"/>
                </a:solidFill>
                <a:latin typeface="Times New Roman"/>
                <a:ea typeface="Calibri"/>
                <a:cs typeface="Times New Roman"/>
              </a:rPr>
              <a:t>Pemimpin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bertanggungjawab</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terhadap</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keseluruhan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tindakan</a:t>
            </a:r>
            <a:r>
              <a:rPr lang="en-US" sz="1600" dirty="0">
                <a:solidFill>
                  <a:srgbClr val="DFE6D0"/>
                </a:solidFill>
                <a:latin typeface="Times New Roman"/>
                <a:ea typeface="Calibri"/>
                <a:cs typeface="Times New Roman"/>
              </a:rPr>
              <a:t> – </a:t>
            </a:r>
            <a:r>
              <a:rPr lang="en-US" sz="1600" dirty="0" err="1">
                <a:solidFill>
                  <a:srgbClr val="DFE6D0"/>
                </a:solidFill>
                <a:latin typeface="Times New Roman"/>
                <a:ea typeface="Calibri"/>
                <a:cs typeface="Times New Roman"/>
              </a:rPr>
              <a:t>tindakan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bawahannya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serta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memilki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hak</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untuk</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memberikan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perintah</a:t>
            </a:r>
            <a:r>
              <a:rPr lang="en-US" sz="1600" dirty="0">
                <a:solidFill>
                  <a:srgbClr val="DFE6D0"/>
                </a:solidFill>
                <a:latin typeface="Times New Roman"/>
                <a:ea typeface="Calibri"/>
                <a:cs typeface="Times New Roman"/>
              </a:rPr>
              <a:t> yang </a:t>
            </a:r>
            <a:r>
              <a:rPr lang="en-US" sz="1600" dirty="0" err="1">
                <a:solidFill>
                  <a:srgbClr val="DFE6D0"/>
                </a:solidFill>
                <a:latin typeface="Times New Roman"/>
                <a:ea typeface="Calibri"/>
                <a:cs typeface="Times New Roman"/>
              </a:rPr>
              <a:t>wajib</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dipatuhi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oleh</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bawahan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Kebijakan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merupakan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sebuah</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tindakan</a:t>
            </a:r>
            <a:r>
              <a:rPr lang="en-US" sz="1600" dirty="0">
                <a:solidFill>
                  <a:srgbClr val="DFE6D0"/>
                </a:solidFill>
                <a:latin typeface="Times New Roman"/>
                <a:ea typeface="Calibri"/>
                <a:cs typeface="Times New Roman"/>
              </a:rPr>
              <a:t> yang </a:t>
            </a:r>
            <a:r>
              <a:rPr lang="en-US" sz="1600" dirty="0" err="1">
                <a:solidFill>
                  <a:srgbClr val="DFE6D0"/>
                </a:solidFill>
                <a:latin typeface="Times New Roman"/>
                <a:ea typeface="Calibri"/>
                <a:cs typeface="Times New Roman"/>
              </a:rPr>
              <a:t>dilakukan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untunk</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mebuat</a:t>
            </a:r>
            <a:r>
              <a:rPr lang="en-US" sz="1600" dirty="0">
                <a:solidFill>
                  <a:srgbClr val="DFE6D0"/>
                </a:solidFill>
                <a:latin typeface="Times New Roman"/>
                <a:ea typeface="Calibri"/>
                <a:cs typeface="Times New Roman"/>
              </a:rPr>
              <a:t> decision yang </a:t>
            </a:r>
            <a:r>
              <a:rPr lang="en-US" sz="1600" dirty="0" err="1">
                <a:solidFill>
                  <a:srgbClr val="DFE6D0"/>
                </a:solidFill>
                <a:latin typeface="Times New Roman"/>
                <a:ea typeface="Calibri"/>
                <a:cs typeface="Times New Roman"/>
              </a:rPr>
              <a:t>akan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berimbas</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kepada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publik</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namun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bisa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dipastikan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dalam</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birokrasi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kebijakan</a:t>
            </a:r>
            <a:r>
              <a:rPr lang="en-US" sz="1600" dirty="0">
                <a:solidFill>
                  <a:srgbClr val="DFE6D0"/>
                </a:solidFill>
                <a:latin typeface="Times New Roman"/>
                <a:ea typeface="Calibri"/>
                <a:cs typeface="Times New Roman"/>
              </a:rPr>
              <a:t> yang </a:t>
            </a:r>
            <a:r>
              <a:rPr lang="en-US" sz="1600" dirty="0" err="1">
                <a:solidFill>
                  <a:srgbClr val="DFE6D0"/>
                </a:solidFill>
                <a:latin typeface="Times New Roman"/>
                <a:ea typeface="Calibri"/>
                <a:cs typeface="Times New Roman"/>
              </a:rPr>
              <a:t>dibuat</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oleh</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atasan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hampir</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seragam</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Kebijakan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ini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membuat</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para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pengguna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kebijakan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menjadi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tidak</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memilki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peluang</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untuk</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menyampaikan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aspirasinya</a:t>
            </a:r>
            <a:r>
              <a:rPr lang="en-US" sz="1600" dirty="0">
                <a:solidFill>
                  <a:srgbClr val="DFE6D0"/>
                </a:solidFill>
                <a:latin typeface="Times New Roman"/>
                <a:ea typeface="Calibri"/>
                <a:cs typeface="Times New Roman"/>
              </a:rPr>
              <a:t>. Model </a:t>
            </a:r>
            <a:r>
              <a:rPr lang="en-US" sz="1600" dirty="0" err="1">
                <a:solidFill>
                  <a:srgbClr val="DFE6D0"/>
                </a:solidFill>
                <a:latin typeface="Times New Roman"/>
                <a:ea typeface="Calibri"/>
                <a:cs typeface="Times New Roman"/>
              </a:rPr>
              <a:t>keseragaman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ini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setidaknya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meminimalisir</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bawahan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untuk</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terlalu</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ikut</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campur</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atau</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melakukan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pengawasan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terhadap</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atasan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sehingga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ada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keleluasaan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dari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atasan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untuk</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berbuat</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segala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sesuatunya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karena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kurangnya</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pengawasan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Dampak</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dari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pemngambilan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keputusan</a:t>
            </a:r>
            <a:r>
              <a:rPr lang="en-US" sz="1600" dirty="0">
                <a:solidFill>
                  <a:srgbClr val="DFE6D0"/>
                </a:solidFill>
                <a:latin typeface="Times New Roman"/>
                <a:ea typeface="Calibri"/>
                <a:cs typeface="Times New Roman"/>
              </a:rPr>
              <a:t> yang </a:t>
            </a:r>
            <a:r>
              <a:rPr lang="en-US" sz="1600" dirty="0" err="1">
                <a:solidFill>
                  <a:srgbClr val="DFE6D0"/>
                </a:solidFill>
                <a:latin typeface="Times New Roman"/>
                <a:ea typeface="Calibri"/>
                <a:cs typeface="Times New Roman"/>
              </a:rPr>
              <a:t>salah</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akan</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langsung</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berimbas</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ke</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publik</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karena</a:t>
            </a:r>
            <a:r>
              <a:rPr lang="en-US" sz="1600" dirty="0">
                <a:solidFill>
                  <a:srgbClr val="DFE6D0"/>
                </a:solidFill>
                <a:latin typeface="Times New Roman"/>
                <a:ea typeface="Calibri"/>
                <a:cs typeface="Times New Roman"/>
              </a:rPr>
              <a:t> model </a:t>
            </a:r>
            <a:r>
              <a:rPr lang="en-US" sz="1600" dirty="0" err="1">
                <a:solidFill>
                  <a:srgbClr val="DFE6D0"/>
                </a:solidFill>
                <a:latin typeface="Times New Roman"/>
                <a:ea typeface="Calibri"/>
                <a:cs typeface="Times New Roman"/>
              </a:rPr>
              <a:t>keseragam</a:t>
            </a:r>
            <a:r>
              <a:rPr lang="en-US" sz="1600" dirty="0">
                <a:solidFill>
                  <a:srgbClr val="DFE6D0"/>
                </a:solidFill>
                <a:latin typeface="Times New Roman"/>
                <a:ea typeface="Calibri"/>
                <a:cs typeface="Times New Roman"/>
              </a:rPr>
              <a:t> yang </a:t>
            </a:r>
            <a:r>
              <a:rPr lang="en-US" sz="1600" dirty="0" err="1">
                <a:solidFill>
                  <a:srgbClr val="DFE6D0"/>
                </a:solidFill>
                <a:latin typeface="Times New Roman"/>
                <a:ea typeface="Calibri"/>
                <a:cs typeface="Times New Roman"/>
              </a:rPr>
              <a:t>diterapkan</a:t>
            </a:r>
            <a:r>
              <a:rPr lang="en-US" sz="1600" dirty="0">
                <a:solidFill>
                  <a:srgbClr val="DFE6D0"/>
                </a:solidFill>
                <a:latin typeface="Times New Roman"/>
                <a:ea typeface="Calibri"/>
                <a:cs typeface="Times New Roman"/>
              </a:rPr>
              <a:t> di </a:t>
            </a:r>
            <a:r>
              <a:rPr lang="en-US" sz="1600" dirty="0" err="1">
                <a:solidFill>
                  <a:srgbClr val="DFE6D0"/>
                </a:solidFill>
                <a:latin typeface="Times New Roman"/>
                <a:ea typeface="Calibri"/>
                <a:cs typeface="Times New Roman"/>
              </a:rPr>
              <a:t>setiap</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instansi</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pemerintah</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adalah</a:t>
            </a:r>
            <a:r>
              <a:rPr lang="en-US" sz="1600" dirty="0">
                <a:solidFill>
                  <a:srgbClr val="DFE6D0"/>
                </a:solidFill>
                <a:latin typeface="Times New Roman"/>
                <a:ea typeface="Calibri"/>
                <a:cs typeface="Times New Roman"/>
              </a:rPr>
              <a:t> </a:t>
            </a:r>
            <a:r>
              <a:rPr lang="en-US" sz="1600" dirty="0" err="1">
                <a:solidFill>
                  <a:srgbClr val="DFE6D0"/>
                </a:solidFill>
                <a:latin typeface="Times New Roman"/>
                <a:ea typeface="Calibri"/>
                <a:cs typeface="Times New Roman"/>
              </a:rPr>
              <a:t>sama</a:t>
            </a:r>
            <a:r>
              <a:rPr lang="en-US" sz="1600" dirty="0" smtClean="0">
                <a:solidFill>
                  <a:srgbClr val="DFE6D0"/>
                </a:solidFill>
                <a:latin typeface="Times New Roman"/>
                <a:ea typeface="Calibri"/>
                <a:cs typeface="Times New Roman"/>
              </a:rPr>
              <a:t>.</a:t>
            </a:r>
            <a:endParaRPr lang="en-US" sz="1600" dirty="0">
              <a:solidFill>
                <a:srgbClr val="DFE6D0"/>
              </a:solidFill>
              <a:latin typeface="Calibri"/>
              <a:ea typeface="Calibri"/>
              <a:cs typeface="Times New Roman"/>
            </a:endParaRPr>
          </a:p>
        </p:txBody>
      </p:sp>
    </p:spTree>
    <p:extLst>
      <p:ext uri="{BB962C8B-B14F-4D97-AF65-F5344CB8AC3E}">
        <p14:creationId xmlns:p14="http://schemas.microsoft.com/office/powerpoint/2010/main" val="3123619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29600" cy="4525963"/>
          </a:xfrm>
        </p:spPr>
        <p:txBody>
          <a:bodyPr/>
          <a:lstStyle/>
          <a:p>
            <a:pPr marL="342900" lvl="0" indent="-342900">
              <a:lnSpc>
                <a:spcPct val="115000"/>
              </a:lnSpc>
              <a:spcAft>
                <a:spcPts val="1000"/>
              </a:spcAft>
              <a:buClr>
                <a:srgbClr val="759AA5">
                  <a:lumMod val="60000"/>
                  <a:lumOff val="40000"/>
                </a:srgbClr>
              </a:buClr>
              <a:buSzPts val="1000"/>
              <a:buFont typeface="Wingdings"/>
              <a:buChar char=""/>
              <a:tabLst>
                <a:tab pos="457200" algn="l"/>
              </a:tabLst>
            </a:pPr>
            <a:r>
              <a:rPr lang="en-US" sz="1800" dirty="0" err="1">
                <a:solidFill>
                  <a:srgbClr val="DFE6D0"/>
                </a:solidFill>
                <a:latin typeface="Times New Roman"/>
                <a:ea typeface="Calibri"/>
                <a:cs typeface="Times New Roman"/>
              </a:rPr>
              <a:t>Prosedur</a:t>
            </a:r>
            <a:r>
              <a:rPr lang="en-US" sz="1800" dirty="0">
                <a:solidFill>
                  <a:srgbClr val="DFE6D0"/>
                </a:solidFill>
                <a:latin typeface="Times New Roman"/>
                <a:ea typeface="Calibri"/>
                <a:cs typeface="Times New Roman"/>
              </a:rPr>
              <a:t> yang </a:t>
            </a:r>
            <a:r>
              <a:rPr lang="en-US" sz="1800" dirty="0" err="1">
                <a:solidFill>
                  <a:srgbClr val="DFE6D0"/>
                </a:solidFill>
                <a:latin typeface="Times New Roman"/>
                <a:ea typeface="Calibri"/>
                <a:cs typeface="Times New Roman"/>
              </a:rPr>
              <a:t>terstandarisasi</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dalam</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pekerjaan</a:t>
            </a:r>
            <a:endParaRPr lang="en-US" sz="1800" dirty="0">
              <a:solidFill>
                <a:srgbClr val="DFE6D0"/>
              </a:solidFill>
              <a:latin typeface="Calibri"/>
              <a:ea typeface="Calibri"/>
              <a:cs typeface="Times New Roman"/>
            </a:endParaRPr>
          </a:p>
          <a:p>
            <a:pPr marL="0" lvl="0" indent="0">
              <a:lnSpc>
                <a:spcPct val="115000"/>
              </a:lnSpc>
              <a:spcAft>
                <a:spcPts val="1000"/>
              </a:spcAft>
              <a:buClr>
                <a:srgbClr val="759AA5">
                  <a:lumMod val="60000"/>
                  <a:lumOff val="40000"/>
                </a:srgbClr>
              </a:buClr>
              <a:buNone/>
            </a:pPr>
            <a:r>
              <a:rPr lang="en-US" sz="1800" dirty="0">
                <a:solidFill>
                  <a:srgbClr val="DFE6D0"/>
                </a:solidFill>
                <a:latin typeface="Times New Roman"/>
                <a:ea typeface="Calibri"/>
                <a:cs typeface="Times New Roman"/>
              </a:rPr>
              <a:t>Hal </a:t>
            </a:r>
            <a:r>
              <a:rPr lang="en-US" sz="1800" dirty="0" err="1">
                <a:solidFill>
                  <a:srgbClr val="DFE6D0"/>
                </a:solidFill>
                <a:latin typeface="Times New Roman"/>
                <a:ea typeface="Calibri"/>
                <a:cs typeface="Times New Roman"/>
              </a:rPr>
              <a:t>ini</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kadang</a:t>
            </a:r>
            <a:r>
              <a:rPr lang="en-US" sz="1800" dirty="0">
                <a:solidFill>
                  <a:srgbClr val="DFE6D0"/>
                </a:solidFill>
                <a:latin typeface="Times New Roman"/>
                <a:ea typeface="Calibri"/>
                <a:cs typeface="Times New Roman"/>
              </a:rPr>
              <a:t> – </a:t>
            </a:r>
            <a:r>
              <a:rPr lang="en-US" sz="1800" dirty="0" err="1">
                <a:solidFill>
                  <a:srgbClr val="DFE6D0"/>
                </a:solidFill>
                <a:latin typeface="Times New Roman"/>
                <a:ea typeface="Calibri"/>
                <a:cs typeface="Times New Roman"/>
              </a:rPr>
              <a:t>kadang</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terjadi</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bahkan</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sampai</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kepada</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tingkat</a:t>
            </a:r>
            <a:r>
              <a:rPr lang="en-US" sz="1800" dirty="0">
                <a:solidFill>
                  <a:srgbClr val="DFE6D0"/>
                </a:solidFill>
                <a:latin typeface="Times New Roman"/>
                <a:ea typeface="Calibri"/>
                <a:cs typeface="Times New Roman"/>
              </a:rPr>
              <a:t> yang paling </a:t>
            </a:r>
            <a:r>
              <a:rPr lang="en-US" sz="1800" dirty="0" err="1">
                <a:solidFill>
                  <a:srgbClr val="DFE6D0"/>
                </a:solidFill>
                <a:latin typeface="Times New Roman"/>
                <a:ea typeface="Calibri"/>
                <a:cs typeface="Times New Roman"/>
              </a:rPr>
              <a:t>detail.Prosedur</a:t>
            </a:r>
            <a:r>
              <a:rPr lang="en-US" sz="1800" dirty="0">
                <a:solidFill>
                  <a:srgbClr val="DFE6D0"/>
                </a:solidFill>
                <a:latin typeface="Times New Roman"/>
                <a:ea typeface="Calibri"/>
                <a:cs typeface="Times New Roman"/>
              </a:rPr>
              <a:t> yang </a:t>
            </a:r>
            <a:r>
              <a:rPr lang="en-US" sz="1800" dirty="0" err="1">
                <a:solidFill>
                  <a:srgbClr val="DFE6D0"/>
                </a:solidFill>
                <a:latin typeface="Times New Roman"/>
                <a:ea typeface="Calibri"/>
                <a:cs typeface="Times New Roman"/>
              </a:rPr>
              <a:t>standar</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ini</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bermanfaat</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untuk</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mengatasi</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resistensi</a:t>
            </a:r>
            <a:r>
              <a:rPr lang="en-US" sz="1800" dirty="0">
                <a:solidFill>
                  <a:srgbClr val="DFE6D0"/>
                </a:solidFill>
                <a:latin typeface="Times New Roman"/>
                <a:ea typeface="Calibri"/>
                <a:cs typeface="Times New Roman"/>
              </a:rPr>
              <a:t> yang </a:t>
            </a:r>
            <a:r>
              <a:rPr lang="en-US" sz="1800" dirty="0" err="1">
                <a:solidFill>
                  <a:srgbClr val="DFE6D0"/>
                </a:solidFill>
                <a:latin typeface="Times New Roman"/>
                <a:ea typeface="Calibri"/>
                <a:cs typeface="Times New Roman"/>
              </a:rPr>
              <a:t>tidak</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rasional</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sehingga</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pekerjaan</a:t>
            </a:r>
            <a:r>
              <a:rPr lang="en-US" sz="1800" dirty="0">
                <a:solidFill>
                  <a:srgbClr val="DFE6D0"/>
                </a:solidFill>
                <a:latin typeface="Times New Roman"/>
                <a:ea typeface="Calibri"/>
                <a:cs typeface="Times New Roman"/>
              </a:rPr>
              <a:t> yang </a:t>
            </a:r>
            <a:r>
              <a:rPr lang="en-US" sz="1800" dirty="0" err="1">
                <a:solidFill>
                  <a:srgbClr val="DFE6D0"/>
                </a:solidFill>
                <a:latin typeface="Times New Roman"/>
                <a:ea typeface="Calibri"/>
                <a:cs typeface="Times New Roman"/>
              </a:rPr>
              <a:t>dilakukan</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menjadi</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lebih</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efektif</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Dalam</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menjalannkan</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tugasnya</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seorang</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karyawan</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harus</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bekerja</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dengan</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instruksi</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pimpinan</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dan</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juga</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berdasarkan</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tugas</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pokok</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dan</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fungsi</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Adanya</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standarisasi</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seharusnya</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menjadikan</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birokrasi</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bekerja</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dengan</a:t>
            </a:r>
            <a:r>
              <a:rPr lang="en-US" sz="1800" dirty="0">
                <a:solidFill>
                  <a:srgbClr val="DFE6D0"/>
                </a:solidFill>
                <a:latin typeface="Times New Roman"/>
                <a:ea typeface="Calibri"/>
                <a:cs typeface="Times New Roman"/>
              </a:rPr>
              <a:t> optimal </a:t>
            </a:r>
            <a:r>
              <a:rPr lang="en-US" sz="1800" dirty="0" err="1">
                <a:solidFill>
                  <a:srgbClr val="DFE6D0"/>
                </a:solidFill>
                <a:latin typeface="Times New Roman"/>
                <a:ea typeface="Calibri"/>
                <a:cs typeface="Times New Roman"/>
              </a:rPr>
              <a:t>dalam</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memberikan</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pelayanan</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kepada</a:t>
            </a:r>
            <a:r>
              <a:rPr lang="en-US" sz="1800" dirty="0">
                <a:solidFill>
                  <a:srgbClr val="DFE6D0"/>
                </a:solidFill>
                <a:latin typeface="Times New Roman"/>
                <a:ea typeface="Calibri"/>
                <a:cs typeface="Times New Roman"/>
              </a:rPr>
              <a:t> </a:t>
            </a:r>
            <a:r>
              <a:rPr lang="en-US" sz="1800" dirty="0" err="1">
                <a:solidFill>
                  <a:srgbClr val="DFE6D0"/>
                </a:solidFill>
                <a:latin typeface="Times New Roman"/>
                <a:ea typeface="Calibri"/>
                <a:cs typeface="Times New Roman"/>
              </a:rPr>
              <a:t>publik</a:t>
            </a:r>
            <a:r>
              <a:rPr lang="en-US" sz="1800" dirty="0">
                <a:solidFill>
                  <a:srgbClr val="DFE6D0"/>
                </a:solidFill>
                <a:latin typeface="Times New Roman"/>
                <a:ea typeface="Calibri"/>
                <a:cs typeface="Times New Roman"/>
              </a:rPr>
              <a:t>.</a:t>
            </a:r>
            <a:endParaRPr lang="en-US" sz="1800" dirty="0">
              <a:solidFill>
                <a:srgbClr val="DFE6D0"/>
              </a:solidFill>
              <a:latin typeface="Calibri"/>
              <a:ea typeface="Calibri"/>
              <a:cs typeface="Times New Roman"/>
            </a:endParaRPr>
          </a:p>
          <a:p>
            <a:pPr lvl="0">
              <a:buClr>
                <a:srgbClr val="759AA5">
                  <a:lumMod val="60000"/>
                  <a:lumOff val="40000"/>
                </a:srgbClr>
              </a:buClr>
            </a:pPr>
            <a:endParaRPr lang="en-US" sz="1400" dirty="0">
              <a:solidFill>
                <a:srgbClr val="DFE6D0"/>
              </a:solidFill>
            </a:endParaRPr>
          </a:p>
          <a:p>
            <a:pPr lvl="0">
              <a:buClr>
                <a:srgbClr val="759AA5">
                  <a:lumMod val="60000"/>
                  <a:lumOff val="40000"/>
                </a:srgbClr>
              </a:buClr>
            </a:pPr>
            <a:endParaRPr lang="en-US" sz="1400" dirty="0">
              <a:solidFill>
                <a:srgbClr val="DFE6D0"/>
              </a:solidFill>
            </a:endParaRPr>
          </a:p>
          <a:p>
            <a:pPr lvl="0">
              <a:lnSpc>
                <a:spcPct val="115000"/>
              </a:lnSpc>
              <a:spcAft>
                <a:spcPts val="1000"/>
              </a:spcAft>
              <a:buClr>
                <a:srgbClr val="759AA5">
                  <a:lumMod val="60000"/>
                  <a:lumOff val="40000"/>
                </a:srgbClr>
              </a:buClr>
            </a:pPr>
            <a:endParaRPr lang="en-US" sz="1400" dirty="0">
              <a:solidFill>
                <a:srgbClr val="DFE6D0"/>
              </a:solidFill>
              <a:latin typeface="Calibri"/>
              <a:ea typeface="Calibri"/>
              <a:cs typeface="Times New Roman"/>
            </a:endParaRPr>
          </a:p>
          <a:p>
            <a:pPr marL="0" lvl="0" indent="0">
              <a:buClr>
                <a:srgbClr val="759AA5">
                  <a:lumMod val="60000"/>
                  <a:lumOff val="40000"/>
                </a:srgbClr>
              </a:buClr>
              <a:buNone/>
            </a:pPr>
            <a:endParaRPr lang="en-US" sz="1400" dirty="0">
              <a:solidFill>
                <a:srgbClr val="DFE6D0"/>
              </a:solidFill>
            </a:endParaRPr>
          </a:p>
          <a:p>
            <a:endParaRPr lang="en-US" dirty="0"/>
          </a:p>
        </p:txBody>
      </p:sp>
    </p:spTree>
    <p:extLst>
      <p:ext uri="{BB962C8B-B14F-4D97-AF65-F5344CB8AC3E}">
        <p14:creationId xmlns:p14="http://schemas.microsoft.com/office/powerpoint/2010/main" val="3183561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lstStyle/>
          <a:p>
            <a:pPr algn="ctr"/>
            <a:r>
              <a:rPr lang="en-US" dirty="0" smtClean="0"/>
              <a:t>BENTUK </a:t>
            </a:r>
            <a:r>
              <a:rPr lang="en-US" dirty="0" err="1" smtClean="0"/>
              <a:t>BENTUK</a:t>
            </a:r>
            <a:r>
              <a:rPr lang="en-US" dirty="0" smtClean="0"/>
              <a:t> PANTOLOGI</a:t>
            </a:r>
            <a:endParaRPr lang="en-US" dirty="0"/>
          </a:p>
        </p:txBody>
      </p:sp>
      <p:sp>
        <p:nvSpPr>
          <p:cNvPr id="3" name="Content Placeholder 2"/>
          <p:cNvSpPr>
            <a:spLocks noGrp="1"/>
          </p:cNvSpPr>
          <p:nvPr>
            <p:ph idx="1"/>
          </p:nvPr>
        </p:nvSpPr>
        <p:spPr>
          <a:xfrm>
            <a:off x="457200" y="1600200"/>
            <a:ext cx="8229600" cy="4925144"/>
          </a:xfrm>
        </p:spPr>
        <p:txBody>
          <a:bodyPr>
            <a:normAutofit fontScale="92500" lnSpcReduction="10000"/>
          </a:bodyPr>
          <a:lstStyle/>
          <a:p>
            <a:r>
              <a:rPr lang="en-US" dirty="0" err="1" smtClean="0"/>
              <a:t>Sondang</a:t>
            </a:r>
            <a:r>
              <a:rPr lang="en-US" dirty="0" smtClean="0"/>
              <a:t> P </a:t>
            </a:r>
            <a:r>
              <a:rPr lang="en-US" dirty="0" err="1" smtClean="0"/>
              <a:t>Siagian</a:t>
            </a:r>
            <a:r>
              <a:rPr lang="en-US" dirty="0" smtClean="0"/>
              <a:t> (1988) </a:t>
            </a:r>
            <a:r>
              <a:rPr lang="en-US" dirty="0" err="1" smtClean="0"/>
              <a:t>membagi</a:t>
            </a:r>
            <a:r>
              <a:rPr lang="en-US" dirty="0" smtClean="0"/>
              <a:t> </a:t>
            </a:r>
            <a:r>
              <a:rPr lang="en-US" dirty="0" err="1" smtClean="0"/>
              <a:t>patologi</a:t>
            </a:r>
            <a:r>
              <a:rPr lang="en-US" dirty="0" smtClean="0"/>
              <a:t> </a:t>
            </a:r>
            <a:r>
              <a:rPr lang="en-US" dirty="0" err="1" smtClean="0"/>
              <a:t>birokrasi</a:t>
            </a:r>
            <a:r>
              <a:rPr lang="en-US" dirty="0" smtClean="0"/>
              <a:t> </a:t>
            </a:r>
            <a:r>
              <a:rPr lang="en-US" dirty="0" err="1" smtClean="0"/>
              <a:t>menjadi</a:t>
            </a:r>
            <a:r>
              <a:rPr lang="en-US" dirty="0" smtClean="0"/>
              <a:t> 11 </a:t>
            </a:r>
            <a:r>
              <a:rPr lang="en-US" dirty="0" err="1" smtClean="0"/>
              <a:t>Penyakit</a:t>
            </a:r>
            <a:r>
              <a:rPr lang="en-US" dirty="0" smtClean="0"/>
              <a:t> </a:t>
            </a:r>
            <a:r>
              <a:rPr lang="en-US" dirty="0" err="1" smtClean="0"/>
              <a:t>antara</a:t>
            </a:r>
            <a:r>
              <a:rPr lang="en-US" dirty="0" smtClean="0"/>
              <a:t> lain:</a:t>
            </a:r>
          </a:p>
          <a:p>
            <a:pPr marL="457200" indent="-457200">
              <a:buFont typeface="+mj-lt"/>
              <a:buAutoNum type="arabicPeriod"/>
            </a:pPr>
            <a:r>
              <a:rPr lang="en-US" dirty="0" err="1" smtClean="0"/>
              <a:t>Penyalahgunaan</a:t>
            </a:r>
            <a:r>
              <a:rPr lang="en-US" dirty="0" smtClean="0"/>
              <a:t> </a:t>
            </a:r>
            <a:r>
              <a:rPr lang="en-US" dirty="0" err="1" smtClean="0"/>
              <a:t>Wewenang</a:t>
            </a:r>
            <a:r>
              <a:rPr lang="en-US" dirty="0" smtClean="0"/>
              <a:t> </a:t>
            </a:r>
            <a:r>
              <a:rPr lang="en-US" dirty="0" err="1" smtClean="0"/>
              <a:t>dan</a:t>
            </a:r>
            <a:r>
              <a:rPr lang="en-US" dirty="0" smtClean="0"/>
              <a:t> </a:t>
            </a:r>
            <a:r>
              <a:rPr lang="en-US" dirty="0" err="1" smtClean="0"/>
              <a:t>tanggung</a:t>
            </a:r>
            <a:r>
              <a:rPr lang="en-US" dirty="0" smtClean="0"/>
              <a:t> </a:t>
            </a:r>
            <a:r>
              <a:rPr lang="en-US" dirty="0" err="1" smtClean="0"/>
              <a:t>jawab</a:t>
            </a:r>
            <a:endParaRPr lang="en-US" dirty="0" smtClean="0"/>
          </a:p>
          <a:p>
            <a:pPr marL="457200" indent="-457200">
              <a:buFont typeface="+mj-lt"/>
              <a:buAutoNum type="arabicPeriod"/>
            </a:pPr>
            <a:r>
              <a:rPr lang="en-US" dirty="0" err="1" smtClean="0"/>
              <a:t>Pengaburan</a:t>
            </a:r>
            <a:r>
              <a:rPr lang="en-US" dirty="0" smtClean="0"/>
              <a:t> </a:t>
            </a:r>
            <a:r>
              <a:rPr lang="en-US" dirty="0" err="1" smtClean="0"/>
              <a:t>Masalah</a:t>
            </a:r>
            <a:endParaRPr lang="en-US" dirty="0" smtClean="0"/>
          </a:p>
          <a:p>
            <a:pPr marL="457200" indent="-457200">
              <a:buFont typeface="+mj-lt"/>
              <a:buAutoNum type="arabicPeriod"/>
            </a:pPr>
            <a:r>
              <a:rPr lang="en-US" dirty="0" err="1" smtClean="0"/>
              <a:t>Indikasi</a:t>
            </a:r>
            <a:r>
              <a:rPr lang="en-US" dirty="0" smtClean="0"/>
              <a:t> </a:t>
            </a:r>
            <a:r>
              <a:rPr lang="en-US" dirty="0" err="1" smtClean="0"/>
              <a:t>Korupsi,Kolusi</a:t>
            </a:r>
            <a:r>
              <a:rPr lang="en-US" dirty="0" smtClean="0"/>
              <a:t> </a:t>
            </a:r>
            <a:r>
              <a:rPr lang="en-US" dirty="0" err="1" smtClean="0"/>
              <a:t>dan</a:t>
            </a:r>
            <a:r>
              <a:rPr lang="en-US" dirty="0" smtClean="0"/>
              <a:t> </a:t>
            </a:r>
            <a:r>
              <a:rPr lang="en-US" dirty="0" err="1" smtClean="0"/>
              <a:t>Nepotisme</a:t>
            </a:r>
            <a:endParaRPr lang="en-US" dirty="0" smtClean="0"/>
          </a:p>
          <a:p>
            <a:pPr marL="457200" indent="-457200">
              <a:buFont typeface="+mj-lt"/>
              <a:buAutoNum type="arabicPeriod"/>
            </a:pPr>
            <a:r>
              <a:rPr lang="en-US" dirty="0" err="1" smtClean="0"/>
              <a:t>Indikasi</a:t>
            </a:r>
            <a:r>
              <a:rPr lang="en-US" dirty="0" smtClean="0"/>
              <a:t> </a:t>
            </a:r>
            <a:r>
              <a:rPr lang="en-US" dirty="0" err="1" smtClean="0"/>
              <a:t>Mempertahankan</a:t>
            </a:r>
            <a:r>
              <a:rPr lang="en-US" dirty="0" smtClean="0"/>
              <a:t> status Quo</a:t>
            </a:r>
          </a:p>
          <a:p>
            <a:pPr marL="457200" indent="-457200">
              <a:buFont typeface="+mj-lt"/>
              <a:buAutoNum type="arabicPeriod"/>
            </a:pPr>
            <a:r>
              <a:rPr lang="en-US" dirty="0" err="1" smtClean="0"/>
              <a:t>Membina</a:t>
            </a:r>
            <a:r>
              <a:rPr lang="en-US" dirty="0" smtClean="0"/>
              <a:t> </a:t>
            </a:r>
            <a:r>
              <a:rPr lang="en-US" dirty="0" err="1" smtClean="0"/>
              <a:t>Kerajaan</a:t>
            </a:r>
            <a:r>
              <a:rPr lang="en-US" dirty="0" smtClean="0"/>
              <a:t> (empire </a:t>
            </a:r>
            <a:r>
              <a:rPr lang="en-US" dirty="0" err="1" smtClean="0"/>
              <a:t>Bulding</a:t>
            </a:r>
            <a:r>
              <a:rPr lang="en-US" dirty="0" smtClean="0"/>
              <a:t>)</a:t>
            </a:r>
          </a:p>
          <a:p>
            <a:pPr marL="457200" indent="-457200">
              <a:buFont typeface="+mj-lt"/>
              <a:buAutoNum type="arabicPeriod"/>
            </a:pPr>
            <a:r>
              <a:rPr lang="en-US" dirty="0" err="1" smtClean="0"/>
              <a:t>Ketakutan</a:t>
            </a:r>
            <a:r>
              <a:rPr lang="en-US" dirty="0" smtClean="0"/>
              <a:t> </a:t>
            </a:r>
            <a:r>
              <a:rPr lang="en-US" dirty="0" err="1" smtClean="0"/>
              <a:t>pada</a:t>
            </a:r>
            <a:r>
              <a:rPr lang="en-US" dirty="0" smtClean="0"/>
              <a:t> </a:t>
            </a:r>
            <a:r>
              <a:rPr lang="en-US" dirty="0" err="1" smtClean="0"/>
              <a:t>perubahan,Inovasi</a:t>
            </a:r>
            <a:r>
              <a:rPr lang="en-US" dirty="0" smtClean="0"/>
              <a:t> </a:t>
            </a:r>
            <a:r>
              <a:rPr lang="en-US" dirty="0" err="1" smtClean="0"/>
              <a:t>dan</a:t>
            </a:r>
            <a:r>
              <a:rPr lang="en-US" dirty="0" smtClean="0"/>
              <a:t> </a:t>
            </a:r>
            <a:r>
              <a:rPr lang="en-US" dirty="0" err="1" smtClean="0"/>
              <a:t>resiko</a:t>
            </a:r>
            <a:endParaRPr lang="en-US" dirty="0" smtClean="0"/>
          </a:p>
          <a:p>
            <a:pPr marL="457200" indent="-457200">
              <a:buFont typeface="+mj-lt"/>
              <a:buAutoNum type="arabicPeriod"/>
            </a:pPr>
            <a:r>
              <a:rPr lang="en-US" dirty="0" err="1" smtClean="0"/>
              <a:t>Ketidakpeduliaan</a:t>
            </a:r>
            <a:r>
              <a:rPr lang="en-US" dirty="0" smtClean="0"/>
              <a:t> </a:t>
            </a:r>
            <a:r>
              <a:rPr lang="en-US" dirty="0" err="1" smtClean="0"/>
              <a:t>terhadap</a:t>
            </a:r>
            <a:r>
              <a:rPr lang="en-US" dirty="0" smtClean="0"/>
              <a:t> </a:t>
            </a:r>
            <a:r>
              <a:rPr lang="en-US" dirty="0" err="1" smtClean="0"/>
              <a:t>kritik</a:t>
            </a:r>
            <a:r>
              <a:rPr lang="en-US" dirty="0" smtClean="0"/>
              <a:t> </a:t>
            </a:r>
            <a:r>
              <a:rPr lang="en-US" dirty="0" err="1" smtClean="0"/>
              <a:t>dan</a:t>
            </a:r>
            <a:r>
              <a:rPr lang="en-US" dirty="0" smtClean="0"/>
              <a:t> saran</a:t>
            </a:r>
          </a:p>
          <a:p>
            <a:pPr marL="457200" indent="-457200">
              <a:buFont typeface="+mj-lt"/>
              <a:buAutoNum type="arabicPeriod"/>
            </a:pPr>
            <a:r>
              <a:rPr lang="en-US" dirty="0" err="1" smtClean="0"/>
              <a:t>Takut</a:t>
            </a:r>
            <a:r>
              <a:rPr lang="en-US" dirty="0" smtClean="0"/>
              <a:t> </a:t>
            </a:r>
            <a:r>
              <a:rPr lang="en-US" dirty="0" err="1" smtClean="0"/>
              <a:t>Membuat</a:t>
            </a:r>
            <a:r>
              <a:rPr lang="en-US" dirty="0" smtClean="0"/>
              <a:t> </a:t>
            </a:r>
            <a:r>
              <a:rPr lang="en-US" dirty="0" err="1" smtClean="0"/>
              <a:t>Keputusan</a:t>
            </a:r>
            <a:endParaRPr lang="en-US" dirty="0" smtClean="0"/>
          </a:p>
          <a:p>
            <a:pPr marL="457200" indent="-457200">
              <a:buFont typeface="+mj-lt"/>
              <a:buAutoNum type="arabicPeriod"/>
            </a:pPr>
            <a:r>
              <a:rPr lang="en-US" dirty="0" err="1" smtClean="0"/>
              <a:t>Kurangnya</a:t>
            </a:r>
            <a:r>
              <a:rPr lang="en-US" dirty="0" smtClean="0"/>
              <a:t> </a:t>
            </a:r>
            <a:r>
              <a:rPr lang="en-US" dirty="0" err="1" smtClean="0"/>
              <a:t>Kreativitas</a:t>
            </a:r>
            <a:r>
              <a:rPr lang="en-US" dirty="0" smtClean="0"/>
              <a:t> </a:t>
            </a:r>
            <a:r>
              <a:rPr lang="en-US" dirty="0" err="1" smtClean="0"/>
              <a:t>dan</a:t>
            </a:r>
            <a:r>
              <a:rPr lang="en-US" dirty="0" smtClean="0"/>
              <a:t> </a:t>
            </a:r>
            <a:r>
              <a:rPr lang="en-US" dirty="0" err="1" smtClean="0"/>
              <a:t>eksperimentasi</a:t>
            </a:r>
            <a:endParaRPr lang="en-US" dirty="0" smtClean="0"/>
          </a:p>
          <a:p>
            <a:pPr marL="457200" indent="-457200">
              <a:buFont typeface="+mj-lt"/>
              <a:buAutoNum type="arabicPeriod"/>
            </a:pPr>
            <a:r>
              <a:rPr lang="en-US" dirty="0" err="1" smtClean="0"/>
              <a:t>Kredibilitas</a:t>
            </a:r>
            <a:r>
              <a:rPr lang="en-US" dirty="0" smtClean="0"/>
              <a:t> </a:t>
            </a:r>
            <a:r>
              <a:rPr lang="en-US" dirty="0" err="1" smtClean="0"/>
              <a:t>Rendah</a:t>
            </a:r>
            <a:r>
              <a:rPr lang="en-US" dirty="0" smtClean="0"/>
              <a:t> </a:t>
            </a:r>
            <a:r>
              <a:rPr lang="en-US" dirty="0" err="1" smtClean="0"/>
              <a:t>kurangnya</a:t>
            </a:r>
            <a:r>
              <a:rPr lang="en-US" dirty="0" smtClean="0"/>
              <a:t> </a:t>
            </a:r>
            <a:r>
              <a:rPr lang="en-US" dirty="0" err="1" smtClean="0"/>
              <a:t>visi</a:t>
            </a:r>
            <a:r>
              <a:rPr lang="en-US" dirty="0" smtClean="0"/>
              <a:t> yang </a:t>
            </a:r>
            <a:r>
              <a:rPr lang="en-US" dirty="0" err="1" smtClean="0"/>
              <a:t>imajinatif</a:t>
            </a:r>
            <a:endParaRPr lang="en-US" dirty="0" smtClean="0"/>
          </a:p>
          <a:p>
            <a:pPr marL="457200" indent="-457200">
              <a:buFont typeface="+mj-lt"/>
              <a:buAutoNum type="arabicPeriod"/>
            </a:pPr>
            <a:r>
              <a:rPr lang="en-US" dirty="0" smtClean="0"/>
              <a:t>Serta </a:t>
            </a:r>
            <a:r>
              <a:rPr lang="en-US" dirty="0" err="1" smtClean="0"/>
              <a:t>Minimnya</a:t>
            </a:r>
            <a:r>
              <a:rPr lang="en-US" dirty="0" smtClean="0"/>
              <a:t> </a:t>
            </a:r>
            <a:r>
              <a:rPr lang="en-US" dirty="0" err="1" smtClean="0"/>
              <a:t>pengetahuan</a:t>
            </a:r>
            <a:r>
              <a:rPr lang="en-US" dirty="0" smtClean="0"/>
              <a:t> </a:t>
            </a:r>
            <a:r>
              <a:rPr lang="en-US" dirty="0" err="1" smtClean="0"/>
              <a:t>dan</a:t>
            </a:r>
            <a:r>
              <a:rPr lang="en-US" dirty="0" smtClean="0"/>
              <a:t> </a:t>
            </a:r>
            <a:r>
              <a:rPr lang="en-US" dirty="0" err="1" smtClean="0"/>
              <a:t>keterampilan</a:t>
            </a:r>
            <a:r>
              <a:rPr lang="en-US" dirty="0" smtClean="0"/>
              <a:t>.</a:t>
            </a:r>
            <a:endParaRPr lang="en-US" dirty="0"/>
          </a:p>
        </p:txBody>
      </p:sp>
    </p:spTree>
    <p:extLst>
      <p:ext uri="{BB962C8B-B14F-4D97-AF65-F5344CB8AC3E}">
        <p14:creationId xmlns:p14="http://schemas.microsoft.com/office/powerpoint/2010/main" val="39114246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64135" marR="74295" algn="just">
              <a:lnSpc>
                <a:spcPct val="115000"/>
              </a:lnSpc>
              <a:spcAft>
                <a:spcPts val="0"/>
              </a:spcAft>
            </a:pPr>
            <a:r>
              <a:rPr lang="id-ID" dirty="0">
                <a:latin typeface="Times New Roman"/>
                <a:ea typeface="Times New Roman"/>
              </a:rPr>
              <a:t>Aparatur Negara </a:t>
            </a:r>
            <a:r>
              <a:rPr lang="en-US" dirty="0" err="1" smtClean="0">
                <a:latin typeface="Times New Roman"/>
                <a:ea typeface="Times New Roman"/>
              </a:rPr>
              <a:t>itu</a:t>
            </a:r>
            <a:r>
              <a:rPr lang="en-US" dirty="0" smtClean="0">
                <a:latin typeface="Times New Roman"/>
                <a:ea typeface="Times New Roman"/>
              </a:rPr>
              <a:t> </a:t>
            </a:r>
            <a:r>
              <a:rPr lang="en-US" dirty="0" err="1" smtClean="0">
                <a:latin typeface="Times New Roman"/>
                <a:ea typeface="Times New Roman"/>
              </a:rPr>
              <a:t>sendiri</a:t>
            </a:r>
            <a:r>
              <a:rPr lang="en-US" dirty="0" smtClean="0">
                <a:latin typeface="Times New Roman"/>
                <a:ea typeface="Times New Roman"/>
              </a:rPr>
              <a:t> </a:t>
            </a:r>
            <a:r>
              <a:rPr lang="id-ID" dirty="0" smtClean="0">
                <a:latin typeface="Times New Roman"/>
                <a:ea typeface="Times New Roman"/>
              </a:rPr>
              <a:t>adalah </a:t>
            </a:r>
            <a:r>
              <a:rPr lang="id-ID" dirty="0">
                <a:latin typeface="Times New Roman"/>
                <a:ea typeface="Times New Roman"/>
              </a:rPr>
              <a:t>keseluruhan lembaga dan pejabat Negara serta pemerintahan Negara yang meliputi aparatur kenegaraan dan pemerintahan sebagai abdi Negara dan abdi masyarakat,bertugas dan bertanggung jawab atas penyelenggaraan Negara dan pembangunan serta senantiasa mengabdi dan setia kepada kepentingan,nilai- nilai dan cita- cita perjuangan bangsa dan Negara berdasarkan Pancasila dan Undang-Undang Dasar 1945 (TAP MPR nomor II tahun 1998). Aparatur Negara sebagai penyelenggara pemerintahan diberikan tanggung jawab untuk merumuskan langkah-langkah strategis dan upaya-upaya kreatif guna mewujudkan kesejahteraan masyarakat secara adil, demokratis dan bermartabat.</a:t>
            </a:r>
            <a:endParaRPr lang="en-US" dirty="0">
              <a:latin typeface="Times New Roman"/>
              <a:ea typeface="Times New Roman"/>
            </a:endParaRPr>
          </a:p>
          <a:p>
            <a:pPr marL="0" indent="0">
              <a:spcBef>
                <a:spcPts val="5"/>
              </a:spcBef>
              <a:buNone/>
            </a:pPr>
            <a:endParaRPr lang="en-US" dirty="0">
              <a:latin typeface="Times New Roman"/>
              <a:ea typeface="Times New Roman"/>
            </a:endParaRPr>
          </a:p>
          <a:p>
            <a:endParaRPr lang="en-US" dirty="0"/>
          </a:p>
        </p:txBody>
      </p:sp>
    </p:spTree>
    <p:extLst>
      <p:ext uri="{BB962C8B-B14F-4D97-AF65-F5344CB8AC3E}">
        <p14:creationId xmlns:p14="http://schemas.microsoft.com/office/powerpoint/2010/main" val="63504392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10000"/>
          </a:bodyPr>
          <a:lstStyle/>
          <a:p>
            <a:pPr marL="64135" marR="73660" indent="357505" algn="just">
              <a:lnSpc>
                <a:spcPct val="115000"/>
              </a:lnSpc>
              <a:spcAft>
                <a:spcPts val="0"/>
              </a:spcAft>
            </a:pPr>
            <a:r>
              <a:rPr lang="id-ID" dirty="0">
                <a:latin typeface="Times New Roman"/>
                <a:ea typeface="Times New Roman"/>
              </a:rPr>
              <a:t>Adanya Undang-Undang RI nomor 5 tahun 2014, tentang Aparatur Sipil Negara, diharapkan mampu memperbaiki manajemen pemerintahan yang beorientasi pada pelayanan publik karena PNS tidak lagi berorientasi melayani atasannya, melainkan  masyarakat.  Aturan ini menempatkan PNS sebagai sebuah profesi yang bebas dari intervensi politik dan akan menerapkan sistem karier terbuka yang mengutamakan prinsip profesionalisme yang memiliki kompetensi, kualifikasi, kinerja, transparansi, objektivitas, serta bebas dari KKN yang berbasis pada manajemen sumber daya manusia.</a:t>
            </a:r>
            <a:endParaRPr lang="en-US" dirty="0">
              <a:latin typeface="Times New Roman"/>
              <a:ea typeface="Times New Roman"/>
            </a:endParaRPr>
          </a:p>
          <a:p>
            <a:pPr marL="64135" marR="74295" algn="just">
              <a:lnSpc>
                <a:spcPct val="115000"/>
              </a:lnSpc>
              <a:spcBef>
                <a:spcPts val="360"/>
              </a:spcBef>
              <a:spcAft>
                <a:spcPts val="0"/>
              </a:spcAft>
            </a:pPr>
            <a:r>
              <a:rPr lang="id-ID" dirty="0">
                <a:latin typeface="Times New Roman"/>
                <a:ea typeface="Times New Roman"/>
              </a:rPr>
              <a:t>Aparatur pemerintah yang professional, menurut Setiabudi dalam Jurnal Perencanaan Pembangunan 9 hal7-9, sedikitnya terdapat lima ciri sebagai prinsip utama yang harus dipenuhi untuk bisa mewujudkan pmerintahan yang bersih dan berwibawa. Sedikitnya ada 5 kriteria </a:t>
            </a:r>
            <a:r>
              <a:rPr lang="id-ID" i="1" dirty="0">
                <a:latin typeface="Times New Roman"/>
                <a:ea typeface="Times New Roman"/>
              </a:rPr>
              <a:t>good public governace, </a:t>
            </a:r>
            <a:r>
              <a:rPr lang="id-ID" dirty="0">
                <a:latin typeface="Times New Roman"/>
                <a:ea typeface="Times New Roman"/>
              </a:rPr>
              <a:t>sebagai prinsip yang saling terikat, yaitu:</a:t>
            </a:r>
            <a:endParaRPr lang="en-US" dirty="0">
              <a:latin typeface="Times New Roman"/>
              <a:ea typeface="Times New Roman"/>
            </a:endParaRPr>
          </a:p>
          <a:p>
            <a:endParaRPr lang="en-US" dirty="0"/>
          </a:p>
        </p:txBody>
      </p:sp>
    </p:spTree>
    <p:extLst>
      <p:ext uri="{BB962C8B-B14F-4D97-AF65-F5344CB8AC3E}">
        <p14:creationId xmlns:p14="http://schemas.microsoft.com/office/powerpoint/2010/main" val="23422562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49491"/>
          </a:xfrm>
        </p:spPr>
        <p:txBody>
          <a:bodyPr>
            <a:noAutofit/>
          </a:bodyPr>
          <a:lstStyle/>
          <a:p>
            <a:pPr marL="1143000" lvl="2">
              <a:lnSpc>
                <a:spcPct val="115000"/>
              </a:lnSpc>
              <a:buSzPts val="1200"/>
              <a:buFont typeface="Times New Roman"/>
              <a:buAutoNum type="arabicPeriod"/>
              <a:tabLst>
                <a:tab pos="521970" algn="l"/>
              </a:tabLst>
            </a:pPr>
            <a:r>
              <a:rPr lang="en-US" sz="2800" spc="-5" dirty="0" err="1">
                <a:latin typeface="Times New Roman"/>
                <a:ea typeface="Times New Roman"/>
                <a:cs typeface="Times New Roman"/>
              </a:rPr>
              <a:t>Akuntabilitas</a:t>
            </a:r>
            <a:r>
              <a:rPr lang="en-US" sz="2800" spc="-5" dirty="0">
                <a:latin typeface="Times New Roman"/>
                <a:ea typeface="Times New Roman"/>
                <a:cs typeface="Times New Roman"/>
              </a:rPr>
              <a:t> </a:t>
            </a:r>
            <a:r>
              <a:rPr lang="en-US" sz="2800" spc="-5" dirty="0" err="1">
                <a:latin typeface="Times New Roman"/>
                <a:ea typeface="Times New Roman"/>
                <a:cs typeface="Times New Roman"/>
              </a:rPr>
              <a:t>ialah</a:t>
            </a:r>
            <a:r>
              <a:rPr lang="en-US" sz="2800" spc="-5" dirty="0">
                <a:latin typeface="Times New Roman"/>
                <a:ea typeface="Times New Roman"/>
                <a:cs typeface="Times New Roman"/>
              </a:rPr>
              <a:t> </a:t>
            </a:r>
            <a:r>
              <a:rPr lang="en-US" sz="2800" spc="-5" dirty="0" err="1">
                <a:latin typeface="Times New Roman"/>
                <a:ea typeface="Times New Roman"/>
                <a:cs typeface="Times New Roman"/>
              </a:rPr>
              <a:t>kewajiban</a:t>
            </a:r>
            <a:r>
              <a:rPr lang="en-US" sz="2800" spc="-5" dirty="0">
                <a:latin typeface="Times New Roman"/>
                <a:ea typeface="Times New Roman"/>
                <a:cs typeface="Times New Roman"/>
              </a:rPr>
              <a:t> </a:t>
            </a:r>
            <a:r>
              <a:rPr lang="en-US" sz="2800" spc="-5" dirty="0" err="1">
                <a:latin typeface="Times New Roman"/>
                <a:ea typeface="Times New Roman"/>
                <a:cs typeface="Times New Roman"/>
              </a:rPr>
              <a:t>untuk</a:t>
            </a:r>
            <a:r>
              <a:rPr lang="en-US" sz="2800" spc="-5" dirty="0">
                <a:latin typeface="Times New Roman"/>
                <a:ea typeface="Times New Roman"/>
                <a:cs typeface="Times New Roman"/>
              </a:rPr>
              <a:t> </a:t>
            </a:r>
            <a:r>
              <a:rPr lang="en-US" sz="2800" spc="-5" dirty="0" err="1">
                <a:latin typeface="Times New Roman"/>
                <a:ea typeface="Times New Roman"/>
                <a:cs typeface="Times New Roman"/>
              </a:rPr>
              <a:t>bertanggungjawab</a:t>
            </a:r>
            <a:r>
              <a:rPr lang="en-US" sz="2800" spc="-5" dirty="0">
                <a:latin typeface="Times New Roman"/>
                <a:ea typeface="Times New Roman"/>
                <a:cs typeface="Times New Roman"/>
              </a:rPr>
              <a:t>,(accountability)</a:t>
            </a:r>
            <a:endParaRPr lang="en-US" sz="2400" spc="-5" dirty="0">
              <a:latin typeface="Calibri"/>
              <a:ea typeface="Times New Roman"/>
              <a:cs typeface="Times New Roman"/>
            </a:endParaRPr>
          </a:p>
          <a:p>
            <a:pPr marL="1143000" lvl="2">
              <a:lnSpc>
                <a:spcPct val="115000"/>
              </a:lnSpc>
              <a:spcBef>
                <a:spcPts val="210"/>
              </a:spcBef>
              <a:buSzPts val="1200"/>
              <a:buFont typeface="Times New Roman"/>
              <a:buAutoNum type="arabicPeriod"/>
              <a:tabLst>
                <a:tab pos="521970" algn="l"/>
              </a:tabLst>
            </a:pPr>
            <a:r>
              <a:rPr lang="en-US" sz="2800" spc="-5" dirty="0" err="1">
                <a:latin typeface="Times New Roman"/>
                <a:ea typeface="Times New Roman"/>
                <a:cs typeface="Times New Roman"/>
              </a:rPr>
              <a:t>Keterbukaan</a:t>
            </a:r>
            <a:r>
              <a:rPr lang="en-US" sz="2800" spc="-5" dirty="0">
                <a:latin typeface="Times New Roman"/>
                <a:ea typeface="Times New Roman"/>
                <a:cs typeface="Times New Roman"/>
              </a:rPr>
              <a:t> </a:t>
            </a:r>
            <a:r>
              <a:rPr lang="en-US" sz="2800" spc="-5" dirty="0" err="1">
                <a:latin typeface="Times New Roman"/>
                <a:ea typeface="Times New Roman"/>
                <a:cs typeface="Times New Roman"/>
              </a:rPr>
              <a:t>dan</a:t>
            </a:r>
            <a:r>
              <a:rPr lang="en-US" sz="2800" spc="-5" dirty="0">
                <a:latin typeface="Times New Roman"/>
                <a:ea typeface="Times New Roman"/>
                <a:cs typeface="Times New Roman"/>
              </a:rPr>
              <a:t> </a:t>
            </a:r>
            <a:r>
              <a:rPr lang="en-US" sz="2800" spc="-5" dirty="0" err="1">
                <a:latin typeface="Times New Roman"/>
                <a:ea typeface="Times New Roman"/>
                <a:cs typeface="Times New Roman"/>
              </a:rPr>
              <a:t>transparan</a:t>
            </a:r>
            <a:r>
              <a:rPr lang="en-US" sz="2800" spc="-5" dirty="0">
                <a:latin typeface="Times New Roman"/>
                <a:ea typeface="Times New Roman"/>
                <a:cs typeface="Times New Roman"/>
              </a:rPr>
              <a:t> (openness and transparency)</a:t>
            </a:r>
            <a:endParaRPr lang="en-US" sz="2400" spc="-5" dirty="0">
              <a:latin typeface="Calibri"/>
              <a:ea typeface="Times New Roman"/>
              <a:cs typeface="Times New Roman"/>
            </a:endParaRPr>
          </a:p>
          <a:p>
            <a:pPr marL="1143000" lvl="2">
              <a:lnSpc>
                <a:spcPct val="115000"/>
              </a:lnSpc>
              <a:spcBef>
                <a:spcPts val="200"/>
              </a:spcBef>
              <a:buSzPts val="1200"/>
              <a:buFont typeface="Times New Roman"/>
              <a:buAutoNum type="arabicPeriod"/>
              <a:tabLst>
                <a:tab pos="521970" algn="l"/>
              </a:tabLst>
            </a:pPr>
            <a:r>
              <a:rPr lang="en-US" sz="2800" spc="-5" dirty="0" err="1">
                <a:latin typeface="Times New Roman"/>
                <a:ea typeface="Times New Roman"/>
                <a:cs typeface="Times New Roman"/>
              </a:rPr>
              <a:t>Ketaatan</a:t>
            </a:r>
            <a:r>
              <a:rPr lang="en-US" sz="2800" spc="-5" dirty="0">
                <a:latin typeface="Times New Roman"/>
                <a:ea typeface="Times New Roman"/>
                <a:cs typeface="Times New Roman"/>
              </a:rPr>
              <a:t> </a:t>
            </a:r>
            <a:r>
              <a:rPr lang="en-US" sz="2800" spc="-5" dirty="0" err="1">
                <a:latin typeface="Times New Roman"/>
                <a:ea typeface="Times New Roman"/>
                <a:cs typeface="Times New Roman"/>
              </a:rPr>
              <a:t>pada</a:t>
            </a:r>
            <a:r>
              <a:rPr lang="en-US" sz="2800" spc="-5" dirty="0">
                <a:latin typeface="Times New Roman"/>
                <a:ea typeface="Times New Roman"/>
                <a:cs typeface="Times New Roman"/>
              </a:rPr>
              <a:t> </a:t>
            </a:r>
            <a:r>
              <a:rPr lang="en-US" sz="2800" spc="-5" dirty="0" err="1">
                <a:latin typeface="Times New Roman"/>
                <a:ea typeface="Times New Roman"/>
                <a:cs typeface="Times New Roman"/>
              </a:rPr>
              <a:t>aturan</a:t>
            </a:r>
            <a:r>
              <a:rPr lang="en-US" sz="2800" spc="10" dirty="0">
                <a:latin typeface="Times New Roman"/>
                <a:ea typeface="Times New Roman"/>
                <a:cs typeface="Times New Roman"/>
              </a:rPr>
              <a:t> </a:t>
            </a:r>
            <a:r>
              <a:rPr lang="en-US" sz="2800" spc="-5" dirty="0" err="1">
                <a:latin typeface="Times New Roman"/>
                <a:ea typeface="Times New Roman"/>
                <a:cs typeface="Times New Roman"/>
              </a:rPr>
              <a:t>hukum</a:t>
            </a:r>
            <a:endParaRPr lang="en-US" sz="2400" spc="-5" dirty="0">
              <a:latin typeface="Calibri"/>
              <a:ea typeface="Times New Roman"/>
              <a:cs typeface="Times New Roman"/>
            </a:endParaRPr>
          </a:p>
          <a:p>
            <a:pPr marL="1143000" marR="80010" lvl="2">
              <a:lnSpc>
                <a:spcPct val="115000"/>
              </a:lnSpc>
              <a:spcBef>
                <a:spcPts val="210"/>
              </a:spcBef>
              <a:buSzPts val="1200"/>
              <a:buFont typeface="Times New Roman"/>
              <a:buAutoNum type="arabicPeriod"/>
              <a:tabLst>
                <a:tab pos="521970" algn="l"/>
              </a:tabLst>
            </a:pPr>
            <a:r>
              <a:rPr lang="en-US" sz="2800" spc="-5" dirty="0" err="1">
                <a:latin typeface="Times New Roman"/>
                <a:ea typeface="Times New Roman"/>
                <a:cs typeface="Times New Roman"/>
              </a:rPr>
              <a:t>Komitmen</a:t>
            </a:r>
            <a:r>
              <a:rPr lang="en-US" sz="2800" spc="-5" dirty="0">
                <a:latin typeface="Times New Roman"/>
                <a:ea typeface="Times New Roman"/>
                <a:cs typeface="Times New Roman"/>
              </a:rPr>
              <a:t> yang </a:t>
            </a:r>
            <a:r>
              <a:rPr lang="en-US" sz="2800" spc="-5" dirty="0" err="1">
                <a:latin typeface="Times New Roman"/>
                <a:ea typeface="Times New Roman"/>
                <a:cs typeface="Times New Roman"/>
              </a:rPr>
              <a:t>kuat</a:t>
            </a:r>
            <a:r>
              <a:rPr lang="en-US" sz="2800" spc="-5" dirty="0">
                <a:latin typeface="Times New Roman"/>
                <a:ea typeface="Times New Roman"/>
                <a:cs typeface="Times New Roman"/>
              </a:rPr>
              <a:t> </a:t>
            </a:r>
            <a:r>
              <a:rPr lang="en-US" sz="2800" spc="-5" dirty="0" err="1">
                <a:latin typeface="Times New Roman"/>
                <a:ea typeface="Times New Roman"/>
                <a:cs typeface="Times New Roman"/>
              </a:rPr>
              <a:t>untuk</a:t>
            </a:r>
            <a:r>
              <a:rPr lang="en-US" sz="2800" spc="-5" dirty="0">
                <a:latin typeface="Times New Roman"/>
                <a:ea typeface="Times New Roman"/>
                <a:cs typeface="Times New Roman"/>
              </a:rPr>
              <a:t> </a:t>
            </a:r>
            <a:r>
              <a:rPr lang="en-US" sz="2800" spc="-5" dirty="0" err="1">
                <a:latin typeface="Times New Roman"/>
                <a:ea typeface="Times New Roman"/>
                <a:cs typeface="Times New Roman"/>
              </a:rPr>
              <a:t>bekerja</a:t>
            </a:r>
            <a:r>
              <a:rPr lang="en-US" sz="2800" spc="-5" dirty="0">
                <a:latin typeface="Times New Roman"/>
                <a:ea typeface="Times New Roman"/>
                <a:cs typeface="Times New Roman"/>
              </a:rPr>
              <a:t> </a:t>
            </a:r>
            <a:r>
              <a:rPr lang="en-US" sz="2800" spc="-5" dirty="0" err="1">
                <a:latin typeface="Times New Roman"/>
                <a:ea typeface="Times New Roman"/>
                <a:cs typeface="Times New Roman"/>
              </a:rPr>
              <a:t>bagi</a:t>
            </a:r>
            <a:r>
              <a:rPr lang="en-US" sz="2800" spc="-5" dirty="0">
                <a:latin typeface="Times New Roman"/>
                <a:ea typeface="Times New Roman"/>
                <a:cs typeface="Times New Roman"/>
              </a:rPr>
              <a:t> </a:t>
            </a:r>
            <a:r>
              <a:rPr lang="en-US" sz="2800" spc="-5" dirty="0" err="1">
                <a:latin typeface="Times New Roman"/>
                <a:ea typeface="Times New Roman"/>
                <a:cs typeface="Times New Roman"/>
              </a:rPr>
              <a:t>kepentingan</a:t>
            </a:r>
            <a:r>
              <a:rPr lang="en-US" sz="2800" spc="-5" dirty="0">
                <a:latin typeface="Times New Roman"/>
                <a:ea typeface="Times New Roman"/>
                <a:cs typeface="Times New Roman"/>
              </a:rPr>
              <a:t> </a:t>
            </a:r>
            <a:r>
              <a:rPr lang="en-US" sz="2800" spc="-5" dirty="0" err="1">
                <a:latin typeface="Times New Roman"/>
                <a:ea typeface="Times New Roman"/>
                <a:cs typeface="Times New Roman"/>
              </a:rPr>
              <a:t>bangsa</a:t>
            </a:r>
            <a:r>
              <a:rPr lang="en-US" sz="2800" spc="-5" dirty="0">
                <a:latin typeface="Times New Roman"/>
                <a:ea typeface="Times New Roman"/>
                <a:cs typeface="Times New Roman"/>
              </a:rPr>
              <a:t> </a:t>
            </a:r>
            <a:r>
              <a:rPr lang="en-US" sz="2800" spc="-5" dirty="0" err="1">
                <a:latin typeface="Times New Roman"/>
                <a:ea typeface="Times New Roman"/>
                <a:cs typeface="Times New Roman"/>
              </a:rPr>
              <a:t>dan</a:t>
            </a:r>
            <a:r>
              <a:rPr lang="en-US" sz="2800" spc="-5" dirty="0">
                <a:latin typeface="Times New Roman"/>
                <a:ea typeface="Times New Roman"/>
                <a:cs typeface="Times New Roman"/>
              </a:rPr>
              <a:t> Negara </a:t>
            </a:r>
            <a:r>
              <a:rPr lang="en-US" sz="2800" spc="-5" dirty="0" err="1">
                <a:latin typeface="Times New Roman"/>
                <a:ea typeface="Times New Roman"/>
                <a:cs typeface="Times New Roman"/>
              </a:rPr>
              <a:t>dan</a:t>
            </a:r>
            <a:r>
              <a:rPr lang="en-US" sz="2800" spc="-5" dirty="0">
                <a:latin typeface="Times New Roman"/>
                <a:ea typeface="Times New Roman"/>
                <a:cs typeface="Times New Roman"/>
              </a:rPr>
              <a:t> </a:t>
            </a:r>
            <a:r>
              <a:rPr lang="en-US" sz="2800" spc="-5" dirty="0" err="1">
                <a:latin typeface="Times New Roman"/>
                <a:ea typeface="Times New Roman"/>
                <a:cs typeface="Times New Roman"/>
              </a:rPr>
              <a:t>bukan</a:t>
            </a:r>
            <a:r>
              <a:rPr lang="en-US" sz="2800" spc="-5" dirty="0">
                <a:latin typeface="Times New Roman"/>
                <a:ea typeface="Times New Roman"/>
                <a:cs typeface="Times New Roman"/>
              </a:rPr>
              <a:t> </a:t>
            </a:r>
            <a:r>
              <a:rPr lang="en-US" sz="2800" spc="-5" dirty="0" err="1">
                <a:latin typeface="Times New Roman"/>
                <a:ea typeface="Times New Roman"/>
                <a:cs typeface="Times New Roman"/>
              </a:rPr>
              <a:t>kelompok</a:t>
            </a:r>
            <a:r>
              <a:rPr lang="en-US" sz="2800" spc="-5" dirty="0">
                <a:latin typeface="Times New Roman"/>
                <a:ea typeface="Times New Roman"/>
                <a:cs typeface="Times New Roman"/>
              </a:rPr>
              <a:t> </a:t>
            </a:r>
            <a:r>
              <a:rPr lang="en-US" sz="2800" spc="-5" dirty="0" err="1">
                <a:latin typeface="Times New Roman"/>
                <a:ea typeface="Times New Roman"/>
                <a:cs typeface="Times New Roman"/>
              </a:rPr>
              <a:t>atau</a:t>
            </a:r>
            <a:r>
              <a:rPr lang="en-US" sz="2800" spc="5" dirty="0">
                <a:latin typeface="Times New Roman"/>
                <a:ea typeface="Times New Roman"/>
                <a:cs typeface="Times New Roman"/>
              </a:rPr>
              <a:t> </a:t>
            </a:r>
            <a:r>
              <a:rPr lang="en-US" sz="2800" spc="-5" dirty="0" err="1">
                <a:latin typeface="Times New Roman"/>
                <a:ea typeface="Times New Roman"/>
                <a:cs typeface="Times New Roman"/>
              </a:rPr>
              <a:t>individu</a:t>
            </a:r>
            <a:endParaRPr lang="en-US" sz="2400" spc="-5" dirty="0">
              <a:latin typeface="Calibri"/>
              <a:ea typeface="Times New Roman"/>
              <a:cs typeface="Times New Roman"/>
            </a:endParaRPr>
          </a:p>
          <a:p>
            <a:pPr marL="1143000" marR="78105" lvl="2">
              <a:lnSpc>
                <a:spcPct val="115000"/>
              </a:lnSpc>
              <a:buSzPts val="1200"/>
              <a:buFont typeface="Times New Roman"/>
              <a:buAutoNum type="arabicPeriod"/>
              <a:tabLst>
                <a:tab pos="521970" algn="l"/>
              </a:tabLst>
            </a:pPr>
            <a:r>
              <a:rPr lang="en-US" sz="2800" spc="-5" dirty="0" err="1">
                <a:latin typeface="Times New Roman"/>
                <a:ea typeface="Times New Roman"/>
                <a:cs typeface="Times New Roman"/>
              </a:rPr>
              <a:t>Komitmen</a:t>
            </a:r>
            <a:r>
              <a:rPr lang="en-US" sz="2800" spc="-5" dirty="0">
                <a:latin typeface="Times New Roman"/>
                <a:ea typeface="Times New Roman"/>
                <a:cs typeface="Times New Roman"/>
              </a:rPr>
              <a:t> </a:t>
            </a:r>
            <a:r>
              <a:rPr lang="en-US" sz="2800" spc="-5" dirty="0" err="1">
                <a:latin typeface="Times New Roman"/>
                <a:ea typeface="Times New Roman"/>
                <a:cs typeface="Times New Roman"/>
              </a:rPr>
              <a:t>untuk</a:t>
            </a:r>
            <a:r>
              <a:rPr lang="en-US" sz="2800" spc="-5" dirty="0">
                <a:latin typeface="Times New Roman"/>
                <a:ea typeface="Times New Roman"/>
                <a:cs typeface="Times New Roman"/>
              </a:rPr>
              <a:t> </a:t>
            </a:r>
            <a:r>
              <a:rPr lang="en-US" sz="2800" spc="-5" dirty="0" err="1">
                <a:latin typeface="Times New Roman"/>
                <a:ea typeface="Times New Roman"/>
                <a:cs typeface="Times New Roman"/>
              </a:rPr>
              <a:t>mengikutsertakan</a:t>
            </a:r>
            <a:r>
              <a:rPr lang="en-US" sz="2800" spc="-5" dirty="0">
                <a:latin typeface="Times New Roman"/>
                <a:ea typeface="Times New Roman"/>
                <a:cs typeface="Times New Roman"/>
              </a:rPr>
              <a:t> </a:t>
            </a:r>
            <a:r>
              <a:rPr lang="en-US" sz="2800" spc="-5" dirty="0" err="1">
                <a:latin typeface="Times New Roman"/>
                <a:ea typeface="Times New Roman"/>
                <a:cs typeface="Times New Roman"/>
              </a:rPr>
              <a:t>dan</a:t>
            </a:r>
            <a:r>
              <a:rPr lang="en-US" sz="2800" spc="-5" dirty="0">
                <a:latin typeface="Times New Roman"/>
                <a:ea typeface="Times New Roman"/>
                <a:cs typeface="Times New Roman"/>
              </a:rPr>
              <a:t> </a:t>
            </a:r>
            <a:r>
              <a:rPr lang="en-US" sz="2800" spc="-5" dirty="0" err="1">
                <a:latin typeface="Times New Roman"/>
                <a:ea typeface="Times New Roman"/>
                <a:cs typeface="Times New Roman"/>
              </a:rPr>
              <a:t>memberi</a:t>
            </a:r>
            <a:r>
              <a:rPr lang="en-US" sz="2800" spc="-5" dirty="0">
                <a:latin typeface="Times New Roman"/>
                <a:ea typeface="Times New Roman"/>
                <a:cs typeface="Times New Roman"/>
              </a:rPr>
              <a:t> </a:t>
            </a:r>
            <a:r>
              <a:rPr lang="en-US" sz="2800" spc="-5" dirty="0" err="1">
                <a:latin typeface="Times New Roman"/>
                <a:ea typeface="Times New Roman"/>
                <a:cs typeface="Times New Roman"/>
              </a:rPr>
              <a:t>kesempatan</a:t>
            </a:r>
            <a:r>
              <a:rPr lang="en-US" sz="2800" spc="-5" dirty="0">
                <a:latin typeface="Times New Roman"/>
                <a:ea typeface="Times New Roman"/>
                <a:cs typeface="Times New Roman"/>
              </a:rPr>
              <a:t> </a:t>
            </a:r>
            <a:r>
              <a:rPr lang="en-US" sz="2800" spc="-5" dirty="0" err="1">
                <a:latin typeface="Times New Roman"/>
                <a:ea typeface="Times New Roman"/>
                <a:cs typeface="Times New Roman"/>
              </a:rPr>
              <a:t>kepada</a:t>
            </a:r>
            <a:r>
              <a:rPr lang="en-US" sz="2800" spc="-5" dirty="0">
                <a:latin typeface="Times New Roman"/>
                <a:ea typeface="Times New Roman"/>
                <a:cs typeface="Times New Roman"/>
              </a:rPr>
              <a:t> </a:t>
            </a:r>
            <a:r>
              <a:rPr lang="en-US" sz="2800" spc="-5" dirty="0" err="1">
                <a:latin typeface="Times New Roman"/>
                <a:ea typeface="Times New Roman"/>
                <a:cs typeface="Times New Roman"/>
              </a:rPr>
              <a:t>masyarakat</a:t>
            </a:r>
            <a:r>
              <a:rPr lang="en-US" sz="2800" spc="-5" dirty="0">
                <a:latin typeface="Times New Roman"/>
                <a:ea typeface="Times New Roman"/>
                <a:cs typeface="Times New Roman"/>
              </a:rPr>
              <a:t> </a:t>
            </a:r>
            <a:r>
              <a:rPr lang="en-US" sz="2800" spc="-5" dirty="0" err="1">
                <a:latin typeface="Times New Roman"/>
                <a:ea typeface="Times New Roman"/>
                <a:cs typeface="Times New Roman"/>
              </a:rPr>
              <a:t>untuk</a:t>
            </a:r>
            <a:r>
              <a:rPr lang="en-US" sz="2800" spc="-5" dirty="0">
                <a:latin typeface="Times New Roman"/>
                <a:ea typeface="Times New Roman"/>
                <a:cs typeface="Times New Roman"/>
              </a:rPr>
              <a:t> </a:t>
            </a:r>
            <a:r>
              <a:rPr lang="en-US" sz="2800" spc="-5" dirty="0" err="1">
                <a:latin typeface="Times New Roman"/>
                <a:ea typeface="Times New Roman"/>
                <a:cs typeface="Times New Roman"/>
              </a:rPr>
              <a:t>berpartisipasi</a:t>
            </a:r>
            <a:r>
              <a:rPr lang="en-US" sz="2800" spc="-5" dirty="0">
                <a:latin typeface="Times New Roman"/>
                <a:ea typeface="Times New Roman"/>
                <a:cs typeface="Times New Roman"/>
              </a:rPr>
              <a:t> </a:t>
            </a:r>
            <a:r>
              <a:rPr lang="en-US" sz="2800" spc="-5" dirty="0" err="1">
                <a:latin typeface="Times New Roman"/>
                <a:ea typeface="Times New Roman"/>
                <a:cs typeface="Times New Roman"/>
              </a:rPr>
              <a:t>dalam</a:t>
            </a:r>
            <a:r>
              <a:rPr lang="en-US" sz="2800" spc="10" dirty="0">
                <a:latin typeface="Times New Roman"/>
                <a:ea typeface="Times New Roman"/>
                <a:cs typeface="Times New Roman"/>
              </a:rPr>
              <a:t> </a:t>
            </a:r>
            <a:r>
              <a:rPr lang="en-US" sz="2800" spc="-5" dirty="0" err="1">
                <a:latin typeface="Times New Roman"/>
                <a:ea typeface="Times New Roman"/>
                <a:cs typeface="Times New Roman"/>
              </a:rPr>
              <a:t>pembangunan</a:t>
            </a:r>
            <a:endParaRPr lang="en-US" sz="2400" spc="-5" dirty="0">
              <a:latin typeface="Calibri"/>
              <a:ea typeface="Times New Roman"/>
              <a:cs typeface="Times New Roman"/>
            </a:endParaRPr>
          </a:p>
          <a:p>
            <a:endParaRPr lang="en-US" sz="3200" dirty="0"/>
          </a:p>
        </p:txBody>
      </p:sp>
    </p:spTree>
    <p:extLst>
      <p:ext uri="{BB962C8B-B14F-4D97-AF65-F5344CB8AC3E}">
        <p14:creationId xmlns:p14="http://schemas.microsoft.com/office/powerpoint/2010/main" val="369921428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wipe(down)">
                                      <p:cBhvr>
                                        <p:cTn id="71" dur="580">
                                          <p:stCondLst>
                                            <p:cond delay="0"/>
                                          </p:stCondLst>
                                        </p:cTn>
                                        <p:tgtEl>
                                          <p:spTgt spid="3">
                                            <p:txEl>
                                              <p:pRg st="4" end="4"/>
                                            </p:txEl>
                                          </p:spTgt>
                                        </p:tgtEl>
                                      </p:cBhvr>
                                    </p:animEffect>
                                    <p:anim calcmode="lin" valueType="num">
                                      <p:cBhvr>
                                        <p:cTn id="7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4" end="4"/>
                                            </p:txEl>
                                          </p:spTgt>
                                        </p:tgtEl>
                                      </p:cBhvr>
                                      <p:to x="100000" y="60000"/>
                                    </p:animScale>
                                    <p:animScale>
                                      <p:cBhvr>
                                        <p:cTn id="78" dur="166" decel="50000">
                                          <p:stCondLst>
                                            <p:cond delay="676"/>
                                          </p:stCondLst>
                                        </p:cTn>
                                        <p:tgtEl>
                                          <p:spTgt spid="3">
                                            <p:txEl>
                                              <p:pRg st="4" end="4"/>
                                            </p:txEl>
                                          </p:spTgt>
                                        </p:tgtEl>
                                      </p:cBhvr>
                                      <p:to x="100000" y="100000"/>
                                    </p:animScale>
                                    <p:animScale>
                                      <p:cBhvr>
                                        <p:cTn id="79" dur="26">
                                          <p:stCondLst>
                                            <p:cond delay="1312"/>
                                          </p:stCondLst>
                                        </p:cTn>
                                        <p:tgtEl>
                                          <p:spTgt spid="3">
                                            <p:txEl>
                                              <p:pRg st="4" end="4"/>
                                            </p:txEl>
                                          </p:spTgt>
                                        </p:tgtEl>
                                      </p:cBhvr>
                                      <p:to x="100000" y="80000"/>
                                    </p:animScale>
                                    <p:animScale>
                                      <p:cBhvr>
                                        <p:cTn id="80" dur="166" decel="50000">
                                          <p:stCondLst>
                                            <p:cond delay="1338"/>
                                          </p:stCondLst>
                                        </p:cTn>
                                        <p:tgtEl>
                                          <p:spTgt spid="3">
                                            <p:txEl>
                                              <p:pRg st="4" end="4"/>
                                            </p:txEl>
                                          </p:spTgt>
                                        </p:tgtEl>
                                      </p:cBhvr>
                                      <p:to x="100000" y="100000"/>
                                    </p:animScale>
                                    <p:animScale>
                                      <p:cBhvr>
                                        <p:cTn id="81" dur="26">
                                          <p:stCondLst>
                                            <p:cond delay="1642"/>
                                          </p:stCondLst>
                                        </p:cTn>
                                        <p:tgtEl>
                                          <p:spTgt spid="3">
                                            <p:txEl>
                                              <p:pRg st="4" end="4"/>
                                            </p:txEl>
                                          </p:spTgt>
                                        </p:tgtEl>
                                      </p:cBhvr>
                                      <p:to x="100000" y="90000"/>
                                    </p:animScale>
                                    <p:animScale>
                                      <p:cBhvr>
                                        <p:cTn id="82" dur="166" decel="50000">
                                          <p:stCondLst>
                                            <p:cond delay="1668"/>
                                          </p:stCondLst>
                                        </p:cTn>
                                        <p:tgtEl>
                                          <p:spTgt spid="3">
                                            <p:txEl>
                                              <p:pRg st="4" end="4"/>
                                            </p:txEl>
                                          </p:spTgt>
                                        </p:tgtEl>
                                      </p:cBhvr>
                                      <p:to x="100000" y="100000"/>
                                    </p:animScale>
                                    <p:animScale>
                                      <p:cBhvr>
                                        <p:cTn id="83" dur="26">
                                          <p:stCondLst>
                                            <p:cond delay="1808"/>
                                          </p:stCondLst>
                                        </p:cTn>
                                        <p:tgtEl>
                                          <p:spTgt spid="3">
                                            <p:txEl>
                                              <p:pRg st="4" end="4"/>
                                            </p:txEl>
                                          </p:spTgt>
                                        </p:tgtEl>
                                      </p:cBhvr>
                                      <p:to x="100000" y="95000"/>
                                    </p:animScale>
                                    <p:animScale>
                                      <p:cBhvr>
                                        <p:cTn id="84"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itchFamily="18" charset="0"/>
                <a:cs typeface="Times New Roman" pitchFamily="18" charset="0"/>
              </a:rPr>
              <a:t>Sebagai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Ketahui</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457200" indent="-457200">
              <a:buFont typeface="+mj-lt"/>
              <a:buAutoNum type="alphaLcParenR"/>
            </a:pPr>
            <a:r>
              <a:rPr lang="en-US" dirty="0" err="1" smtClean="0"/>
              <a:t>Harusnya</a:t>
            </a:r>
            <a:r>
              <a:rPr lang="en-US" dirty="0" smtClean="0"/>
              <a:t> </a:t>
            </a:r>
            <a:r>
              <a:rPr lang="en-US" dirty="0" err="1" smtClean="0"/>
              <a:t>Identifikasi</a:t>
            </a:r>
            <a:r>
              <a:rPr lang="en-US" dirty="0" smtClean="0"/>
              <a:t> </a:t>
            </a:r>
            <a:r>
              <a:rPr lang="en-US" dirty="0" err="1" smtClean="0"/>
              <a:t>kebutuhan</a:t>
            </a:r>
            <a:r>
              <a:rPr lang="en-US" dirty="0" smtClean="0"/>
              <a:t> PNS </a:t>
            </a:r>
            <a:r>
              <a:rPr lang="en-US" dirty="0" err="1" smtClean="0"/>
              <a:t>berdasarkan</a:t>
            </a:r>
            <a:r>
              <a:rPr lang="en-US" dirty="0" smtClean="0"/>
              <a:t> </a:t>
            </a:r>
            <a:r>
              <a:rPr lang="en-US" dirty="0" err="1" smtClean="0"/>
              <a:t>keahlian</a:t>
            </a:r>
            <a:r>
              <a:rPr lang="en-US" dirty="0" smtClean="0"/>
              <a:t> </a:t>
            </a:r>
            <a:r>
              <a:rPr lang="en-US" dirty="0" err="1" smtClean="0"/>
              <a:t>dan</a:t>
            </a:r>
            <a:r>
              <a:rPr lang="en-US" dirty="0" smtClean="0"/>
              <a:t> </a:t>
            </a:r>
            <a:r>
              <a:rPr lang="en-US" dirty="0" err="1" smtClean="0"/>
              <a:t>keterampilan</a:t>
            </a:r>
            <a:r>
              <a:rPr lang="en-US" dirty="0" smtClean="0"/>
              <a:t> </a:t>
            </a:r>
            <a:r>
              <a:rPr lang="en-US" dirty="0" err="1" smtClean="0"/>
              <a:t>dan</a:t>
            </a:r>
            <a:r>
              <a:rPr lang="en-US" dirty="0" smtClean="0"/>
              <a:t> </a:t>
            </a:r>
            <a:r>
              <a:rPr lang="en-US" dirty="0" err="1" smtClean="0"/>
              <a:t>kualifikasi</a:t>
            </a:r>
            <a:r>
              <a:rPr lang="en-US" dirty="0" smtClean="0"/>
              <a:t> </a:t>
            </a:r>
            <a:r>
              <a:rPr lang="en-US" dirty="0" err="1" smtClean="0"/>
              <a:t>perekrutan</a:t>
            </a:r>
            <a:r>
              <a:rPr lang="en-US" dirty="0" smtClean="0"/>
              <a:t> yang </a:t>
            </a:r>
            <a:r>
              <a:rPr lang="en-US" dirty="0" err="1" smtClean="0"/>
              <a:t>harus</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formasi</a:t>
            </a:r>
            <a:r>
              <a:rPr lang="en-US" dirty="0" smtClean="0"/>
              <a:t> </a:t>
            </a:r>
            <a:r>
              <a:rPr lang="en-US" dirty="0" err="1" smtClean="0"/>
              <a:t>dan</a:t>
            </a:r>
            <a:r>
              <a:rPr lang="en-US" dirty="0" smtClean="0"/>
              <a:t> </a:t>
            </a:r>
            <a:r>
              <a:rPr lang="en-US" dirty="0" err="1" smtClean="0"/>
              <a:t>kualitas</a:t>
            </a:r>
            <a:r>
              <a:rPr lang="en-US" dirty="0" smtClean="0"/>
              <a:t>.</a:t>
            </a:r>
          </a:p>
          <a:p>
            <a:pPr marL="457200" indent="-457200">
              <a:buFont typeface="+mj-lt"/>
              <a:buAutoNum type="alphaLcParenR"/>
            </a:pPr>
            <a:r>
              <a:rPr lang="en-US" dirty="0" err="1" smtClean="0"/>
              <a:t>Jadikanlah</a:t>
            </a:r>
            <a:r>
              <a:rPr lang="en-US" dirty="0" smtClean="0"/>
              <a:t> </a:t>
            </a:r>
            <a:r>
              <a:rPr lang="en-US" dirty="0" err="1" smtClean="0"/>
              <a:t>Penerimaan</a:t>
            </a:r>
            <a:r>
              <a:rPr lang="en-US" dirty="0" smtClean="0"/>
              <a:t> CPNS yang </a:t>
            </a:r>
            <a:r>
              <a:rPr lang="en-US" dirty="0" err="1" smtClean="0"/>
              <a:t>akan</a:t>
            </a:r>
            <a:r>
              <a:rPr lang="en-US" dirty="0" smtClean="0"/>
              <a:t> </a:t>
            </a:r>
            <a:r>
              <a:rPr lang="en-US" dirty="0" err="1" smtClean="0"/>
              <a:t>datang</a:t>
            </a:r>
            <a:r>
              <a:rPr lang="en-US" dirty="0" smtClean="0"/>
              <a:t> </a:t>
            </a:r>
            <a:r>
              <a:rPr lang="en-US" dirty="0" err="1" smtClean="0"/>
              <a:t>sebagai</a:t>
            </a:r>
            <a:r>
              <a:rPr lang="en-US" dirty="0" smtClean="0"/>
              <a:t> </a:t>
            </a:r>
            <a:r>
              <a:rPr lang="en-US" dirty="0" err="1" smtClean="0"/>
              <a:t>bagian</a:t>
            </a:r>
            <a:r>
              <a:rPr lang="en-US" dirty="0" smtClean="0"/>
              <a:t> </a:t>
            </a:r>
            <a:r>
              <a:rPr lang="en-US" dirty="0" err="1" smtClean="0"/>
              <a:t>dari</a:t>
            </a:r>
            <a:r>
              <a:rPr lang="en-US" dirty="0" smtClean="0"/>
              <a:t> </a:t>
            </a:r>
            <a:r>
              <a:rPr lang="en-US" dirty="0" err="1" smtClean="0"/>
              <a:t>reformasi</a:t>
            </a:r>
            <a:r>
              <a:rPr lang="en-US" dirty="0" smtClean="0"/>
              <a:t> </a:t>
            </a:r>
            <a:r>
              <a:rPr lang="en-US" dirty="0" err="1" smtClean="0"/>
              <a:t>birokrasi</a:t>
            </a:r>
            <a:r>
              <a:rPr lang="en-US" dirty="0" smtClean="0"/>
              <a:t> </a:t>
            </a:r>
            <a:r>
              <a:rPr lang="en-US" dirty="0" err="1" smtClean="0"/>
              <a:t>atau</a:t>
            </a:r>
            <a:r>
              <a:rPr lang="en-US" dirty="0" smtClean="0"/>
              <a:t> </a:t>
            </a:r>
            <a:r>
              <a:rPr lang="en-US" dirty="0" err="1" smtClean="0"/>
              <a:t>revolusi</a:t>
            </a:r>
            <a:r>
              <a:rPr lang="en-US" dirty="0" smtClean="0"/>
              <a:t> </a:t>
            </a:r>
            <a:r>
              <a:rPr lang="en-US" dirty="0" err="1" smtClean="0"/>
              <a:t>budaya</a:t>
            </a:r>
            <a:r>
              <a:rPr lang="en-US" dirty="0" smtClean="0"/>
              <a:t> </a:t>
            </a:r>
            <a:r>
              <a:rPr lang="en-US" dirty="0" err="1" smtClean="0"/>
              <a:t>kerja</a:t>
            </a:r>
            <a:r>
              <a:rPr lang="en-US" dirty="0" smtClean="0"/>
              <a:t> </a:t>
            </a:r>
            <a:r>
              <a:rPr lang="en-US" dirty="0" err="1" smtClean="0"/>
              <a:t>birokrasi</a:t>
            </a:r>
            <a:r>
              <a:rPr lang="en-US" dirty="0" smtClean="0"/>
              <a:t>.</a:t>
            </a:r>
          </a:p>
          <a:p>
            <a:pPr marL="457200" indent="-457200">
              <a:buFont typeface="+mj-lt"/>
              <a:buAutoNum type="alphaLcParenR"/>
            </a:pPr>
            <a:r>
              <a:rPr lang="en-US" dirty="0" smtClean="0"/>
              <a:t>Mau </a:t>
            </a:r>
            <a:r>
              <a:rPr lang="en-US" dirty="0" err="1" smtClean="0"/>
              <a:t>tidak</a:t>
            </a:r>
            <a:r>
              <a:rPr lang="en-US" dirty="0" smtClean="0"/>
              <a:t> Mau </a:t>
            </a:r>
            <a:r>
              <a:rPr lang="en-US" dirty="0" err="1" smtClean="0"/>
              <a:t>seleksi</a:t>
            </a:r>
            <a:r>
              <a:rPr lang="en-US" dirty="0" smtClean="0"/>
              <a:t> </a:t>
            </a:r>
            <a:r>
              <a:rPr lang="en-US" dirty="0" err="1" smtClean="0"/>
              <a:t>penerimaan</a:t>
            </a:r>
            <a:r>
              <a:rPr lang="en-US" dirty="0" smtClean="0"/>
              <a:t> CPNS </a:t>
            </a:r>
            <a:r>
              <a:rPr lang="en-US" dirty="0" err="1" smtClean="0"/>
              <a:t>baru,Perlu</a:t>
            </a:r>
            <a:r>
              <a:rPr lang="en-US" dirty="0" smtClean="0"/>
              <a:t> </a:t>
            </a:r>
            <a:r>
              <a:rPr lang="en-US" dirty="0" err="1" smtClean="0"/>
              <a:t>memperhatikan</a:t>
            </a:r>
            <a:r>
              <a:rPr lang="en-US" dirty="0" smtClean="0"/>
              <a:t> </a:t>
            </a:r>
            <a:r>
              <a:rPr lang="en-US" dirty="0" err="1" smtClean="0"/>
              <a:t>aspek</a:t>
            </a:r>
            <a:r>
              <a:rPr lang="en-US" dirty="0" smtClean="0"/>
              <a:t> </a:t>
            </a:r>
            <a:r>
              <a:rPr lang="en-US" dirty="0" err="1" smtClean="0"/>
              <a:t>kompetensi</a:t>
            </a:r>
            <a:r>
              <a:rPr lang="en-US" dirty="0" smtClean="0"/>
              <a:t> </a:t>
            </a:r>
            <a:r>
              <a:rPr lang="en-US" dirty="0" err="1" smtClean="0"/>
              <a:t>nyata,baik</a:t>
            </a:r>
            <a:r>
              <a:rPr lang="en-US" dirty="0" smtClean="0"/>
              <a:t> </a:t>
            </a:r>
            <a:r>
              <a:rPr lang="en-US" dirty="0" err="1" smtClean="0"/>
              <a:t>untuk</a:t>
            </a:r>
            <a:r>
              <a:rPr lang="en-US" dirty="0" smtClean="0"/>
              <a:t> </a:t>
            </a:r>
            <a:r>
              <a:rPr lang="en-US" dirty="0" err="1" smtClean="0"/>
              <a:t>kepentingan</a:t>
            </a:r>
            <a:r>
              <a:rPr lang="en-US" dirty="0" smtClean="0"/>
              <a:t> </a:t>
            </a:r>
            <a:r>
              <a:rPr lang="en-US" dirty="0" err="1" smtClean="0"/>
              <a:t>bangsa</a:t>
            </a:r>
            <a:r>
              <a:rPr lang="en-US" dirty="0" smtClean="0"/>
              <a:t> </a:t>
            </a:r>
            <a:r>
              <a:rPr lang="en-US" dirty="0" err="1" smtClean="0"/>
              <a:t>indonesia</a:t>
            </a:r>
            <a:r>
              <a:rPr lang="en-US" dirty="0" smtClean="0"/>
              <a:t> </a:t>
            </a:r>
            <a:r>
              <a:rPr lang="en-US" dirty="0" err="1" smtClean="0"/>
              <a:t>hari</a:t>
            </a:r>
            <a:r>
              <a:rPr lang="en-US" dirty="0" smtClean="0"/>
              <a:t> </a:t>
            </a:r>
            <a:r>
              <a:rPr lang="en-US" dirty="0" err="1" smtClean="0"/>
              <a:t>ini,maupun</a:t>
            </a:r>
            <a:r>
              <a:rPr lang="en-US" dirty="0" smtClean="0"/>
              <a:t> </a:t>
            </a:r>
            <a:r>
              <a:rPr lang="en-US" dirty="0" err="1" smtClean="0"/>
              <a:t>kebutuhan</a:t>
            </a:r>
            <a:r>
              <a:rPr lang="en-US" dirty="0" smtClean="0"/>
              <a:t> </a:t>
            </a:r>
            <a:r>
              <a:rPr lang="en-US" dirty="0" err="1" smtClean="0"/>
              <a:t>bangsa</a:t>
            </a:r>
            <a:r>
              <a:rPr lang="en-US" dirty="0" smtClean="0"/>
              <a:t> </a:t>
            </a:r>
            <a:r>
              <a:rPr lang="en-US" dirty="0" err="1" smtClean="0"/>
              <a:t>indonesia</a:t>
            </a:r>
            <a:r>
              <a:rPr lang="en-US" dirty="0" smtClean="0"/>
              <a:t> yang </a:t>
            </a:r>
            <a:r>
              <a:rPr lang="en-US" dirty="0" err="1" smtClean="0"/>
              <a:t>akan</a:t>
            </a:r>
            <a:r>
              <a:rPr lang="en-US" dirty="0" smtClean="0"/>
              <a:t> </a:t>
            </a:r>
            <a:r>
              <a:rPr lang="en-US" dirty="0" err="1" smtClean="0"/>
              <a:t>datang</a:t>
            </a:r>
            <a:r>
              <a:rPr lang="en-US" dirty="0" smtClean="0"/>
              <a:t>.</a:t>
            </a:r>
            <a:endParaRPr lang="en-US" dirty="0"/>
          </a:p>
        </p:txBody>
      </p:sp>
    </p:spTree>
    <p:extLst>
      <p:ext uri="{BB962C8B-B14F-4D97-AF65-F5344CB8AC3E}">
        <p14:creationId xmlns:p14="http://schemas.microsoft.com/office/powerpoint/2010/main" val="3242847609"/>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908720"/>
            <a:ext cx="8424936" cy="5217443"/>
          </a:xfrm>
        </p:spPr>
      </p:pic>
    </p:spTree>
    <p:extLst>
      <p:ext uri="{BB962C8B-B14F-4D97-AF65-F5344CB8AC3E}">
        <p14:creationId xmlns:p14="http://schemas.microsoft.com/office/powerpoint/2010/main" val="2572909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0" dirty="0" err="1">
                <a:solidFill>
                  <a:schemeClr val="tx1"/>
                </a:solidFill>
                <a:latin typeface="Times New Roman" pitchFamily="18" charset="0"/>
                <a:cs typeface="Times New Roman" pitchFamily="18" charset="0"/>
              </a:rPr>
              <a:t>Apa</a:t>
            </a:r>
            <a:r>
              <a:rPr lang="en-US" b="0" dirty="0">
                <a:solidFill>
                  <a:schemeClr val="tx1"/>
                </a:solidFill>
                <a:latin typeface="Times New Roman" pitchFamily="18" charset="0"/>
                <a:cs typeface="Times New Roman" pitchFamily="18" charset="0"/>
              </a:rPr>
              <a:t> </a:t>
            </a:r>
            <a:r>
              <a:rPr lang="en-US" b="0" dirty="0" err="1">
                <a:solidFill>
                  <a:schemeClr val="tx1"/>
                </a:solidFill>
                <a:latin typeface="Times New Roman" pitchFamily="18" charset="0"/>
                <a:cs typeface="Times New Roman" pitchFamily="18" charset="0"/>
              </a:rPr>
              <a:t>itu</a:t>
            </a:r>
            <a:r>
              <a:rPr lang="en-US" b="0" dirty="0">
                <a:solidFill>
                  <a:schemeClr val="tx1"/>
                </a:solidFill>
                <a:latin typeface="Times New Roman" pitchFamily="18" charset="0"/>
                <a:cs typeface="Times New Roman" pitchFamily="18" charset="0"/>
              </a:rPr>
              <a:t> </a:t>
            </a:r>
            <a:r>
              <a:rPr lang="en-US" b="0" dirty="0" err="1">
                <a:solidFill>
                  <a:schemeClr val="tx1"/>
                </a:solidFill>
                <a:latin typeface="Times New Roman" pitchFamily="18" charset="0"/>
                <a:cs typeface="Times New Roman" pitchFamily="18" charset="0"/>
              </a:rPr>
              <a:t>patologi</a:t>
            </a:r>
            <a:r>
              <a:rPr lang="en-US" b="0" dirty="0">
                <a:solidFill>
                  <a:schemeClr val="tx1"/>
                </a:solidFill>
                <a:latin typeface="Times New Roman" pitchFamily="18" charset="0"/>
                <a:cs typeface="Times New Roman" pitchFamily="18" charset="0"/>
              </a:rPr>
              <a:t> </a:t>
            </a:r>
            <a:r>
              <a:rPr lang="en-US" b="0" dirty="0" err="1">
                <a:solidFill>
                  <a:schemeClr val="tx1"/>
                </a:solidFill>
                <a:latin typeface="Times New Roman" pitchFamily="18" charset="0"/>
                <a:cs typeface="Times New Roman" pitchFamily="18" charset="0"/>
              </a:rPr>
              <a:t>birokrasi</a:t>
            </a:r>
            <a:r>
              <a:rPr lang="en-US" b="0" dirty="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a:latin typeface="Times New Roman"/>
                <a:ea typeface="Calibri"/>
              </a:rPr>
              <a:t>Di </a:t>
            </a:r>
            <a:r>
              <a:rPr lang="en-US" dirty="0" err="1">
                <a:latin typeface="Times New Roman"/>
                <a:ea typeface="Calibri"/>
              </a:rPr>
              <a:t>dalam</a:t>
            </a:r>
            <a:r>
              <a:rPr lang="en-US" dirty="0">
                <a:latin typeface="Times New Roman"/>
                <a:ea typeface="Calibri"/>
              </a:rPr>
              <a:t> </a:t>
            </a:r>
            <a:r>
              <a:rPr lang="en-US" dirty="0" err="1">
                <a:latin typeface="Times New Roman"/>
                <a:ea typeface="Calibri"/>
              </a:rPr>
              <a:t>dunia</a:t>
            </a:r>
            <a:r>
              <a:rPr lang="en-US" dirty="0">
                <a:latin typeface="Times New Roman"/>
                <a:ea typeface="Calibri"/>
              </a:rPr>
              <a:t> </a:t>
            </a:r>
            <a:r>
              <a:rPr lang="en-US" dirty="0" err="1">
                <a:latin typeface="Times New Roman"/>
                <a:ea typeface="Calibri"/>
              </a:rPr>
              <a:t>medis</a:t>
            </a:r>
            <a:r>
              <a:rPr lang="en-US" dirty="0">
                <a:latin typeface="Times New Roman"/>
                <a:ea typeface="Calibri"/>
              </a:rPr>
              <a:t> </a:t>
            </a:r>
            <a:r>
              <a:rPr lang="en-US" dirty="0" err="1">
                <a:latin typeface="Times New Roman"/>
                <a:ea typeface="Calibri"/>
              </a:rPr>
              <a:t>dikenal</a:t>
            </a:r>
            <a:r>
              <a:rPr lang="en-US" dirty="0">
                <a:latin typeface="Times New Roman"/>
                <a:ea typeface="Calibri"/>
              </a:rPr>
              <a:t> </a:t>
            </a:r>
            <a:r>
              <a:rPr lang="en-US" dirty="0" err="1">
                <a:latin typeface="Times New Roman"/>
                <a:ea typeface="Calibri"/>
              </a:rPr>
              <a:t>dengan</a:t>
            </a:r>
            <a:r>
              <a:rPr lang="en-US" dirty="0">
                <a:latin typeface="Times New Roman"/>
                <a:ea typeface="Calibri"/>
              </a:rPr>
              <a:t> </a:t>
            </a:r>
            <a:r>
              <a:rPr lang="en-US" dirty="0" err="1">
                <a:latin typeface="Times New Roman"/>
                <a:ea typeface="Calibri"/>
              </a:rPr>
              <a:t>istilah</a:t>
            </a:r>
            <a:r>
              <a:rPr lang="en-US" dirty="0">
                <a:latin typeface="Times New Roman"/>
                <a:ea typeface="Calibri"/>
              </a:rPr>
              <a:t> </a:t>
            </a:r>
            <a:r>
              <a:rPr lang="en-US" dirty="0" err="1">
                <a:latin typeface="Times New Roman"/>
                <a:ea typeface="Calibri"/>
              </a:rPr>
              <a:t>patologi</a:t>
            </a:r>
            <a:r>
              <a:rPr lang="en-US" dirty="0">
                <a:latin typeface="Times New Roman"/>
                <a:ea typeface="Calibri"/>
              </a:rPr>
              <a:t> yang </a:t>
            </a:r>
            <a:r>
              <a:rPr lang="en-US" dirty="0" err="1">
                <a:latin typeface="Times New Roman"/>
                <a:ea typeface="Calibri"/>
              </a:rPr>
              <a:t>memiliki</a:t>
            </a:r>
            <a:r>
              <a:rPr lang="en-US" dirty="0">
                <a:latin typeface="Times New Roman"/>
                <a:ea typeface="Calibri"/>
              </a:rPr>
              <a:t> </a:t>
            </a:r>
            <a:r>
              <a:rPr lang="en-US" dirty="0" err="1">
                <a:latin typeface="Times New Roman"/>
                <a:ea typeface="Calibri"/>
              </a:rPr>
              <a:t>pengertian</a:t>
            </a:r>
            <a:r>
              <a:rPr lang="en-US" dirty="0">
                <a:latin typeface="Times New Roman"/>
                <a:ea typeface="Calibri"/>
              </a:rPr>
              <a:t> </a:t>
            </a:r>
            <a:r>
              <a:rPr lang="en-US" dirty="0" err="1">
                <a:latin typeface="Times New Roman"/>
                <a:ea typeface="Calibri"/>
              </a:rPr>
              <a:t>penyakit</a:t>
            </a:r>
            <a:r>
              <a:rPr lang="en-US" dirty="0">
                <a:latin typeface="Times New Roman"/>
                <a:ea typeface="Calibri"/>
              </a:rPr>
              <a:t>. Dari </a:t>
            </a:r>
            <a:r>
              <a:rPr lang="en-US" dirty="0" err="1">
                <a:latin typeface="Times New Roman"/>
                <a:ea typeface="Calibri"/>
              </a:rPr>
              <a:t>pengertian</a:t>
            </a:r>
            <a:r>
              <a:rPr lang="en-US" dirty="0">
                <a:latin typeface="Times New Roman"/>
                <a:ea typeface="Calibri"/>
              </a:rPr>
              <a:t> </a:t>
            </a:r>
            <a:r>
              <a:rPr lang="en-US" dirty="0" err="1">
                <a:latin typeface="Times New Roman"/>
                <a:ea typeface="Calibri"/>
              </a:rPr>
              <a:t>diatas</a:t>
            </a:r>
            <a:r>
              <a:rPr lang="en-US" dirty="0">
                <a:latin typeface="Times New Roman"/>
                <a:ea typeface="Calibri"/>
              </a:rPr>
              <a:t> </a:t>
            </a:r>
            <a:r>
              <a:rPr lang="en-US" dirty="0" err="1">
                <a:latin typeface="Times New Roman"/>
                <a:ea typeface="Calibri"/>
              </a:rPr>
              <a:t>mungkin</a:t>
            </a:r>
            <a:r>
              <a:rPr lang="en-US" dirty="0">
                <a:latin typeface="Times New Roman"/>
                <a:ea typeface="Calibri"/>
              </a:rPr>
              <a:t> </a:t>
            </a:r>
            <a:r>
              <a:rPr lang="en-US" dirty="0" err="1">
                <a:latin typeface="Times New Roman"/>
                <a:ea typeface="Calibri"/>
              </a:rPr>
              <a:t>ada</a:t>
            </a:r>
            <a:r>
              <a:rPr lang="en-US" dirty="0">
                <a:latin typeface="Times New Roman"/>
                <a:ea typeface="Calibri"/>
              </a:rPr>
              <a:t> </a:t>
            </a:r>
            <a:r>
              <a:rPr lang="en-US" dirty="0" err="1">
                <a:latin typeface="Times New Roman"/>
                <a:ea typeface="Calibri"/>
              </a:rPr>
              <a:t>ketidaksinkronan</a:t>
            </a:r>
            <a:r>
              <a:rPr lang="en-US" dirty="0">
                <a:latin typeface="Times New Roman"/>
                <a:ea typeface="Calibri"/>
              </a:rPr>
              <a:t> </a:t>
            </a:r>
            <a:r>
              <a:rPr lang="en-US" dirty="0" err="1">
                <a:latin typeface="Times New Roman"/>
                <a:ea typeface="Calibri"/>
              </a:rPr>
              <a:t>dalam</a:t>
            </a:r>
            <a:r>
              <a:rPr lang="en-US" dirty="0">
                <a:latin typeface="Times New Roman"/>
                <a:ea typeface="Calibri"/>
              </a:rPr>
              <a:t> </a:t>
            </a:r>
            <a:r>
              <a:rPr lang="en-US" dirty="0" err="1">
                <a:latin typeface="Times New Roman"/>
                <a:ea typeface="Calibri"/>
              </a:rPr>
              <a:t>pemaduan</a:t>
            </a:r>
            <a:r>
              <a:rPr lang="en-US" dirty="0">
                <a:latin typeface="Times New Roman"/>
                <a:ea typeface="Calibri"/>
              </a:rPr>
              <a:t> </a:t>
            </a:r>
            <a:r>
              <a:rPr lang="en-US" dirty="0" err="1">
                <a:latin typeface="Times New Roman"/>
                <a:ea typeface="Calibri"/>
              </a:rPr>
              <a:t>dua</a:t>
            </a:r>
            <a:r>
              <a:rPr lang="en-US" dirty="0">
                <a:latin typeface="Times New Roman"/>
                <a:ea typeface="Calibri"/>
              </a:rPr>
              <a:t> kata </a:t>
            </a:r>
            <a:r>
              <a:rPr lang="en-US" dirty="0" err="1">
                <a:latin typeface="Times New Roman"/>
                <a:ea typeface="Calibri"/>
              </a:rPr>
              <a:t>namun</a:t>
            </a:r>
            <a:r>
              <a:rPr lang="en-US" dirty="0">
                <a:latin typeface="Times New Roman"/>
                <a:ea typeface="Calibri"/>
              </a:rPr>
              <a:t> </a:t>
            </a:r>
            <a:r>
              <a:rPr lang="en-US" dirty="0" err="1">
                <a:latin typeface="Times New Roman"/>
                <a:ea typeface="Calibri"/>
              </a:rPr>
              <a:t>itu</a:t>
            </a:r>
            <a:r>
              <a:rPr lang="en-US" dirty="0">
                <a:latin typeface="Times New Roman"/>
                <a:ea typeface="Calibri"/>
              </a:rPr>
              <a:t> </a:t>
            </a:r>
            <a:r>
              <a:rPr lang="en-US" dirty="0" err="1">
                <a:latin typeface="Times New Roman"/>
                <a:ea typeface="Calibri"/>
              </a:rPr>
              <a:t>hanyalah</a:t>
            </a:r>
            <a:r>
              <a:rPr lang="en-US" dirty="0">
                <a:latin typeface="Times New Roman"/>
                <a:ea typeface="Calibri"/>
              </a:rPr>
              <a:t> </a:t>
            </a:r>
            <a:r>
              <a:rPr lang="en-US" dirty="0" err="1">
                <a:latin typeface="Times New Roman"/>
                <a:ea typeface="Calibri"/>
              </a:rPr>
              <a:t>sekedar</a:t>
            </a:r>
            <a:r>
              <a:rPr lang="en-US" dirty="0">
                <a:latin typeface="Times New Roman"/>
                <a:ea typeface="Calibri"/>
              </a:rPr>
              <a:t> </a:t>
            </a:r>
            <a:r>
              <a:rPr lang="en-US" dirty="0" err="1">
                <a:latin typeface="Times New Roman"/>
                <a:ea typeface="Calibri"/>
              </a:rPr>
              <a:t>istilah</a:t>
            </a:r>
            <a:r>
              <a:rPr lang="en-US" dirty="0">
                <a:latin typeface="Times New Roman"/>
                <a:ea typeface="Calibri"/>
              </a:rPr>
              <a:t> </a:t>
            </a:r>
            <a:r>
              <a:rPr lang="en-US" dirty="0" err="1">
                <a:latin typeface="Times New Roman"/>
                <a:ea typeface="Calibri"/>
              </a:rPr>
              <a:t>untuk</a:t>
            </a:r>
            <a:r>
              <a:rPr lang="en-US" dirty="0">
                <a:latin typeface="Times New Roman"/>
                <a:ea typeface="Calibri"/>
              </a:rPr>
              <a:t> </a:t>
            </a:r>
            <a:r>
              <a:rPr lang="en-US" dirty="0" err="1">
                <a:latin typeface="Times New Roman"/>
                <a:ea typeface="Calibri"/>
              </a:rPr>
              <a:t>menggambarkan</a:t>
            </a:r>
            <a:r>
              <a:rPr lang="en-US" dirty="0">
                <a:latin typeface="Times New Roman"/>
                <a:ea typeface="Calibri"/>
              </a:rPr>
              <a:t> </a:t>
            </a:r>
            <a:r>
              <a:rPr lang="en-US" dirty="0" err="1">
                <a:latin typeface="Times New Roman"/>
                <a:ea typeface="Calibri"/>
              </a:rPr>
              <a:t>bahwa</a:t>
            </a:r>
            <a:r>
              <a:rPr lang="en-US" dirty="0">
                <a:latin typeface="Times New Roman"/>
                <a:ea typeface="Calibri"/>
              </a:rPr>
              <a:t> </a:t>
            </a:r>
            <a:r>
              <a:rPr lang="en-US" dirty="0" err="1">
                <a:latin typeface="Times New Roman"/>
                <a:ea typeface="Calibri"/>
              </a:rPr>
              <a:t>dalam</a:t>
            </a:r>
            <a:r>
              <a:rPr lang="en-US" dirty="0">
                <a:latin typeface="Times New Roman"/>
                <a:ea typeface="Calibri"/>
              </a:rPr>
              <a:t> </a:t>
            </a:r>
            <a:r>
              <a:rPr lang="en-US" dirty="0" err="1">
                <a:latin typeface="Times New Roman"/>
                <a:ea typeface="Calibri"/>
              </a:rPr>
              <a:t>birokrasi</a:t>
            </a:r>
            <a:r>
              <a:rPr lang="en-US" dirty="0">
                <a:latin typeface="Times New Roman"/>
                <a:ea typeface="Calibri"/>
              </a:rPr>
              <a:t> di Indonesia </a:t>
            </a:r>
            <a:r>
              <a:rPr lang="en-US" dirty="0" err="1">
                <a:latin typeface="Times New Roman"/>
                <a:ea typeface="Calibri"/>
              </a:rPr>
              <a:t>masih</a:t>
            </a:r>
            <a:r>
              <a:rPr lang="en-US" dirty="0">
                <a:latin typeface="Times New Roman"/>
                <a:ea typeface="Calibri"/>
              </a:rPr>
              <a:t> </a:t>
            </a:r>
            <a:r>
              <a:rPr lang="en-US" dirty="0" err="1">
                <a:latin typeface="Times New Roman"/>
                <a:ea typeface="Calibri"/>
              </a:rPr>
              <a:t>belum</a:t>
            </a:r>
            <a:r>
              <a:rPr lang="en-US" dirty="0">
                <a:latin typeface="Times New Roman"/>
                <a:ea typeface="Calibri"/>
              </a:rPr>
              <a:t> </a:t>
            </a:r>
            <a:r>
              <a:rPr lang="en-US" dirty="0" err="1">
                <a:latin typeface="Times New Roman"/>
                <a:ea typeface="Calibri"/>
              </a:rPr>
              <a:t>tertata</a:t>
            </a:r>
            <a:r>
              <a:rPr lang="en-US" dirty="0">
                <a:latin typeface="Times New Roman"/>
                <a:ea typeface="Calibri"/>
              </a:rPr>
              <a:t> </a:t>
            </a:r>
            <a:r>
              <a:rPr lang="en-US" dirty="0" err="1">
                <a:latin typeface="Times New Roman"/>
                <a:ea typeface="Calibri"/>
              </a:rPr>
              <a:t>dengan</a:t>
            </a:r>
            <a:r>
              <a:rPr lang="en-US" dirty="0">
                <a:latin typeface="Times New Roman"/>
                <a:ea typeface="Calibri"/>
              </a:rPr>
              <a:t> </a:t>
            </a:r>
            <a:r>
              <a:rPr lang="en-US" dirty="0" err="1">
                <a:latin typeface="Times New Roman"/>
                <a:ea typeface="Calibri"/>
              </a:rPr>
              <a:t>baik</a:t>
            </a:r>
            <a:r>
              <a:rPr lang="en-US" dirty="0">
                <a:latin typeface="Times New Roman"/>
                <a:ea typeface="Calibri"/>
              </a:rPr>
              <a:t>. </a:t>
            </a:r>
            <a:r>
              <a:rPr lang="en-US" dirty="0" err="1">
                <a:latin typeface="Times New Roman"/>
                <a:ea typeface="Calibri"/>
              </a:rPr>
              <a:t>Bahayanya</a:t>
            </a:r>
            <a:r>
              <a:rPr lang="en-US" dirty="0">
                <a:latin typeface="Times New Roman"/>
                <a:ea typeface="Calibri"/>
              </a:rPr>
              <a:t> </a:t>
            </a:r>
            <a:r>
              <a:rPr lang="en-US" dirty="0" err="1">
                <a:latin typeface="Times New Roman"/>
                <a:ea typeface="Calibri"/>
              </a:rPr>
              <a:t>manakala</a:t>
            </a:r>
            <a:r>
              <a:rPr lang="en-US" dirty="0">
                <a:latin typeface="Times New Roman"/>
                <a:ea typeface="Calibri"/>
              </a:rPr>
              <a:t> </a:t>
            </a:r>
            <a:r>
              <a:rPr lang="en-US" dirty="0" err="1">
                <a:latin typeface="Times New Roman"/>
                <a:ea typeface="Calibri"/>
              </a:rPr>
              <a:t>penyakit</a:t>
            </a:r>
            <a:r>
              <a:rPr lang="en-US" dirty="0">
                <a:latin typeface="Times New Roman"/>
                <a:ea typeface="Calibri"/>
              </a:rPr>
              <a:t> </a:t>
            </a:r>
            <a:r>
              <a:rPr lang="en-US" dirty="0" err="1">
                <a:latin typeface="Times New Roman"/>
                <a:ea typeface="Calibri"/>
              </a:rPr>
              <a:t>tersebut</a:t>
            </a:r>
            <a:r>
              <a:rPr lang="en-US" dirty="0">
                <a:latin typeface="Times New Roman"/>
                <a:ea typeface="Calibri"/>
              </a:rPr>
              <a:t> </a:t>
            </a:r>
            <a:r>
              <a:rPr lang="en-US" dirty="0" err="1">
                <a:latin typeface="Times New Roman"/>
                <a:ea typeface="Calibri"/>
              </a:rPr>
              <a:t>tidak</a:t>
            </a:r>
            <a:r>
              <a:rPr lang="en-US" dirty="0">
                <a:latin typeface="Times New Roman"/>
                <a:ea typeface="Calibri"/>
              </a:rPr>
              <a:t> </a:t>
            </a:r>
            <a:r>
              <a:rPr lang="en-US" dirty="0" err="1">
                <a:latin typeface="Times New Roman"/>
                <a:ea typeface="Calibri"/>
              </a:rPr>
              <a:t>segera</a:t>
            </a:r>
            <a:r>
              <a:rPr lang="en-US" dirty="0">
                <a:latin typeface="Times New Roman"/>
                <a:ea typeface="Calibri"/>
              </a:rPr>
              <a:t> di ”</a:t>
            </a:r>
            <a:r>
              <a:rPr lang="en-US" dirty="0" err="1">
                <a:latin typeface="Times New Roman"/>
                <a:ea typeface="Calibri"/>
              </a:rPr>
              <a:t>periksa”ke</a:t>
            </a:r>
            <a:r>
              <a:rPr lang="en-US" dirty="0">
                <a:latin typeface="Times New Roman"/>
                <a:ea typeface="Calibri"/>
              </a:rPr>
              <a:t> </a:t>
            </a:r>
            <a:r>
              <a:rPr lang="en-US" dirty="0" err="1">
                <a:latin typeface="Times New Roman"/>
                <a:ea typeface="Calibri"/>
              </a:rPr>
              <a:t>ahlinya</a:t>
            </a:r>
            <a:r>
              <a:rPr lang="en-US" dirty="0">
                <a:latin typeface="Times New Roman"/>
                <a:ea typeface="Calibri"/>
              </a:rPr>
              <a:t> </a:t>
            </a:r>
            <a:r>
              <a:rPr lang="en-US" dirty="0" err="1">
                <a:latin typeface="Times New Roman"/>
                <a:ea typeface="Calibri"/>
              </a:rPr>
              <a:t>maka</a:t>
            </a:r>
            <a:r>
              <a:rPr lang="en-US" dirty="0">
                <a:latin typeface="Times New Roman"/>
                <a:ea typeface="Calibri"/>
              </a:rPr>
              <a:t> </a:t>
            </a:r>
            <a:r>
              <a:rPr lang="en-US" dirty="0" err="1">
                <a:latin typeface="Times New Roman"/>
                <a:ea typeface="Calibri"/>
              </a:rPr>
              <a:t>akan</a:t>
            </a:r>
            <a:r>
              <a:rPr lang="en-US" dirty="0">
                <a:latin typeface="Times New Roman"/>
                <a:ea typeface="Calibri"/>
              </a:rPr>
              <a:t> </a:t>
            </a:r>
            <a:r>
              <a:rPr lang="en-US" dirty="0" err="1">
                <a:latin typeface="Times New Roman"/>
                <a:ea typeface="Calibri"/>
              </a:rPr>
              <a:t>menggejala</a:t>
            </a:r>
            <a:r>
              <a:rPr lang="en-US" dirty="0">
                <a:latin typeface="Times New Roman"/>
                <a:ea typeface="Calibri"/>
              </a:rPr>
              <a:t> </a:t>
            </a:r>
            <a:r>
              <a:rPr lang="en-US" dirty="0" err="1">
                <a:latin typeface="Times New Roman"/>
                <a:ea typeface="Calibri"/>
              </a:rPr>
              <a:t>dalam</a:t>
            </a:r>
            <a:r>
              <a:rPr lang="en-US" dirty="0">
                <a:latin typeface="Times New Roman"/>
                <a:ea typeface="Calibri"/>
              </a:rPr>
              <a:t> </a:t>
            </a:r>
            <a:r>
              <a:rPr lang="en-US" dirty="0" err="1">
                <a:latin typeface="Times New Roman"/>
                <a:ea typeface="Calibri"/>
              </a:rPr>
              <a:t>sebuah</a:t>
            </a:r>
            <a:r>
              <a:rPr lang="en-US" dirty="0">
                <a:latin typeface="Times New Roman"/>
                <a:ea typeface="Calibri"/>
              </a:rPr>
              <a:t> </a:t>
            </a:r>
            <a:r>
              <a:rPr lang="en-US" dirty="0" err="1">
                <a:latin typeface="Times New Roman"/>
                <a:ea typeface="Calibri"/>
              </a:rPr>
              <a:t>sistem</a:t>
            </a:r>
            <a:r>
              <a:rPr lang="en-US" dirty="0">
                <a:latin typeface="Times New Roman"/>
                <a:ea typeface="Calibri"/>
              </a:rPr>
              <a:t> yang </a:t>
            </a:r>
            <a:r>
              <a:rPr lang="en-US" dirty="0" err="1">
                <a:latin typeface="Times New Roman"/>
                <a:ea typeface="Calibri"/>
              </a:rPr>
              <a:t>tidak</a:t>
            </a:r>
            <a:r>
              <a:rPr lang="en-US" dirty="0">
                <a:latin typeface="Times New Roman"/>
                <a:ea typeface="Calibri"/>
              </a:rPr>
              <a:t> </a:t>
            </a:r>
            <a:r>
              <a:rPr lang="en-US" dirty="0" err="1">
                <a:latin typeface="Times New Roman"/>
                <a:ea typeface="Calibri"/>
              </a:rPr>
              <a:t>ada</a:t>
            </a:r>
            <a:r>
              <a:rPr lang="en-US" dirty="0">
                <a:latin typeface="Times New Roman"/>
                <a:ea typeface="Calibri"/>
              </a:rPr>
              <a:t> </a:t>
            </a:r>
            <a:r>
              <a:rPr lang="en-US" dirty="0" err="1">
                <a:latin typeface="Times New Roman"/>
                <a:ea typeface="Calibri"/>
              </a:rPr>
              <a:t>ujung</a:t>
            </a:r>
            <a:r>
              <a:rPr lang="en-US" dirty="0">
                <a:latin typeface="Times New Roman"/>
                <a:ea typeface="Calibri"/>
              </a:rPr>
              <a:t> </a:t>
            </a:r>
            <a:r>
              <a:rPr lang="en-US" dirty="0" err="1">
                <a:latin typeface="Times New Roman"/>
                <a:ea typeface="Calibri"/>
              </a:rPr>
              <a:t>dan</a:t>
            </a:r>
            <a:r>
              <a:rPr lang="en-US" dirty="0">
                <a:latin typeface="Times New Roman"/>
                <a:ea typeface="Calibri"/>
              </a:rPr>
              <a:t> </a:t>
            </a:r>
            <a:r>
              <a:rPr lang="en-US" dirty="0" err="1">
                <a:latin typeface="Times New Roman"/>
                <a:ea typeface="Calibri"/>
              </a:rPr>
              <a:t>pangkalnya</a:t>
            </a:r>
            <a:r>
              <a:rPr lang="en-US" dirty="0">
                <a:latin typeface="Times New Roman"/>
                <a:ea typeface="Calibri"/>
              </a:rPr>
              <a:t>. </a:t>
            </a:r>
            <a:endParaRPr lang="en-US" dirty="0" smtClean="0">
              <a:latin typeface="Times New Roman"/>
              <a:ea typeface="Calibri"/>
            </a:endParaRPr>
          </a:p>
          <a:p>
            <a:pPr marL="1234440" lvl="4" indent="0">
              <a:buNone/>
            </a:pPr>
            <a:r>
              <a:rPr lang="en-US" dirty="0" err="1"/>
              <a:t>Dalam</a:t>
            </a:r>
            <a:r>
              <a:rPr lang="en-US" dirty="0"/>
              <a:t> </a:t>
            </a:r>
            <a:r>
              <a:rPr lang="en-US" dirty="0" err="1"/>
              <a:t>birokrasi</a:t>
            </a:r>
            <a:r>
              <a:rPr lang="en-US" dirty="0"/>
              <a:t> </a:t>
            </a:r>
            <a:r>
              <a:rPr lang="en-US" dirty="0" err="1"/>
              <a:t>ada</a:t>
            </a:r>
            <a:r>
              <a:rPr lang="en-US" dirty="0"/>
              <a:t> </a:t>
            </a:r>
            <a:r>
              <a:rPr lang="en-US" dirty="0" err="1"/>
              <a:t>sebuah</a:t>
            </a:r>
            <a:r>
              <a:rPr lang="en-US" dirty="0"/>
              <a:t> </a:t>
            </a:r>
            <a:r>
              <a:rPr lang="en-US" dirty="0" err="1"/>
              <a:t>sistem</a:t>
            </a:r>
            <a:r>
              <a:rPr lang="en-US" dirty="0"/>
              <a:t> yang </a:t>
            </a:r>
            <a:r>
              <a:rPr lang="en-US" dirty="0" err="1"/>
              <a:t>sulit</a:t>
            </a:r>
            <a:r>
              <a:rPr lang="en-US" dirty="0"/>
              <a:t> </a:t>
            </a:r>
            <a:r>
              <a:rPr lang="en-US" dirty="0" err="1"/>
              <a:t>ditembus</a:t>
            </a:r>
            <a:r>
              <a:rPr lang="en-US" dirty="0"/>
              <a:t> </a:t>
            </a:r>
            <a:r>
              <a:rPr lang="en-US" dirty="0" err="1"/>
              <a:t>karena</a:t>
            </a:r>
            <a:r>
              <a:rPr lang="en-US" dirty="0"/>
              <a:t> </a:t>
            </a:r>
            <a:r>
              <a:rPr lang="en-US" dirty="0" err="1"/>
              <a:t>permasalahan</a:t>
            </a:r>
            <a:r>
              <a:rPr lang="en-US" dirty="0"/>
              <a:t> </a:t>
            </a:r>
            <a:r>
              <a:rPr lang="en-US" dirty="0" err="1"/>
              <a:t>kultur</a:t>
            </a:r>
            <a:r>
              <a:rPr lang="en-US" dirty="0"/>
              <a:t>. </a:t>
            </a:r>
            <a:r>
              <a:rPr lang="en-US" dirty="0" err="1"/>
              <a:t>Melihatbirokrasi</a:t>
            </a:r>
            <a:r>
              <a:rPr lang="en-US" dirty="0"/>
              <a:t> di Indonesia </a:t>
            </a:r>
            <a:r>
              <a:rPr lang="en-US" dirty="0" err="1"/>
              <a:t>tidak</a:t>
            </a:r>
            <a:r>
              <a:rPr lang="en-US" dirty="0"/>
              <a:t> </a:t>
            </a:r>
            <a:r>
              <a:rPr lang="en-US" dirty="0" err="1"/>
              <a:t>bisa</a:t>
            </a:r>
            <a:r>
              <a:rPr lang="en-US" dirty="0"/>
              <a:t> </a:t>
            </a:r>
            <a:r>
              <a:rPr lang="en-US" dirty="0" err="1"/>
              <a:t>dilepaskan</a:t>
            </a:r>
            <a:r>
              <a:rPr lang="en-US" dirty="0"/>
              <a:t> </a:t>
            </a:r>
            <a:r>
              <a:rPr lang="en-US" dirty="0" err="1"/>
              <a:t>dengan</a:t>
            </a:r>
            <a:r>
              <a:rPr lang="en-US" dirty="0"/>
              <a:t> </a:t>
            </a:r>
            <a:r>
              <a:rPr lang="en-US" dirty="0" err="1"/>
              <a:t>budaya</a:t>
            </a:r>
            <a:r>
              <a:rPr lang="en-US" dirty="0"/>
              <a:t> </a:t>
            </a:r>
            <a:r>
              <a:rPr lang="en-US" dirty="0" err="1"/>
              <a:t>politik</a:t>
            </a:r>
            <a:r>
              <a:rPr lang="en-US" dirty="0"/>
              <a:t> yang </a:t>
            </a:r>
            <a:r>
              <a:rPr lang="en-US" dirty="0" err="1"/>
              <a:t>ada</a:t>
            </a:r>
            <a:r>
              <a:rPr lang="en-US" dirty="0"/>
              <a:t> di Indonesia. </a:t>
            </a:r>
            <a:r>
              <a:rPr lang="en-US" dirty="0" err="1"/>
              <a:t>Budaya</a:t>
            </a:r>
            <a:r>
              <a:rPr lang="en-US" dirty="0"/>
              <a:t> </a:t>
            </a:r>
            <a:r>
              <a:rPr lang="en-US" dirty="0" err="1"/>
              <a:t>inilah</a:t>
            </a:r>
            <a:r>
              <a:rPr lang="en-US" dirty="0"/>
              <a:t> yang </a:t>
            </a:r>
            <a:r>
              <a:rPr lang="en-US" dirty="0" err="1"/>
              <a:t>sangat</a:t>
            </a:r>
            <a:r>
              <a:rPr lang="en-US" dirty="0"/>
              <a:t> </a:t>
            </a:r>
            <a:r>
              <a:rPr lang="en-US" dirty="0" err="1"/>
              <a:t>sulit</a:t>
            </a:r>
            <a:r>
              <a:rPr lang="en-US" dirty="0"/>
              <a:t> </a:t>
            </a:r>
            <a:r>
              <a:rPr lang="en-US" dirty="0" err="1"/>
              <a:t>dirubah</a:t>
            </a:r>
            <a:r>
              <a:rPr lang="en-US" dirty="0"/>
              <a:t> </a:t>
            </a:r>
            <a:r>
              <a:rPr lang="en-US" dirty="0" err="1"/>
              <a:t>karena</a:t>
            </a:r>
            <a:r>
              <a:rPr lang="en-US" dirty="0"/>
              <a:t> </a:t>
            </a:r>
            <a:r>
              <a:rPr lang="en-US" dirty="0" err="1"/>
              <a:t>berkaitan</a:t>
            </a:r>
            <a:r>
              <a:rPr lang="en-US" dirty="0"/>
              <a:t> </a:t>
            </a:r>
            <a:r>
              <a:rPr lang="en-US" dirty="0" err="1"/>
              <a:t>dengan</a:t>
            </a:r>
            <a:r>
              <a:rPr lang="en-US" dirty="0"/>
              <a:t> moral </a:t>
            </a:r>
            <a:r>
              <a:rPr lang="en-US" dirty="0" err="1"/>
              <a:t>Sumber</a:t>
            </a:r>
            <a:r>
              <a:rPr lang="en-US" dirty="0"/>
              <a:t> </a:t>
            </a:r>
            <a:r>
              <a:rPr lang="en-US" dirty="0" err="1"/>
              <a:t>Daya</a:t>
            </a:r>
            <a:r>
              <a:rPr lang="en-US" dirty="0"/>
              <a:t> </a:t>
            </a:r>
            <a:r>
              <a:rPr lang="en-US" dirty="0" err="1"/>
              <a:t>Manusia</a:t>
            </a:r>
            <a:r>
              <a:rPr lang="en-US" dirty="0"/>
              <a:t>. </a:t>
            </a:r>
            <a:r>
              <a:rPr lang="en-US" dirty="0" err="1"/>
              <a:t>Ini</a:t>
            </a:r>
            <a:r>
              <a:rPr lang="en-US" dirty="0"/>
              <a:t> </a:t>
            </a:r>
            <a:r>
              <a:rPr lang="en-US" dirty="0" err="1"/>
              <a:t>menjadi</a:t>
            </a:r>
            <a:r>
              <a:rPr lang="en-US" dirty="0"/>
              <a:t> </a:t>
            </a:r>
            <a:r>
              <a:rPr lang="en-US" dirty="0" err="1"/>
              <a:t>gejala</a:t>
            </a:r>
            <a:r>
              <a:rPr lang="en-US" dirty="0"/>
              <a:t> </a:t>
            </a:r>
            <a:r>
              <a:rPr lang="en-US" dirty="0" err="1"/>
              <a:t>awal</a:t>
            </a:r>
            <a:r>
              <a:rPr lang="en-US" dirty="0"/>
              <a:t> ”</a:t>
            </a:r>
            <a:r>
              <a:rPr lang="en-US" dirty="0" err="1"/>
              <a:t>penyakit</a:t>
            </a:r>
            <a:r>
              <a:rPr lang="en-US" dirty="0"/>
              <a:t>” </a:t>
            </a:r>
            <a:r>
              <a:rPr lang="en-US" dirty="0" err="1"/>
              <a:t>karena</a:t>
            </a:r>
            <a:r>
              <a:rPr lang="en-US" dirty="0"/>
              <a:t> </a:t>
            </a:r>
            <a:r>
              <a:rPr lang="en-US" dirty="0" err="1"/>
              <a:t>meskipun</a:t>
            </a:r>
            <a:r>
              <a:rPr lang="en-US" dirty="0"/>
              <a:t> </a:t>
            </a:r>
            <a:r>
              <a:rPr lang="en-US" dirty="0" err="1"/>
              <a:t>perekrutan</a:t>
            </a:r>
            <a:r>
              <a:rPr lang="en-US" dirty="0"/>
              <a:t> </a:t>
            </a:r>
            <a:r>
              <a:rPr lang="en-US" dirty="0" err="1"/>
              <a:t>dilaksanakan</a:t>
            </a:r>
            <a:r>
              <a:rPr lang="en-US" dirty="0"/>
              <a:t> </a:t>
            </a:r>
            <a:r>
              <a:rPr lang="en-US" dirty="0" err="1"/>
              <a:t>secara</a:t>
            </a:r>
            <a:r>
              <a:rPr lang="en-US" dirty="0"/>
              <a:t> </a:t>
            </a:r>
            <a:r>
              <a:rPr lang="en-US" dirty="0" err="1"/>
              <a:t>terbuka</a:t>
            </a:r>
            <a:r>
              <a:rPr lang="en-US" dirty="0"/>
              <a:t> </a:t>
            </a:r>
            <a:r>
              <a:rPr lang="en-US" dirty="0" err="1"/>
              <a:t>namun</a:t>
            </a:r>
            <a:r>
              <a:rPr lang="en-US" dirty="0"/>
              <a:t> </a:t>
            </a:r>
            <a:r>
              <a:rPr lang="en-US" dirty="0" err="1"/>
              <a:t>masih</a:t>
            </a:r>
            <a:r>
              <a:rPr lang="en-US" dirty="0"/>
              <a:t> </a:t>
            </a:r>
            <a:r>
              <a:rPr lang="en-US" dirty="0" err="1"/>
              <a:t>ada</a:t>
            </a:r>
            <a:r>
              <a:rPr lang="en-US" dirty="0"/>
              <a:t> </a:t>
            </a:r>
            <a:r>
              <a:rPr lang="en-US" dirty="0" err="1"/>
              <a:t>fenomena</a:t>
            </a:r>
            <a:r>
              <a:rPr lang="en-US" dirty="0"/>
              <a:t> </a:t>
            </a:r>
            <a:r>
              <a:rPr lang="en-US" dirty="0" err="1"/>
              <a:t>kecenderungan</a:t>
            </a:r>
            <a:r>
              <a:rPr lang="en-US" dirty="0"/>
              <a:t> </a:t>
            </a:r>
            <a:r>
              <a:rPr lang="en-US" dirty="0" err="1"/>
              <a:t>ke</a:t>
            </a:r>
            <a:r>
              <a:rPr lang="en-US" dirty="0"/>
              <a:t> </a:t>
            </a:r>
            <a:r>
              <a:rPr lang="en-US" dirty="0" err="1"/>
              <a:t>arah</a:t>
            </a:r>
            <a:r>
              <a:rPr lang="en-US" dirty="0"/>
              <a:t> </a:t>
            </a:r>
            <a:r>
              <a:rPr lang="en-US" dirty="0" err="1"/>
              <a:t>patronase</a:t>
            </a:r>
            <a:r>
              <a:rPr lang="en-US" dirty="0"/>
              <a:t>. </a:t>
            </a:r>
            <a:r>
              <a:rPr lang="en-US" dirty="0" err="1"/>
              <a:t>Sebuah</a:t>
            </a:r>
            <a:r>
              <a:rPr lang="en-US" dirty="0"/>
              <a:t> </a:t>
            </a:r>
            <a:r>
              <a:rPr lang="en-US" dirty="0" err="1"/>
              <a:t>pola</a:t>
            </a:r>
            <a:r>
              <a:rPr lang="en-US" dirty="0"/>
              <a:t> yang </a:t>
            </a:r>
            <a:r>
              <a:rPr lang="en-US" dirty="0" err="1"/>
              <a:t>memanfaatkan</a:t>
            </a:r>
            <a:r>
              <a:rPr lang="en-US" dirty="0"/>
              <a:t> ”</a:t>
            </a:r>
            <a:r>
              <a:rPr lang="en-US" dirty="0" err="1"/>
              <a:t>simbiosis</a:t>
            </a:r>
            <a:r>
              <a:rPr lang="en-US" dirty="0"/>
              <a:t> </a:t>
            </a:r>
            <a:r>
              <a:rPr lang="en-US" dirty="0" err="1"/>
              <a:t>mutualisme</a:t>
            </a:r>
            <a:r>
              <a:rPr lang="en-US" dirty="0"/>
              <a:t>” (</a:t>
            </a:r>
            <a:r>
              <a:rPr lang="en-US" dirty="0" err="1"/>
              <a:t>hubungan</a:t>
            </a:r>
            <a:r>
              <a:rPr lang="en-US" dirty="0"/>
              <a:t> yang </a:t>
            </a:r>
            <a:r>
              <a:rPr lang="en-US" dirty="0" err="1"/>
              <a:t>bersifat</a:t>
            </a:r>
            <a:r>
              <a:rPr lang="en-US" dirty="0"/>
              <a:t> </a:t>
            </a:r>
            <a:r>
              <a:rPr lang="en-US" dirty="0" err="1"/>
              <a:t>menguntungkan</a:t>
            </a:r>
            <a:r>
              <a:rPr lang="en-US" dirty="0"/>
              <a:t>).</a:t>
            </a:r>
            <a:r>
              <a:rPr lang="en-US" dirty="0" err="1"/>
              <a:t>Maka</a:t>
            </a:r>
            <a:r>
              <a:rPr lang="en-US" dirty="0"/>
              <a:t> </a:t>
            </a:r>
            <a:r>
              <a:rPr lang="en-US" dirty="0" err="1"/>
              <a:t>dari</a:t>
            </a:r>
            <a:r>
              <a:rPr lang="en-US" dirty="0"/>
              <a:t> </a:t>
            </a:r>
            <a:r>
              <a:rPr lang="en-US" dirty="0" err="1"/>
              <a:t>itu</a:t>
            </a:r>
            <a:r>
              <a:rPr lang="en-US" dirty="0"/>
              <a:t> </a:t>
            </a:r>
            <a:r>
              <a:rPr lang="en-US" dirty="0" err="1"/>
              <a:t>perlu</a:t>
            </a:r>
            <a:r>
              <a:rPr lang="en-US" dirty="0"/>
              <a:t> </a:t>
            </a:r>
            <a:r>
              <a:rPr lang="en-US" dirty="0" err="1"/>
              <a:t>penataan</a:t>
            </a:r>
            <a:r>
              <a:rPr lang="en-US" dirty="0"/>
              <a:t> </a:t>
            </a:r>
            <a:r>
              <a:rPr lang="en-US" dirty="0" err="1"/>
              <a:t>kembali</a:t>
            </a:r>
            <a:r>
              <a:rPr lang="en-US" dirty="0"/>
              <a:t> </a:t>
            </a:r>
            <a:r>
              <a:rPr lang="en-US" dirty="0" err="1"/>
              <a:t>birokrasi</a:t>
            </a:r>
            <a:r>
              <a:rPr lang="en-US" dirty="0"/>
              <a:t> di Indonesia agar </a:t>
            </a:r>
            <a:r>
              <a:rPr lang="en-US" dirty="0" err="1"/>
              <a:t>terwujud</a:t>
            </a:r>
            <a:r>
              <a:rPr lang="en-US" dirty="0"/>
              <a:t> </a:t>
            </a:r>
            <a:r>
              <a:rPr lang="en-US" dirty="0" err="1"/>
              <a:t>pelayanan</a:t>
            </a:r>
            <a:r>
              <a:rPr lang="en-US" dirty="0"/>
              <a:t> prima.</a:t>
            </a:r>
          </a:p>
          <a:p>
            <a:pPr marL="1234440" lvl="4" indent="0">
              <a:buNone/>
            </a:pPr>
            <a:endParaRPr lang="en-US" dirty="0"/>
          </a:p>
        </p:txBody>
      </p:sp>
      <p:sp>
        <p:nvSpPr>
          <p:cNvPr id="4" name="Right Arrow 3"/>
          <p:cNvSpPr/>
          <p:nvPr/>
        </p:nvSpPr>
        <p:spPr>
          <a:xfrm>
            <a:off x="899592" y="4797152"/>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622840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wipe(down)">
                                      <p:cBhvr>
                                        <p:cTn id="41" dur="580">
                                          <p:stCondLst>
                                            <p:cond delay="0"/>
                                          </p:stCondLst>
                                        </p:cTn>
                                        <p:tgtEl>
                                          <p:spTgt spid="3">
                                            <p:txEl>
                                              <p:pRg st="1" end="1"/>
                                            </p:txEl>
                                          </p:spTgt>
                                        </p:tgtEl>
                                      </p:cBhvr>
                                    </p:animEffect>
                                    <p:anim calcmode="lin" valueType="num">
                                      <p:cBhvr>
                                        <p:cTn id="4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1" end="1"/>
                                            </p:txEl>
                                          </p:spTgt>
                                        </p:tgtEl>
                                      </p:cBhvr>
                                      <p:to x="100000" y="60000"/>
                                    </p:animScale>
                                    <p:animScale>
                                      <p:cBhvr>
                                        <p:cTn id="48" dur="166" decel="50000">
                                          <p:stCondLst>
                                            <p:cond delay="676"/>
                                          </p:stCondLst>
                                        </p:cTn>
                                        <p:tgtEl>
                                          <p:spTgt spid="3">
                                            <p:txEl>
                                              <p:pRg st="1" end="1"/>
                                            </p:txEl>
                                          </p:spTgt>
                                        </p:tgtEl>
                                      </p:cBhvr>
                                      <p:to x="100000" y="100000"/>
                                    </p:animScale>
                                    <p:animScale>
                                      <p:cBhvr>
                                        <p:cTn id="49" dur="26">
                                          <p:stCondLst>
                                            <p:cond delay="1312"/>
                                          </p:stCondLst>
                                        </p:cTn>
                                        <p:tgtEl>
                                          <p:spTgt spid="3">
                                            <p:txEl>
                                              <p:pRg st="1" end="1"/>
                                            </p:txEl>
                                          </p:spTgt>
                                        </p:tgtEl>
                                      </p:cBhvr>
                                      <p:to x="100000" y="80000"/>
                                    </p:animScale>
                                    <p:animScale>
                                      <p:cBhvr>
                                        <p:cTn id="50" dur="166" decel="50000">
                                          <p:stCondLst>
                                            <p:cond delay="1338"/>
                                          </p:stCondLst>
                                        </p:cTn>
                                        <p:tgtEl>
                                          <p:spTgt spid="3">
                                            <p:txEl>
                                              <p:pRg st="1" end="1"/>
                                            </p:txEl>
                                          </p:spTgt>
                                        </p:tgtEl>
                                      </p:cBhvr>
                                      <p:to x="100000" y="100000"/>
                                    </p:animScale>
                                    <p:animScale>
                                      <p:cBhvr>
                                        <p:cTn id="51" dur="26">
                                          <p:stCondLst>
                                            <p:cond delay="1642"/>
                                          </p:stCondLst>
                                        </p:cTn>
                                        <p:tgtEl>
                                          <p:spTgt spid="3">
                                            <p:txEl>
                                              <p:pRg st="1" end="1"/>
                                            </p:txEl>
                                          </p:spTgt>
                                        </p:tgtEl>
                                      </p:cBhvr>
                                      <p:to x="100000" y="90000"/>
                                    </p:animScale>
                                    <p:animScale>
                                      <p:cBhvr>
                                        <p:cTn id="52" dur="166" decel="50000">
                                          <p:stCondLst>
                                            <p:cond delay="1668"/>
                                          </p:stCondLst>
                                        </p:cTn>
                                        <p:tgtEl>
                                          <p:spTgt spid="3">
                                            <p:txEl>
                                              <p:pRg st="1" end="1"/>
                                            </p:txEl>
                                          </p:spTgt>
                                        </p:tgtEl>
                                      </p:cBhvr>
                                      <p:to x="100000" y="100000"/>
                                    </p:animScale>
                                    <p:animScale>
                                      <p:cBhvr>
                                        <p:cTn id="53" dur="26">
                                          <p:stCondLst>
                                            <p:cond delay="1808"/>
                                          </p:stCondLst>
                                        </p:cTn>
                                        <p:tgtEl>
                                          <p:spTgt spid="3">
                                            <p:txEl>
                                              <p:pRg st="1" end="1"/>
                                            </p:txEl>
                                          </p:spTgt>
                                        </p:tgtEl>
                                      </p:cBhvr>
                                      <p:to x="100000" y="95000"/>
                                    </p:animScale>
                                    <p:animScale>
                                      <p:cBhvr>
                                        <p:cTn id="54"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lnSpcReduction="10000"/>
          </a:bodyPr>
          <a:lstStyle/>
          <a:p>
            <a:pPr marL="0" indent="0" algn="just">
              <a:buNone/>
            </a:pPr>
            <a:r>
              <a:rPr lang="en-US" dirty="0" smtClean="0">
                <a:latin typeface="Times New Roman"/>
                <a:ea typeface="Calibri"/>
              </a:rPr>
              <a:t>	</a:t>
            </a:r>
            <a:r>
              <a:rPr lang="en-US" dirty="0" err="1" smtClean="0">
                <a:latin typeface="Times New Roman"/>
                <a:ea typeface="Calibri"/>
              </a:rPr>
              <a:t>Persoalan</a:t>
            </a:r>
            <a:r>
              <a:rPr lang="en-US" dirty="0" smtClean="0">
                <a:latin typeface="Times New Roman"/>
                <a:ea typeface="Calibri"/>
              </a:rPr>
              <a:t> </a:t>
            </a:r>
            <a:r>
              <a:rPr lang="en-US" dirty="0" err="1">
                <a:latin typeface="Times New Roman"/>
                <a:ea typeface="Calibri"/>
              </a:rPr>
              <a:t>patologi</a:t>
            </a:r>
            <a:r>
              <a:rPr lang="en-US" dirty="0">
                <a:latin typeface="Times New Roman"/>
                <a:ea typeface="Calibri"/>
              </a:rPr>
              <a:t> </a:t>
            </a:r>
            <a:r>
              <a:rPr lang="en-US" dirty="0" err="1">
                <a:latin typeface="Times New Roman"/>
                <a:ea typeface="Calibri"/>
              </a:rPr>
              <a:t>atau</a:t>
            </a:r>
            <a:r>
              <a:rPr lang="en-US" dirty="0">
                <a:latin typeface="Times New Roman"/>
                <a:ea typeface="Calibri"/>
              </a:rPr>
              <a:t> </a:t>
            </a:r>
            <a:r>
              <a:rPr lang="en-US" dirty="0" err="1">
                <a:latin typeface="Times New Roman"/>
                <a:ea typeface="Calibri"/>
              </a:rPr>
              <a:t>penyakit</a:t>
            </a:r>
            <a:r>
              <a:rPr lang="en-US" dirty="0">
                <a:latin typeface="Times New Roman"/>
                <a:ea typeface="Calibri"/>
              </a:rPr>
              <a:t> </a:t>
            </a:r>
            <a:r>
              <a:rPr lang="en-US" dirty="0" err="1">
                <a:latin typeface="Times New Roman"/>
                <a:ea typeface="Calibri"/>
              </a:rPr>
              <a:t>birokrasi</a:t>
            </a:r>
            <a:r>
              <a:rPr lang="en-US" dirty="0">
                <a:latin typeface="Times New Roman"/>
                <a:ea typeface="Calibri"/>
              </a:rPr>
              <a:t> </a:t>
            </a:r>
            <a:r>
              <a:rPr lang="en-US" dirty="0" err="1">
                <a:latin typeface="Times New Roman"/>
                <a:ea typeface="Calibri"/>
              </a:rPr>
              <a:t>bersumber</a:t>
            </a:r>
            <a:r>
              <a:rPr lang="en-US" dirty="0">
                <a:latin typeface="Times New Roman"/>
                <a:ea typeface="Calibri"/>
              </a:rPr>
              <a:t> </a:t>
            </a:r>
            <a:r>
              <a:rPr lang="en-US" dirty="0" err="1">
                <a:latin typeface="Times New Roman"/>
                <a:ea typeface="Calibri"/>
              </a:rPr>
              <a:t>dari</a:t>
            </a:r>
            <a:r>
              <a:rPr lang="en-US" dirty="0">
                <a:latin typeface="Times New Roman"/>
                <a:ea typeface="Calibri"/>
              </a:rPr>
              <a:t> </a:t>
            </a:r>
            <a:endParaRPr lang="en-US" dirty="0" smtClean="0">
              <a:latin typeface="Times New Roman"/>
              <a:ea typeface="Calibri"/>
            </a:endParaRPr>
          </a:p>
          <a:p>
            <a:pPr marL="0" indent="0" algn="just">
              <a:buNone/>
            </a:pPr>
            <a:r>
              <a:rPr lang="en-US" dirty="0" err="1" smtClean="0">
                <a:latin typeface="Times New Roman"/>
                <a:ea typeface="Calibri"/>
              </a:rPr>
              <a:t>rekruitmen</a:t>
            </a:r>
            <a:r>
              <a:rPr lang="en-US" dirty="0" smtClean="0">
                <a:latin typeface="Times New Roman"/>
                <a:ea typeface="Calibri"/>
              </a:rPr>
              <a:t> </a:t>
            </a:r>
            <a:r>
              <a:rPr lang="en-US" dirty="0" err="1">
                <a:latin typeface="Times New Roman"/>
                <a:ea typeface="Calibri"/>
              </a:rPr>
              <a:t>dan</a:t>
            </a:r>
            <a:r>
              <a:rPr lang="en-US" dirty="0">
                <a:latin typeface="Times New Roman"/>
                <a:ea typeface="Calibri"/>
              </a:rPr>
              <a:t> </a:t>
            </a:r>
            <a:r>
              <a:rPr lang="en-US" dirty="0" err="1">
                <a:latin typeface="Times New Roman"/>
                <a:ea typeface="Calibri"/>
              </a:rPr>
              <a:t>penempatan</a:t>
            </a:r>
            <a:r>
              <a:rPr lang="en-US" dirty="0">
                <a:latin typeface="Times New Roman"/>
                <a:ea typeface="Calibri"/>
              </a:rPr>
              <a:t> </a:t>
            </a:r>
            <a:r>
              <a:rPr lang="en-US" dirty="0" err="1">
                <a:latin typeface="Times New Roman"/>
                <a:ea typeface="Calibri"/>
              </a:rPr>
              <a:t>birokrat</a:t>
            </a:r>
            <a:r>
              <a:rPr lang="en-US" dirty="0">
                <a:latin typeface="Times New Roman"/>
                <a:ea typeface="Calibri"/>
              </a:rPr>
              <a:t> yang </a:t>
            </a:r>
            <a:r>
              <a:rPr lang="en-US" dirty="0" err="1">
                <a:latin typeface="Times New Roman"/>
                <a:ea typeface="Calibri"/>
              </a:rPr>
              <a:t>tidak</a:t>
            </a:r>
            <a:r>
              <a:rPr lang="en-US" dirty="0">
                <a:latin typeface="Times New Roman"/>
                <a:ea typeface="Calibri"/>
              </a:rPr>
              <a:t> </a:t>
            </a:r>
            <a:r>
              <a:rPr lang="en-US" dirty="0" err="1">
                <a:latin typeface="Times New Roman"/>
                <a:ea typeface="Calibri"/>
              </a:rPr>
              <a:t>berdasarkan</a:t>
            </a:r>
            <a:r>
              <a:rPr lang="en-US" dirty="0">
                <a:latin typeface="Times New Roman"/>
                <a:ea typeface="Calibri"/>
              </a:rPr>
              <a:t> merit system (</a:t>
            </a:r>
            <a:r>
              <a:rPr lang="en-US" dirty="0" err="1">
                <a:latin typeface="Times New Roman"/>
                <a:ea typeface="Calibri"/>
              </a:rPr>
              <a:t>berdasarkan</a:t>
            </a:r>
            <a:r>
              <a:rPr lang="en-US" dirty="0">
                <a:latin typeface="Times New Roman"/>
                <a:ea typeface="Calibri"/>
              </a:rPr>
              <a:t> </a:t>
            </a:r>
            <a:r>
              <a:rPr lang="en-US" dirty="0" err="1">
                <a:latin typeface="Times New Roman"/>
                <a:ea typeface="Calibri"/>
              </a:rPr>
              <a:t>jenjang</a:t>
            </a:r>
            <a:r>
              <a:rPr lang="en-US" dirty="0">
                <a:latin typeface="Times New Roman"/>
                <a:ea typeface="Calibri"/>
              </a:rPr>
              <a:t> </a:t>
            </a:r>
            <a:r>
              <a:rPr lang="en-US" dirty="0" err="1">
                <a:latin typeface="Times New Roman"/>
                <a:ea typeface="Calibri"/>
              </a:rPr>
              <a:t>karir</a:t>
            </a:r>
            <a:r>
              <a:rPr lang="en-US" dirty="0">
                <a:latin typeface="Times New Roman"/>
                <a:ea typeface="Calibri"/>
              </a:rPr>
              <a:t>). </a:t>
            </a:r>
            <a:r>
              <a:rPr lang="en-US" dirty="0" err="1">
                <a:latin typeface="Times New Roman"/>
                <a:ea typeface="Calibri"/>
              </a:rPr>
              <a:t>Selain</a:t>
            </a:r>
            <a:r>
              <a:rPr lang="en-US" dirty="0">
                <a:latin typeface="Times New Roman"/>
                <a:ea typeface="Calibri"/>
              </a:rPr>
              <a:t> </a:t>
            </a:r>
            <a:r>
              <a:rPr lang="en-US" dirty="0" err="1">
                <a:latin typeface="Times New Roman"/>
                <a:ea typeface="Calibri"/>
              </a:rPr>
              <a:t>itu</a:t>
            </a:r>
            <a:r>
              <a:rPr lang="en-US" dirty="0">
                <a:latin typeface="Times New Roman"/>
                <a:ea typeface="Calibri"/>
              </a:rPr>
              <a:t> </a:t>
            </a:r>
            <a:r>
              <a:rPr lang="en-US" dirty="0" err="1">
                <a:latin typeface="Times New Roman"/>
                <a:ea typeface="Calibri"/>
              </a:rPr>
              <a:t>keterlibatan</a:t>
            </a:r>
            <a:r>
              <a:rPr lang="en-US" dirty="0">
                <a:latin typeface="Times New Roman"/>
                <a:ea typeface="Calibri"/>
              </a:rPr>
              <a:t> </a:t>
            </a:r>
            <a:r>
              <a:rPr lang="en-US" dirty="0" err="1">
                <a:latin typeface="Times New Roman"/>
                <a:ea typeface="Calibri"/>
              </a:rPr>
              <a:t>birokrasi</a:t>
            </a:r>
            <a:r>
              <a:rPr lang="en-US" dirty="0">
                <a:latin typeface="Times New Roman"/>
                <a:ea typeface="Calibri"/>
              </a:rPr>
              <a:t> </a:t>
            </a:r>
            <a:r>
              <a:rPr lang="en-US" dirty="0" err="1">
                <a:latin typeface="Times New Roman"/>
                <a:ea typeface="Calibri"/>
              </a:rPr>
              <a:t>dalam</a:t>
            </a:r>
            <a:r>
              <a:rPr lang="en-US" dirty="0">
                <a:latin typeface="Times New Roman"/>
                <a:ea typeface="Calibri"/>
              </a:rPr>
              <a:t> </a:t>
            </a:r>
            <a:r>
              <a:rPr lang="en-US" dirty="0" err="1">
                <a:latin typeface="Times New Roman"/>
                <a:ea typeface="Calibri"/>
              </a:rPr>
              <a:t>politik</a:t>
            </a:r>
            <a:r>
              <a:rPr lang="en-US" dirty="0">
                <a:latin typeface="Times New Roman"/>
                <a:ea typeface="Calibri"/>
              </a:rPr>
              <a:t> </a:t>
            </a:r>
            <a:r>
              <a:rPr lang="en-US" dirty="0" err="1">
                <a:latin typeface="Times New Roman"/>
                <a:ea typeface="Calibri"/>
              </a:rPr>
              <a:t>dianggap</a:t>
            </a:r>
            <a:r>
              <a:rPr lang="en-US" dirty="0">
                <a:latin typeface="Times New Roman"/>
                <a:ea typeface="Calibri"/>
              </a:rPr>
              <a:t> </a:t>
            </a:r>
            <a:r>
              <a:rPr lang="en-US" dirty="0" err="1">
                <a:latin typeface="Times New Roman"/>
                <a:ea typeface="Calibri"/>
              </a:rPr>
              <a:t>sebagai</a:t>
            </a:r>
            <a:r>
              <a:rPr lang="en-US" dirty="0">
                <a:latin typeface="Times New Roman"/>
                <a:ea typeface="Calibri"/>
              </a:rPr>
              <a:t> </a:t>
            </a:r>
            <a:r>
              <a:rPr lang="en-US" dirty="0" err="1">
                <a:latin typeface="Times New Roman"/>
                <a:ea typeface="Calibri"/>
              </a:rPr>
              <a:t>hal</a:t>
            </a:r>
            <a:r>
              <a:rPr lang="en-US" dirty="0">
                <a:latin typeface="Times New Roman"/>
                <a:ea typeface="Calibri"/>
              </a:rPr>
              <a:t> yang </a:t>
            </a:r>
            <a:r>
              <a:rPr lang="en-US" dirty="0" err="1">
                <a:latin typeface="Times New Roman"/>
                <a:ea typeface="Calibri"/>
              </a:rPr>
              <a:t>harus</a:t>
            </a:r>
            <a:r>
              <a:rPr lang="en-US" dirty="0">
                <a:latin typeface="Times New Roman"/>
                <a:ea typeface="Calibri"/>
              </a:rPr>
              <a:t> </a:t>
            </a:r>
            <a:r>
              <a:rPr lang="en-US" dirty="0" err="1">
                <a:latin typeface="Times New Roman"/>
                <a:ea typeface="Calibri"/>
              </a:rPr>
              <a:t>diwaspadai</a:t>
            </a:r>
            <a:r>
              <a:rPr lang="en-US" dirty="0">
                <a:latin typeface="Times New Roman"/>
                <a:ea typeface="Calibri"/>
              </a:rPr>
              <a:t> </a:t>
            </a:r>
            <a:r>
              <a:rPr lang="en-US" dirty="0" err="1">
                <a:latin typeface="Times New Roman"/>
                <a:ea typeface="Calibri"/>
              </a:rPr>
              <a:t>karena</a:t>
            </a:r>
            <a:r>
              <a:rPr lang="en-US" dirty="0">
                <a:latin typeface="Times New Roman"/>
                <a:ea typeface="Calibri"/>
              </a:rPr>
              <a:t> </a:t>
            </a:r>
            <a:r>
              <a:rPr lang="en-US" dirty="0" err="1">
                <a:latin typeface="Times New Roman"/>
                <a:ea typeface="Calibri"/>
              </a:rPr>
              <a:t>birokrasi</a:t>
            </a:r>
            <a:r>
              <a:rPr lang="en-US" dirty="0">
                <a:latin typeface="Times New Roman"/>
                <a:ea typeface="Calibri"/>
              </a:rPr>
              <a:t> </a:t>
            </a:r>
            <a:r>
              <a:rPr lang="en-US" dirty="0" err="1">
                <a:latin typeface="Times New Roman"/>
                <a:ea typeface="Calibri"/>
              </a:rPr>
              <a:t>bukanlah</a:t>
            </a:r>
            <a:r>
              <a:rPr lang="en-US" dirty="0">
                <a:latin typeface="Times New Roman"/>
                <a:ea typeface="Calibri"/>
              </a:rPr>
              <a:t> </a:t>
            </a:r>
            <a:r>
              <a:rPr lang="en-US" dirty="0" err="1">
                <a:latin typeface="Times New Roman"/>
                <a:ea typeface="Calibri"/>
              </a:rPr>
              <a:t>institusi</a:t>
            </a:r>
            <a:r>
              <a:rPr lang="en-US" dirty="0">
                <a:latin typeface="Times New Roman"/>
                <a:ea typeface="Calibri"/>
              </a:rPr>
              <a:t> </a:t>
            </a:r>
            <a:r>
              <a:rPr lang="en-US" dirty="0" err="1">
                <a:latin typeface="Times New Roman"/>
                <a:ea typeface="Calibri"/>
              </a:rPr>
              <a:t>atau</a:t>
            </a:r>
            <a:r>
              <a:rPr lang="en-US" dirty="0">
                <a:latin typeface="Times New Roman"/>
                <a:ea typeface="Calibri"/>
              </a:rPr>
              <a:t> </a:t>
            </a:r>
            <a:r>
              <a:rPr lang="en-US" dirty="0" err="1">
                <a:latin typeface="Times New Roman"/>
                <a:ea typeface="Calibri"/>
              </a:rPr>
              <a:t>lembaga</a:t>
            </a:r>
            <a:r>
              <a:rPr lang="en-US" dirty="0">
                <a:latin typeface="Times New Roman"/>
                <a:ea typeface="Calibri"/>
              </a:rPr>
              <a:t> yang </a:t>
            </a:r>
            <a:r>
              <a:rPr lang="en-US" dirty="0" err="1">
                <a:latin typeface="Times New Roman"/>
                <a:ea typeface="Calibri"/>
              </a:rPr>
              <a:t>bisa</a:t>
            </a:r>
            <a:r>
              <a:rPr lang="en-US" dirty="0">
                <a:latin typeface="Times New Roman"/>
                <a:ea typeface="Calibri"/>
              </a:rPr>
              <a:t> </a:t>
            </a:r>
            <a:r>
              <a:rPr lang="en-US" dirty="0" err="1">
                <a:latin typeface="Times New Roman"/>
                <a:ea typeface="Calibri"/>
              </a:rPr>
              <a:t>mewakilkan</a:t>
            </a:r>
            <a:r>
              <a:rPr lang="en-US" dirty="0">
                <a:latin typeface="Times New Roman"/>
                <a:ea typeface="Calibri"/>
              </a:rPr>
              <a:t> </a:t>
            </a:r>
            <a:r>
              <a:rPr lang="en-US" dirty="0" err="1">
                <a:latin typeface="Times New Roman"/>
                <a:ea typeface="Calibri"/>
              </a:rPr>
              <a:t>kepentingan</a:t>
            </a:r>
            <a:r>
              <a:rPr lang="en-US" dirty="0">
                <a:latin typeface="Times New Roman"/>
                <a:ea typeface="Calibri"/>
              </a:rPr>
              <a:t> </a:t>
            </a:r>
            <a:r>
              <a:rPr lang="en-US" dirty="0" err="1">
                <a:latin typeface="Times New Roman"/>
                <a:ea typeface="Calibri"/>
              </a:rPr>
              <a:t>kelompok</a:t>
            </a:r>
            <a:r>
              <a:rPr lang="en-US" dirty="0">
                <a:latin typeface="Times New Roman"/>
                <a:ea typeface="Calibri"/>
              </a:rPr>
              <a:t> </a:t>
            </a:r>
            <a:r>
              <a:rPr lang="en-US" dirty="0" err="1">
                <a:latin typeface="Times New Roman"/>
                <a:ea typeface="Calibri"/>
              </a:rPr>
              <a:t>atau</a:t>
            </a:r>
            <a:r>
              <a:rPr lang="en-US" dirty="0">
                <a:latin typeface="Times New Roman"/>
                <a:ea typeface="Calibri"/>
              </a:rPr>
              <a:t> </a:t>
            </a:r>
            <a:r>
              <a:rPr lang="en-US" dirty="0" err="1">
                <a:latin typeface="Times New Roman"/>
                <a:ea typeface="Calibri"/>
              </a:rPr>
              <a:t>golongan</a:t>
            </a:r>
            <a:r>
              <a:rPr lang="en-US" dirty="0">
                <a:latin typeface="Times New Roman"/>
                <a:ea typeface="Calibri"/>
              </a:rPr>
              <a:t> </a:t>
            </a:r>
            <a:r>
              <a:rPr lang="en-US" dirty="0" err="1">
                <a:latin typeface="Times New Roman"/>
                <a:ea typeface="Calibri"/>
              </a:rPr>
              <a:t>tertentu</a:t>
            </a:r>
            <a:r>
              <a:rPr lang="en-US" dirty="0">
                <a:latin typeface="Times New Roman"/>
                <a:ea typeface="Calibri"/>
              </a:rPr>
              <a:t>. </a:t>
            </a:r>
            <a:r>
              <a:rPr lang="en-US" dirty="0" smtClean="0">
                <a:latin typeface="Times New Roman"/>
                <a:ea typeface="Calibri"/>
              </a:rPr>
              <a:t>	</a:t>
            </a:r>
            <a:r>
              <a:rPr lang="en-US" dirty="0" err="1" smtClean="0">
                <a:latin typeface="Times New Roman"/>
                <a:ea typeface="Calibri"/>
              </a:rPr>
              <a:t>Secara</a:t>
            </a:r>
            <a:r>
              <a:rPr lang="en-US" dirty="0" smtClean="0">
                <a:latin typeface="Times New Roman"/>
                <a:ea typeface="Calibri"/>
              </a:rPr>
              <a:t> </a:t>
            </a:r>
            <a:r>
              <a:rPr lang="en-US" dirty="0" err="1">
                <a:latin typeface="Times New Roman"/>
                <a:ea typeface="Calibri"/>
              </a:rPr>
              <a:t>makro</a:t>
            </a:r>
            <a:r>
              <a:rPr lang="en-US" dirty="0">
                <a:latin typeface="Times New Roman"/>
                <a:ea typeface="Calibri"/>
              </a:rPr>
              <a:t> </a:t>
            </a:r>
            <a:r>
              <a:rPr lang="en-US" dirty="0" err="1">
                <a:latin typeface="Times New Roman"/>
                <a:ea typeface="Calibri"/>
              </a:rPr>
              <a:t>atau</a:t>
            </a:r>
            <a:r>
              <a:rPr lang="en-US" dirty="0">
                <a:latin typeface="Times New Roman"/>
                <a:ea typeface="Calibri"/>
              </a:rPr>
              <a:t> </a:t>
            </a:r>
            <a:r>
              <a:rPr lang="en-US" dirty="0" err="1">
                <a:latin typeface="Times New Roman"/>
                <a:ea typeface="Calibri"/>
              </a:rPr>
              <a:t>nasional</a:t>
            </a:r>
            <a:r>
              <a:rPr lang="en-US" dirty="0">
                <a:latin typeface="Times New Roman"/>
                <a:ea typeface="Calibri"/>
              </a:rPr>
              <a:t> </a:t>
            </a:r>
            <a:r>
              <a:rPr lang="en-US" dirty="0" err="1">
                <a:latin typeface="Times New Roman"/>
                <a:ea typeface="Calibri"/>
              </a:rPr>
              <a:t>persoalan</a:t>
            </a:r>
            <a:r>
              <a:rPr lang="en-US" dirty="0">
                <a:latin typeface="Times New Roman"/>
                <a:ea typeface="Calibri"/>
              </a:rPr>
              <a:t> </a:t>
            </a:r>
            <a:r>
              <a:rPr lang="en-US" dirty="0" err="1">
                <a:latin typeface="Times New Roman"/>
                <a:ea typeface="Calibri"/>
              </a:rPr>
              <a:t>birokrasi</a:t>
            </a:r>
            <a:r>
              <a:rPr lang="en-US" dirty="0">
                <a:latin typeface="Times New Roman"/>
                <a:ea typeface="Calibri"/>
              </a:rPr>
              <a:t> di Indonesia </a:t>
            </a:r>
            <a:r>
              <a:rPr lang="en-US" dirty="0" err="1">
                <a:latin typeface="Times New Roman"/>
                <a:ea typeface="Calibri"/>
              </a:rPr>
              <a:t>lebih</a:t>
            </a:r>
            <a:r>
              <a:rPr lang="en-US" dirty="0">
                <a:latin typeface="Times New Roman"/>
                <a:ea typeface="Calibri"/>
              </a:rPr>
              <a:t> di </a:t>
            </a:r>
            <a:r>
              <a:rPr lang="en-US" dirty="0" err="1">
                <a:latin typeface="Times New Roman"/>
                <a:ea typeface="Calibri"/>
              </a:rPr>
              <a:t>dominasi</a:t>
            </a:r>
            <a:r>
              <a:rPr lang="en-US" dirty="0">
                <a:latin typeface="Times New Roman"/>
                <a:ea typeface="Calibri"/>
              </a:rPr>
              <a:t> </a:t>
            </a:r>
            <a:r>
              <a:rPr lang="en-US" dirty="0" err="1">
                <a:latin typeface="Times New Roman"/>
                <a:ea typeface="Calibri"/>
              </a:rPr>
              <a:t>karena</a:t>
            </a:r>
            <a:r>
              <a:rPr lang="en-US" dirty="0">
                <a:latin typeface="Times New Roman"/>
                <a:ea typeface="Calibri"/>
              </a:rPr>
              <a:t> </a:t>
            </a:r>
            <a:r>
              <a:rPr lang="en-US" dirty="0" err="1">
                <a:latin typeface="Times New Roman"/>
                <a:ea typeface="Calibri"/>
              </a:rPr>
              <a:t>kurangnya</a:t>
            </a:r>
            <a:r>
              <a:rPr lang="en-US" dirty="0">
                <a:latin typeface="Times New Roman"/>
                <a:ea typeface="Calibri"/>
              </a:rPr>
              <a:t> </a:t>
            </a:r>
            <a:r>
              <a:rPr lang="en-US" dirty="0" err="1">
                <a:latin typeface="Times New Roman"/>
                <a:ea typeface="Calibri"/>
              </a:rPr>
              <a:t>pemisahan</a:t>
            </a:r>
            <a:r>
              <a:rPr lang="en-US" dirty="0">
                <a:latin typeface="Times New Roman"/>
                <a:ea typeface="Calibri"/>
              </a:rPr>
              <a:t> </a:t>
            </a:r>
            <a:r>
              <a:rPr lang="en-US" dirty="0" err="1">
                <a:latin typeface="Times New Roman"/>
                <a:ea typeface="Calibri"/>
              </a:rPr>
              <a:t>atau</a:t>
            </a:r>
            <a:r>
              <a:rPr lang="en-US" dirty="0">
                <a:latin typeface="Times New Roman"/>
                <a:ea typeface="Calibri"/>
              </a:rPr>
              <a:t> </a:t>
            </a:r>
            <a:r>
              <a:rPr lang="en-US" dirty="0" err="1">
                <a:latin typeface="Times New Roman"/>
                <a:ea typeface="Calibri"/>
              </a:rPr>
              <a:t>segresi</a:t>
            </a:r>
            <a:r>
              <a:rPr lang="en-US" dirty="0">
                <a:latin typeface="Times New Roman"/>
                <a:ea typeface="Calibri"/>
              </a:rPr>
              <a:t> yang </a:t>
            </a:r>
            <a:r>
              <a:rPr lang="en-US" dirty="0" err="1">
                <a:latin typeface="Times New Roman"/>
                <a:ea typeface="Calibri"/>
              </a:rPr>
              <a:t>jelas</a:t>
            </a:r>
            <a:r>
              <a:rPr lang="en-US" dirty="0">
                <a:latin typeface="Times New Roman"/>
                <a:ea typeface="Calibri"/>
              </a:rPr>
              <a:t> </a:t>
            </a:r>
            <a:r>
              <a:rPr lang="en-US" dirty="0" err="1">
                <a:latin typeface="Times New Roman"/>
                <a:ea typeface="Calibri"/>
              </a:rPr>
              <a:t>antara</a:t>
            </a:r>
            <a:r>
              <a:rPr lang="en-US" dirty="0">
                <a:latin typeface="Times New Roman"/>
                <a:ea typeface="Calibri"/>
              </a:rPr>
              <a:t> </a:t>
            </a:r>
            <a:r>
              <a:rPr lang="en-US" dirty="0" err="1">
                <a:latin typeface="Times New Roman"/>
                <a:ea typeface="Calibri"/>
              </a:rPr>
              <a:t>kepentingan</a:t>
            </a:r>
            <a:r>
              <a:rPr lang="en-US" dirty="0">
                <a:latin typeface="Times New Roman"/>
                <a:ea typeface="Calibri"/>
              </a:rPr>
              <a:t> </a:t>
            </a:r>
            <a:r>
              <a:rPr lang="en-US" dirty="0" err="1">
                <a:latin typeface="Times New Roman"/>
                <a:ea typeface="Calibri"/>
              </a:rPr>
              <a:t>politik</a:t>
            </a:r>
            <a:r>
              <a:rPr lang="en-US" dirty="0">
                <a:latin typeface="Times New Roman"/>
                <a:ea typeface="Calibri"/>
              </a:rPr>
              <a:t> </a:t>
            </a:r>
            <a:r>
              <a:rPr lang="en-US" dirty="0" err="1">
                <a:latin typeface="Times New Roman"/>
                <a:ea typeface="Calibri"/>
              </a:rPr>
              <a:t>dan</a:t>
            </a:r>
            <a:r>
              <a:rPr lang="en-US" dirty="0">
                <a:latin typeface="Times New Roman"/>
                <a:ea typeface="Calibri"/>
              </a:rPr>
              <a:t> </a:t>
            </a:r>
            <a:r>
              <a:rPr lang="en-US" dirty="0" err="1">
                <a:latin typeface="Times New Roman"/>
                <a:ea typeface="Calibri"/>
              </a:rPr>
              <a:t>administrasi</a:t>
            </a:r>
            <a:r>
              <a:rPr lang="en-US" dirty="0">
                <a:latin typeface="Times New Roman"/>
                <a:ea typeface="Calibri"/>
              </a:rPr>
              <a:t>. </a:t>
            </a:r>
            <a:r>
              <a:rPr lang="en-US" dirty="0" err="1">
                <a:latin typeface="Times New Roman"/>
                <a:ea typeface="Calibri"/>
              </a:rPr>
              <a:t>Masih</a:t>
            </a:r>
            <a:r>
              <a:rPr lang="en-US" dirty="0">
                <a:latin typeface="Times New Roman"/>
                <a:ea typeface="Calibri"/>
              </a:rPr>
              <a:t> </a:t>
            </a:r>
            <a:r>
              <a:rPr lang="en-US" dirty="0" err="1">
                <a:latin typeface="Times New Roman"/>
                <a:ea typeface="Calibri"/>
              </a:rPr>
              <a:t>seriong</a:t>
            </a:r>
            <a:r>
              <a:rPr lang="en-US" dirty="0">
                <a:latin typeface="Times New Roman"/>
                <a:ea typeface="Calibri"/>
              </a:rPr>
              <a:t> </a:t>
            </a:r>
            <a:r>
              <a:rPr lang="en-US" dirty="0" err="1">
                <a:latin typeface="Times New Roman"/>
                <a:ea typeface="Calibri"/>
              </a:rPr>
              <a:t>dijumpai</a:t>
            </a:r>
            <a:r>
              <a:rPr lang="en-US" dirty="0">
                <a:latin typeface="Times New Roman"/>
                <a:ea typeface="Calibri"/>
              </a:rPr>
              <a:t> </a:t>
            </a:r>
            <a:r>
              <a:rPr lang="en-US" dirty="0" err="1">
                <a:latin typeface="Times New Roman"/>
                <a:ea typeface="Calibri"/>
              </a:rPr>
              <a:t>birokrat</a:t>
            </a:r>
            <a:r>
              <a:rPr lang="en-US" dirty="0">
                <a:latin typeface="Times New Roman"/>
                <a:ea typeface="Calibri"/>
              </a:rPr>
              <a:t> </a:t>
            </a:r>
            <a:r>
              <a:rPr lang="en-US" dirty="0" err="1">
                <a:latin typeface="Times New Roman"/>
                <a:ea typeface="Calibri"/>
              </a:rPr>
              <a:t>terlibat</a:t>
            </a:r>
            <a:r>
              <a:rPr lang="en-US" dirty="0">
                <a:latin typeface="Times New Roman"/>
                <a:ea typeface="Calibri"/>
              </a:rPr>
              <a:t> </a:t>
            </a:r>
            <a:r>
              <a:rPr lang="en-US" dirty="0" err="1">
                <a:latin typeface="Times New Roman"/>
                <a:ea typeface="Calibri"/>
              </a:rPr>
              <a:t>secara</a:t>
            </a:r>
            <a:r>
              <a:rPr lang="en-US" dirty="0">
                <a:latin typeface="Times New Roman"/>
                <a:ea typeface="Calibri"/>
              </a:rPr>
              <a:t> </a:t>
            </a:r>
            <a:r>
              <a:rPr lang="en-US" dirty="0" err="1">
                <a:latin typeface="Times New Roman"/>
                <a:ea typeface="Calibri"/>
              </a:rPr>
              <a:t>aktif</a:t>
            </a:r>
            <a:r>
              <a:rPr lang="en-US" dirty="0">
                <a:latin typeface="Times New Roman"/>
                <a:ea typeface="Calibri"/>
              </a:rPr>
              <a:t> </a:t>
            </a:r>
            <a:r>
              <a:rPr lang="en-US" dirty="0" err="1">
                <a:latin typeface="Times New Roman"/>
                <a:ea typeface="Calibri"/>
              </a:rPr>
              <a:t>dalam</a:t>
            </a:r>
            <a:r>
              <a:rPr lang="en-US" dirty="0">
                <a:latin typeface="Times New Roman"/>
                <a:ea typeface="Calibri"/>
              </a:rPr>
              <a:t> </a:t>
            </a:r>
            <a:r>
              <a:rPr lang="en-US" dirty="0" err="1">
                <a:latin typeface="Times New Roman"/>
                <a:ea typeface="Calibri"/>
              </a:rPr>
              <a:t>kegiatan</a:t>
            </a:r>
            <a:r>
              <a:rPr lang="en-US" dirty="0">
                <a:latin typeface="Times New Roman"/>
                <a:ea typeface="Calibri"/>
              </a:rPr>
              <a:t> </a:t>
            </a:r>
            <a:r>
              <a:rPr lang="en-US" dirty="0" err="1">
                <a:latin typeface="Times New Roman"/>
                <a:ea typeface="Calibri"/>
              </a:rPr>
              <a:t>politik</a:t>
            </a:r>
            <a:r>
              <a:rPr lang="en-US" dirty="0">
                <a:latin typeface="Times New Roman"/>
                <a:ea typeface="Calibri"/>
              </a:rPr>
              <a:t> </a:t>
            </a:r>
            <a:r>
              <a:rPr lang="en-US" dirty="0" err="1">
                <a:latin typeface="Times New Roman"/>
                <a:ea typeface="Calibri"/>
              </a:rPr>
              <a:t>dan</a:t>
            </a:r>
            <a:r>
              <a:rPr lang="en-US" dirty="0">
                <a:latin typeface="Times New Roman"/>
                <a:ea typeface="Calibri"/>
              </a:rPr>
              <a:t> </a:t>
            </a:r>
            <a:r>
              <a:rPr lang="en-US" dirty="0" err="1">
                <a:latin typeface="Times New Roman"/>
                <a:ea typeface="Calibri"/>
              </a:rPr>
              <a:t>juga</a:t>
            </a:r>
            <a:r>
              <a:rPr lang="en-US" dirty="0">
                <a:latin typeface="Times New Roman"/>
                <a:ea typeface="Calibri"/>
              </a:rPr>
              <a:t> </a:t>
            </a:r>
            <a:r>
              <a:rPr lang="en-US" dirty="0" err="1">
                <a:latin typeface="Times New Roman"/>
                <a:ea typeface="Calibri"/>
              </a:rPr>
              <a:t>adanya</a:t>
            </a:r>
            <a:r>
              <a:rPr lang="en-US" dirty="0">
                <a:latin typeface="Times New Roman"/>
                <a:ea typeface="Calibri"/>
              </a:rPr>
              <a:t> </a:t>
            </a:r>
            <a:r>
              <a:rPr lang="en-US" dirty="0" err="1">
                <a:latin typeface="Times New Roman"/>
                <a:ea typeface="Calibri"/>
              </a:rPr>
              <a:t>politisi</a:t>
            </a:r>
            <a:r>
              <a:rPr lang="en-US" dirty="0">
                <a:latin typeface="Times New Roman"/>
                <a:ea typeface="Calibri"/>
              </a:rPr>
              <a:t> yang </a:t>
            </a:r>
            <a:r>
              <a:rPr lang="en-US" dirty="0" err="1">
                <a:latin typeface="Times New Roman"/>
                <a:ea typeface="Calibri"/>
              </a:rPr>
              <a:t>selalu</a:t>
            </a:r>
            <a:r>
              <a:rPr lang="en-US" dirty="0">
                <a:latin typeface="Times New Roman"/>
                <a:ea typeface="Calibri"/>
              </a:rPr>
              <a:t> </a:t>
            </a:r>
            <a:r>
              <a:rPr lang="en-US" dirty="0" err="1">
                <a:latin typeface="Times New Roman"/>
                <a:ea typeface="Calibri"/>
              </a:rPr>
              <a:t>mendominasi</a:t>
            </a:r>
            <a:r>
              <a:rPr lang="en-US" dirty="0">
                <a:latin typeface="Times New Roman"/>
                <a:ea typeface="Calibri"/>
              </a:rPr>
              <a:t> proses – proses </a:t>
            </a:r>
            <a:r>
              <a:rPr lang="en-US" dirty="0" err="1">
                <a:latin typeface="Times New Roman"/>
                <a:ea typeface="Calibri"/>
              </a:rPr>
              <a:t>birokrasi</a:t>
            </a:r>
            <a:r>
              <a:rPr lang="en-US" dirty="0">
                <a:latin typeface="Times New Roman"/>
                <a:ea typeface="Calibri"/>
              </a:rPr>
              <a:t> </a:t>
            </a:r>
            <a:r>
              <a:rPr lang="en-US" dirty="0" err="1">
                <a:latin typeface="Times New Roman"/>
                <a:ea typeface="Calibri"/>
              </a:rPr>
              <a:t>sehinggga</a:t>
            </a:r>
            <a:r>
              <a:rPr lang="en-US" dirty="0">
                <a:latin typeface="Times New Roman"/>
                <a:ea typeface="Calibri"/>
              </a:rPr>
              <a:t> </a:t>
            </a:r>
            <a:r>
              <a:rPr lang="en-US" dirty="0" err="1">
                <a:latin typeface="Times New Roman"/>
                <a:ea typeface="Calibri"/>
              </a:rPr>
              <a:t>kebijakan</a:t>
            </a:r>
            <a:r>
              <a:rPr lang="en-US" dirty="0">
                <a:latin typeface="Times New Roman"/>
                <a:ea typeface="Calibri"/>
              </a:rPr>
              <a:t> yang </a:t>
            </a:r>
            <a:r>
              <a:rPr lang="en-US" dirty="0" err="1">
                <a:latin typeface="Times New Roman"/>
                <a:ea typeface="Calibri"/>
              </a:rPr>
              <a:t>diambil</a:t>
            </a:r>
            <a:r>
              <a:rPr lang="en-US" dirty="0">
                <a:latin typeface="Times New Roman"/>
                <a:ea typeface="Calibri"/>
              </a:rPr>
              <a:t> </a:t>
            </a:r>
            <a:r>
              <a:rPr lang="en-US" dirty="0" err="1">
                <a:latin typeface="Times New Roman"/>
                <a:ea typeface="Calibri"/>
              </a:rPr>
              <a:t>dalam</a:t>
            </a:r>
            <a:r>
              <a:rPr lang="en-US" dirty="0">
                <a:latin typeface="Times New Roman"/>
                <a:ea typeface="Calibri"/>
              </a:rPr>
              <a:t> </a:t>
            </a:r>
            <a:r>
              <a:rPr lang="en-US" dirty="0" err="1">
                <a:latin typeface="Times New Roman"/>
                <a:ea typeface="Calibri"/>
              </a:rPr>
              <a:t>birokrasi</a:t>
            </a:r>
            <a:r>
              <a:rPr lang="en-US" dirty="0">
                <a:latin typeface="Times New Roman"/>
                <a:ea typeface="Calibri"/>
              </a:rPr>
              <a:t> </a:t>
            </a:r>
            <a:r>
              <a:rPr lang="en-US" dirty="0" err="1">
                <a:latin typeface="Times New Roman"/>
                <a:ea typeface="Calibri"/>
              </a:rPr>
              <a:t>merupakan</a:t>
            </a:r>
            <a:r>
              <a:rPr lang="en-US" dirty="0">
                <a:latin typeface="Times New Roman"/>
                <a:ea typeface="Calibri"/>
              </a:rPr>
              <a:t> </a:t>
            </a:r>
            <a:r>
              <a:rPr lang="en-US" dirty="0" err="1">
                <a:latin typeface="Times New Roman"/>
                <a:ea typeface="Calibri"/>
              </a:rPr>
              <a:t>kebijakan</a:t>
            </a:r>
            <a:r>
              <a:rPr lang="en-US" dirty="0">
                <a:latin typeface="Times New Roman"/>
                <a:ea typeface="Calibri"/>
              </a:rPr>
              <a:t> </a:t>
            </a:r>
            <a:r>
              <a:rPr lang="en-US" dirty="0" err="1">
                <a:latin typeface="Times New Roman"/>
                <a:ea typeface="Calibri"/>
              </a:rPr>
              <a:t>politik</a:t>
            </a:r>
            <a:r>
              <a:rPr lang="en-US" dirty="0">
                <a:latin typeface="Times New Roman"/>
                <a:ea typeface="Calibri"/>
              </a:rPr>
              <a:t> </a:t>
            </a:r>
            <a:r>
              <a:rPr lang="en-US" dirty="0" err="1">
                <a:latin typeface="Times New Roman"/>
                <a:ea typeface="Calibri"/>
              </a:rPr>
              <a:t>dari</a:t>
            </a:r>
            <a:r>
              <a:rPr lang="en-US" dirty="0">
                <a:latin typeface="Times New Roman"/>
                <a:ea typeface="Calibri"/>
              </a:rPr>
              <a:t> orang – orang yang </a:t>
            </a:r>
            <a:r>
              <a:rPr lang="en-US" dirty="0" err="1">
                <a:latin typeface="Times New Roman"/>
                <a:ea typeface="Calibri"/>
              </a:rPr>
              <a:t>memiliki</a:t>
            </a:r>
            <a:r>
              <a:rPr lang="en-US" dirty="0">
                <a:latin typeface="Times New Roman"/>
                <a:ea typeface="Calibri"/>
              </a:rPr>
              <a:t> </a:t>
            </a:r>
            <a:r>
              <a:rPr lang="en-US" dirty="0" err="1">
                <a:latin typeface="Times New Roman"/>
                <a:ea typeface="Calibri"/>
              </a:rPr>
              <a:t>kepentingan</a:t>
            </a:r>
            <a:r>
              <a:rPr lang="en-US" dirty="0">
                <a:latin typeface="Times New Roman"/>
                <a:ea typeface="Calibri"/>
              </a:rPr>
              <a:t> </a:t>
            </a:r>
            <a:r>
              <a:rPr lang="en-US" dirty="0" err="1">
                <a:latin typeface="Times New Roman"/>
                <a:ea typeface="Calibri"/>
              </a:rPr>
              <a:t>tertentu</a:t>
            </a:r>
            <a:r>
              <a:rPr lang="en-US" dirty="0">
                <a:latin typeface="Times New Roman"/>
                <a:ea typeface="Calibri"/>
              </a:rPr>
              <a:t>. </a:t>
            </a:r>
            <a:r>
              <a:rPr lang="en-US" dirty="0" err="1">
                <a:latin typeface="Times New Roman"/>
                <a:ea typeface="Calibri"/>
              </a:rPr>
              <a:t>Reformasi</a:t>
            </a:r>
            <a:r>
              <a:rPr lang="en-US" dirty="0">
                <a:latin typeface="Times New Roman"/>
                <a:ea typeface="Calibri"/>
              </a:rPr>
              <a:t> </a:t>
            </a:r>
            <a:r>
              <a:rPr lang="en-US" dirty="0" err="1">
                <a:latin typeface="Times New Roman"/>
                <a:ea typeface="Calibri"/>
              </a:rPr>
              <a:t>birokrasi</a:t>
            </a:r>
            <a:r>
              <a:rPr lang="en-US" dirty="0">
                <a:latin typeface="Times New Roman"/>
                <a:ea typeface="Calibri"/>
              </a:rPr>
              <a:t> di Indonesia </a:t>
            </a:r>
            <a:r>
              <a:rPr lang="en-US" dirty="0" err="1">
                <a:latin typeface="Times New Roman"/>
                <a:ea typeface="Calibri"/>
              </a:rPr>
              <a:t>masih</a:t>
            </a:r>
            <a:r>
              <a:rPr lang="en-US" dirty="0">
                <a:latin typeface="Times New Roman"/>
                <a:ea typeface="Calibri"/>
              </a:rPr>
              <a:t> </a:t>
            </a:r>
            <a:r>
              <a:rPr lang="en-US" dirty="0" err="1">
                <a:latin typeface="Times New Roman"/>
                <a:ea typeface="Calibri"/>
              </a:rPr>
              <a:t>bergulir</a:t>
            </a:r>
            <a:r>
              <a:rPr lang="en-US" dirty="0">
                <a:latin typeface="Times New Roman"/>
                <a:ea typeface="Calibri"/>
              </a:rPr>
              <a:t> </a:t>
            </a:r>
            <a:r>
              <a:rPr lang="en-US" dirty="0" err="1">
                <a:latin typeface="Times New Roman"/>
                <a:ea typeface="Calibri"/>
              </a:rPr>
              <a:t>namun</a:t>
            </a:r>
            <a:r>
              <a:rPr lang="en-US" dirty="0">
                <a:latin typeface="Times New Roman"/>
                <a:ea typeface="Calibri"/>
              </a:rPr>
              <a:t> </a:t>
            </a:r>
            <a:r>
              <a:rPr lang="en-US" dirty="0" err="1">
                <a:latin typeface="Times New Roman"/>
                <a:ea typeface="Calibri"/>
              </a:rPr>
              <a:t>sampai</a:t>
            </a:r>
            <a:r>
              <a:rPr lang="en-US" dirty="0">
                <a:latin typeface="Times New Roman"/>
                <a:ea typeface="Calibri"/>
              </a:rPr>
              <a:t> </a:t>
            </a:r>
            <a:r>
              <a:rPr lang="en-US" dirty="0" err="1">
                <a:latin typeface="Times New Roman"/>
                <a:ea typeface="Calibri"/>
              </a:rPr>
              <a:t>saat</a:t>
            </a:r>
            <a:r>
              <a:rPr lang="en-US" dirty="0">
                <a:latin typeface="Times New Roman"/>
                <a:ea typeface="Calibri"/>
              </a:rPr>
              <a:t> </a:t>
            </a:r>
            <a:r>
              <a:rPr lang="en-US" dirty="0" err="1">
                <a:latin typeface="Times New Roman"/>
                <a:ea typeface="Calibri"/>
              </a:rPr>
              <a:t>ini</a:t>
            </a:r>
            <a:r>
              <a:rPr lang="en-US" dirty="0">
                <a:latin typeface="Times New Roman"/>
                <a:ea typeface="Calibri"/>
              </a:rPr>
              <a:t> </a:t>
            </a:r>
            <a:r>
              <a:rPr lang="en-US" dirty="0" err="1">
                <a:latin typeface="Times New Roman"/>
                <a:ea typeface="Calibri"/>
              </a:rPr>
              <a:t>belum</a:t>
            </a:r>
            <a:r>
              <a:rPr lang="en-US" dirty="0">
                <a:latin typeface="Times New Roman"/>
                <a:ea typeface="Calibri"/>
              </a:rPr>
              <a:t> </a:t>
            </a:r>
            <a:r>
              <a:rPr lang="en-US" dirty="0" err="1">
                <a:latin typeface="Times New Roman"/>
                <a:ea typeface="Calibri"/>
              </a:rPr>
              <a:t>ada</a:t>
            </a:r>
            <a:r>
              <a:rPr lang="en-US" dirty="0">
                <a:latin typeface="Times New Roman"/>
                <a:ea typeface="Calibri"/>
              </a:rPr>
              <a:t> </a:t>
            </a:r>
            <a:r>
              <a:rPr lang="en-US" dirty="0" err="1">
                <a:latin typeface="Times New Roman"/>
                <a:ea typeface="Calibri"/>
              </a:rPr>
              <a:t>regulasi</a:t>
            </a:r>
            <a:r>
              <a:rPr lang="en-US" dirty="0">
                <a:latin typeface="Times New Roman"/>
                <a:ea typeface="Calibri"/>
              </a:rPr>
              <a:t> (</a:t>
            </a:r>
            <a:r>
              <a:rPr lang="en-US" dirty="0" err="1">
                <a:latin typeface="Times New Roman"/>
                <a:ea typeface="Calibri"/>
              </a:rPr>
              <a:t>peraturan</a:t>
            </a:r>
            <a:r>
              <a:rPr lang="en-US" dirty="0">
                <a:latin typeface="Times New Roman"/>
                <a:ea typeface="Calibri"/>
              </a:rPr>
              <a:t>) yang </a:t>
            </a:r>
            <a:r>
              <a:rPr lang="en-US" dirty="0" err="1">
                <a:latin typeface="Times New Roman"/>
                <a:ea typeface="Calibri"/>
              </a:rPr>
              <a:t>menjamin</a:t>
            </a:r>
            <a:r>
              <a:rPr lang="en-US" dirty="0">
                <a:latin typeface="Times New Roman"/>
                <a:ea typeface="Calibri"/>
              </a:rPr>
              <a:t> </a:t>
            </a:r>
            <a:r>
              <a:rPr lang="en-US" dirty="0" err="1">
                <a:latin typeface="Times New Roman"/>
                <a:ea typeface="Calibri"/>
              </a:rPr>
              <a:t>depolitisasi</a:t>
            </a:r>
            <a:r>
              <a:rPr lang="en-US" dirty="0">
                <a:latin typeface="Times New Roman"/>
                <a:ea typeface="Calibri"/>
              </a:rPr>
              <a:t> </a:t>
            </a:r>
            <a:r>
              <a:rPr lang="en-US" dirty="0" err="1">
                <a:latin typeface="Times New Roman"/>
                <a:ea typeface="Calibri"/>
              </a:rPr>
              <a:t>birokrasi</a:t>
            </a:r>
            <a:r>
              <a:rPr lang="en-US" dirty="0">
                <a:latin typeface="Times New Roman"/>
                <a:ea typeface="Calibri"/>
              </a:rPr>
              <a:t> </a:t>
            </a:r>
            <a:r>
              <a:rPr lang="en-US" dirty="0" err="1">
                <a:latin typeface="Times New Roman"/>
                <a:ea typeface="Calibri"/>
              </a:rPr>
              <a:t>secara</a:t>
            </a:r>
            <a:r>
              <a:rPr lang="en-US" dirty="0">
                <a:latin typeface="Times New Roman"/>
                <a:ea typeface="Calibri"/>
              </a:rPr>
              <a:t> </a:t>
            </a:r>
            <a:r>
              <a:rPr lang="en-US" dirty="0" err="1" smtClean="0">
                <a:latin typeface="Times New Roman"/>
                <a:ea typeface="Calibri"/>
              </a:rPr>
              <a:t>subtansial</a:t>
            </a:r>
            <a:r>
              <a:rPr lang="en-US" dirty="0" smtClean="0">
                <a:latin typeface="Times New Roman"/>
                <a:ea typeface="Calibri"/>
              </a:rPr>
              <a:t>.</a:t>
            </a:r>
            <a:endParaRPr lang="en-US" dirty="0"/>
          </a:p>
        </p:txBody>
      </p:sp>
      <p:sp>
        <p:nvSpPr>
          <p:cNvPr id="2" name="Right Arrow 1"/>
          <p:cNvSpPr/>
          <p:nvPr/>
        </p:nvSpPr>
        <p:spPr>
          <a:xfrm>
            <a:off x="503816" y="286944"/>
            <a:ext cx="935835"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Arrow 3"/>
          <p:cNvSpPr/>
          <p:nvPr/>
        </p:nvSpPr>
        <p:spPr>
          <a:xfrm>
            <a:off x="503548" y="2359312"/>
            <a:ext cx="936104"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5799444"/>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Penelitian</a:t>
            </a:r>
            <a:r>
              <a:rPr lang="en-US" dirty="0" smtClean="0"/>
              <a:t> </a:t>
            </a:r>
            <a:r>
              <a:rPr lang="en-US" dirty="0" err="1" smtClean="0"/>
              <a:t>Terdahulu</a:t>
            </a:r>
            <a:endParaRPr lang="en-US" dirty="0"/>
          </a:p>
        </p:txBody>
      </p:sp>
      <p:sp>
        <p:nvSpPr>
          <p:cNvPr id="3" name="Content Placeholder 2"/>
          <p:cNvSpPr>
            <a:spLocks noGrp="1"/>
          </p:cNvSpPr>
          <p:nvPr>
            <p:ph idx="1"/>
          </p:nvPr>
        </p:nvSpPr>
        <p:spPr/>
        <p:txBody>
          <a:bodyPr>
            <a:normAutofit fontScale="70000" lnSpcReduction="20000"/>
          </a:bodyPr>
          <a:lstStyle/>
          <a:p>
            <a:pPr indent="457200">
              <a:lnSpc>
                <a:spcPct val="115000"/>
              </a:lnSpc>
              <a:spcAft>
                <a:spcPts val="1000"/>
              </a:spcAft>
            </a:pPr>
            <a:r>
              <a:rPr lang="en-US" dirty="0" err="1">
                <a:latin typeface="Times New Roman" pitchFamily="18" charset="0"/>
                <a:ea typeface="Calibri"/>
                <a:cs typeface="Times New Roman" pitchFamily="18" charset="0"/>
              </a:rPr>
              <a:t>Dalam</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perjalanan</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Bangsa</a:t>
            </a:r>
            <a:r>
              <a:rPr lang="en-US" dirty="0">
                <a:latin typeface="Times New Roman" pitchFamily="18" charset="0"/>
                <a:ea typeface="Calibri"/>
                <a:cs typeface="Times New Roman" pitchFamily="18" charset="0"/>
              </a:rPr>
              <a:t> Indonesia </a:t>
            </a:r>
            <a:r>
              <a:rPr lang="en-US" dirty="0" err="1">
                <a:latin typeface="Times New Roman" pitchFamily="18" charset="0"/>
                <a:ea typeface="Calibri"/>
                <a:cs typeface="Times New Roman" pitchFamily="18" charset="0"/>
              </a:rPr>
              <a:t>birokrasi</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tidak</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bisa</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dilepaskan</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dalam</a:t>
            </a:r>
            <a:r>
              <a:rPr lang="en-US" dirty="0">
                <a:latin typeface="Times New Roman" pitchFamily="18" charset="0"/>
                <a:ea typeface="Calibri"/>
                <a:cs typeface="Times New Roman" pitchFamily="18" charset="0"/>
              </a:rPr>
              <a:t> system </a:t>
            </a:r>
            <a:r>
              <a:rPr lang="en-US" dirty="0" err="1">
                <a:latin typeface="Times New Roman" pitchFamily="18" charset="0"/>
                <a:ea typeface="Calibri"/>
                <a:cs typeface="Times New Roman" pitchFamily="18" charset="0"/>
              </a:rPr>
              <a:t>pemerintahan</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Keberadaan</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birokrasi</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sampai</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saat</a:t>
            </a:r>
            <a:r>
              <a:rPr lang="en-US" dirty="0">
                <a:latin typeface="Times New Roman" pitchFamily="18" charset="0"/>
                <a:ea typeface="Calibri"/>
                <a:cs typeface="Times New Roman" pitchFamily="18" charset="0"/>
              </a:rPr>
              <a:t> </a:t>
            </a:r>
            <a:r>
              <a:rPr lang="en-US" dirty="0" err="1" smtClean="0">
                <a:latin typeface="Times New Roman" pitchFamily="18" charset="0"/>
                <a:ea typeface="Calibri"/>
                <a:cs typeface="Times New Roman" pitchFamily="18" charset="0"/>
              </a:rPr>
              <a:t>ini</a:t>
            </a:r>
            <a:r>
              <a:rPr lang="en-US" dirty="0" smtClean="0">
                <a:latin typeface="Times New Roman" pitchFamily="18" charset="0"/>
                <a:ea typeface="Calibri"/>
                <a:cs typeface="Times New Roman" pitchFamily="18" charset="0"/>
              </a:rPr>
              <a:t> </a:t>
            </a:r>
            <a:r>
              <a:rPr lang="en-US" dirty="0" err="1" smtClean="0">
                <a:latin typeface="Times New Roman" pitchFamily="18" charset="0"/>
                <a:ea typeface="Calibri"/>
                <a:cs typeface="Times New Roman" pitchFamily="18" charset="0"/>
              </a:rPr>
              <a:t>masih</a:t>
            </a:r>
            <a:r>
              <a:rPr lang="en-US" dirty="0" smtClean="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membawa</a:t>
            </a:r>
            <a:r>
              <a:rPr lang="en-US" dirty="0">
                <a:latin typeface="Times New Roman" pitchFamily="18" charset="0"/>
                <a:ea typeface="Calibri"/>
                <a:cs typeface="Times New Roman" pitchFamily="18" charset="0"/>
              </a:rPr>
              <a:t> polemic yang </a:t>
            </a:r>
            <a:r>
              <a:rPr lang="en-US" dirty="0" err="1">
                <a:latin typeface="Times New Roman" pitchFamily="18" charset="0"/>
                <a:ea typeface="Calibri"/>
                <a:cs typeface="Times New Roman" pitchFamily="18" charset="0"/>
              </a:rPr>
              <a:t>berkepanjangan</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Tuntutan</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reformasi</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setidaknya</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telah</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merubah</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wajah</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birokrasi</a:t>
            </a:r>
            <a:r>
              <a:rPr lang="en-US" dirty="0">
                <a:latin typeface="Times New Roman" pitchFamily="18" charset="0"/>
                <a:ea typeface="Calibri"/>
                <a:cs typeface="Times New Roman" pitchFamily="18" charset="0"/>
              </a:rPr>
              <a:t> Indonesia </a:t>
            </a:r>
            <a:r>
              <a:rPr lang="en-US" dirty="0" err="1">
                <a:latin typeface="Times New Roman" pitchFamily="18" charset="0"/>
                <a:ea typeface="Calibri"/>
                <a:cs typeface="Times New Roman" pitchFamily="18" charset="0"/>
              </a:rPr>
              <a:t>meskipun</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belum</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terlalu</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signifikan</a:t>
            </a:r>
            <a:r>
              <a:rPr lang="en-US" dirty="0">
                <a:latin typeface="Times New Roman" pitchFamily="18" charset="0"/>
                <a:ea typeface="Calibri"/>
                <a:cs typeface="Times New Roman" pitchFamily="18" charset="0"/>
              </a:rPr>
              <a:t>. Agenda </a:t>
            </a:r>
            <a:r>
              <a:rPr lang="en-US" dirty="0" err="1">
                <a:latin typeface="Times New Roman" pitchFamily="18" charset="0"/>
                <a:ea typeface="Calibri"/>
                <a:cs typeface="Times New Roman" pitchFamily="18" charset="0"/>
              </a:rPr>
              <a:t>reformasi</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dalam</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tubuh</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birokrasi</a:t>
            </a:r>
            <a:r>
              <a:rPr lang="en-US" dirty="0">
                <a:latin typeface="Times New Roman" pitchFamily="18" charset="0"/>
                <a:ea typeface="Calibri"/>
                <a:cs typeface="Times New Roman" pitchFamily="18" charset="0"/>
              </a:rPr>
              <a:t> di Indonesia </a:t>
            </a:r>
            <a:r>
              <a:rPr lang="en-US" dirty="0" err="1">
                <a:latin typeface="Times New Roman" pitchFamily="18" charset="0"/>
                <a:ea typeface="Calibri"/>
                <a:cs typeface="Times New Roman" pitchFamily="18" charset="0"/>
              </a:rPr>
              <a:t>ditujukan</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bukan</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lagi</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sekedar</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untuk</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membangun</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Institusi</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birokrasi</a:t>
            </a:r>
            <a:r>
              <a:rPr lang="en-US" dirty="0">
                <a:latin typeface="Times New Roman" pitchFamily="18" charset="0"/>
                <a:ea typeface="Calibri"/>
                <a:cs typeface="Times New Roman" pitchFamily="18" charset="0"/>
              </a:rPr>
              <a:t> yang professional </a:t>
            </a:r>
            <a:r>
              <a:rPr lang="en-US" dirty="0" err="1">
                <a:latin typeface="Times New Roman" pitchFamily="18" charset="0"/>
                <a:ea typeface="Calibri"/>
                <a:cs typeface="Times New Roman" pitchFamily="18" charset="0"/>
              </a:rPr>
              <a:t>secara</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menejerial</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namun</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pada</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bagaimana</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birokrasi</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tersebut</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mampu</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merepresentasikan</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konfigurasi</a:t>
            </a:r>
            <a:r>
              <a:rPr lang="en-US" dirty="0">
                <a:latin typeface="Times New Roman" pitchFamily="18" charset="0"/>
                <a:ea typeface="Calibri"/>
                <a:cs typeface="Times New Roman" pitchFamily="18" charset="0"/>
              </a:rPr>
              <a:t> social yang </a:t>
            </a:r>
            <a:r>
              <a:rPr lang="en-US" dirty="0" err="1">
                <a:latin typeface="Times New Roman" pitchFamily="18" charset="0"/>
                <a:ea typeface="Calibri"/>
                <a:cs typeface="Times New Roman" pitchFamily="18" charset="0"/>
              </a:rPr>
              <a:t>ada</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untuk</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menjamin</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keterwakilan</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masing</a:t>
            </a:r>
            <a:r>
              <a:rPr lang="en-US" dirty="0">
                <a:latin typeface="Times New Roman" pitchFamily="18" charset="0"/>
                <a:ea typeface="Calibri"/>
                <a:cs typeface="Times New Roman" pitchFamily="18" charset="0"/>
              </a:rPr>
              <a:t> – </a:t>
            </a:r>
            <a:r>
              <a:rPr lang="en-US" dirty="0" err="1">
                <a:latin typeface="Times New Roman" pitchFamily="18" charset="0"/>
                <a:ea typeface="Calibri"/>
                <a:cs typeface="Times New Roman" pitchFamily="18" charset="0"/>
              </a:rPr>
              <a:t>masing</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komunitas</a:t>
            </a:r>
            <a:r>
              <a:rPr lang="en-US" dirty="0">
                <a:latin typeface="Times New Roman" pitchFamily="18" charset="0"/>
                <a:ea typeface="Calibri"/>
                <a:cs typeface="Times New Roman" pitchFamily="18" charset="0"/>
              </a:rPr>
              <a:t> social yang </a:t>
            </a:r>
            <a:r>
              <a:rPr lang="en-US" dirty="0" err="1">
                <a:latin typeface="Times New Roman" pitchFamily="18" charset="0"/>
                <a:ea typeface="Calibri"/>
                <a:cs typeface="Times New Roman" pitchFamily="18" charset="0"/>
              </a:rPr>
              <a:t>telah</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mengakar</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kuat</a:t>
            </a:r>
            <a:r>
              <a:rPr lang="en-US" dirty="0">
                <a:latin typeface="Times New Roman" pitchFamily="18" charset="0"/>
                <a:ea typeface="Calibri"/>
                <a:cs typeface="Times New Roman" pitchFamily="18" charset="0"/>
              </a:rPr>
              <a:t> di </a:t>
            </a:r>
            <a:r>
              <a:rPr lang="en-US" dirty="0" err="1">
                <a:latin typeface="Times New Roman" pitchFamily="18" charset="0"/>
                <a:ea typeface="Calibri"/>
                <a:cs typeface="Times New Roman" pitchFamily="18" charset="0"/>
              </a:rPr>
              <a:t>dalam</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tubuh</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birokrasi</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Pendeteksian</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penyakit</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birokrasi</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atau</a:t>
            </a:r>
            <a:r>
              <a:rPr lang="en-US" dirty="0">
                <a:latin typeface="Times New Roman" pitchFamily="18" charset="0"/>
                <a:ea typeface="Calibri"/>
                <a:cs typeface="Times New Roman" pitchFamily="18" charset="0"/>
              </a:rPr>
              <a:t> yang </a:t>
            </a:r>
            <a:r>
              <a:rPr lang="en-US" dirty="0" err="1">
                <a:latin typeface="Times New Roman" pitchFamily="18" charset="0"/>
                <a:ea typeface="Calibri"/>
                <a:cs typeface="Times New Roman" pitchFamily="18" charset="0"/>
              </a:rPr>
              <a:t>sering</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disebut</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patologi</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dalam</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dunia</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medis</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sebainya</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juga</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dilakukan</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kepada</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birokrasi</a:t>
            </a:r>
            <a:r>
              <a:rPr lang="en-US" dirty="0">
                <a:latin typeface="Times New Roman" pitchFamily="18" charset="0"/>
                <a:ea typeface="Calibri"/>
                <a:cs typeface="Times New Roman" pitchFamily="18" charset="0"/>
              </a:rPr>
              <a:t> di Indonesia. Hal </a:t>
            </a:r>
            <a:r>
              <a:rPr lang="en-US" dirty="0" err="1">
                <a:latin typeface="Times New Roman" pitchFamily="18" charset="0"/>
                <a:ea typeface="Calibri"/>
                <a:cs typeface="Times New Roman" pitchFamily="18" charset="0"/>
              </a:rPr>
              <a:t>ini</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dimaksudkan</a:t>
            </a:r>
            <a:r>
              <a:rPr lang="en-US" dirty="0">
                <a:latin typeface="Times New Roman" pitchFamily="18" charset="0"/>
                <a:ea typeface="Calibri"/>
                <a:cs typeface="Times New Roman" pitchFamily="18" charset="0"/>
              </a:rPr>
              <a:t> agar </a:t>
            </a:r>
            <a:r>
              <a:rPr lang="en-US" dirty="0" err="1">
                <a:latin typeface="Times New Roman" pitchFamily="18" charset="0"/>
                <a:ea typeface="Calibri"/>
                <a:cs typeface="Times New Roman" pitchFamily="18" charset="0"/>
              </a:rPr>
              <a:t>penyakit</a:t>
            </a:r>
            <a:r>
              <a:rPr lang="en-US" dirty="0">
                <a:latin typeface="Times New Roman" pitchFamily="18" charset="0"/>
                <a:ea typeface="Calibri"/>
                <a:cs typeface="Times New Roman" pitchFamily="18" charset="0"/>
              </a:rPr>
              <a:t> – </a:t>
            </a:r>
            <a:r>
              <a:rPr lang="en-US" dirty="0" err="1">
                <a:latin typeface="Times New Roman" pitchFamily="18" charset="0"/>
                <a:ea typeface="Calibri"/>
                <a:cs typeface="Times New Roman" pitchFamily="18" charset="0"/>
              </a:rPr>
              <a:t>penyakit</a:t>
            </a:r>
            <a:r>
              <a:rPr lang="en-US" dirty="0">
                <a:latin typeface="Times New Roman" pitchFamily="18" charset="0"/>
                <a:ea typeface="Calibri"/>
                <a:cs typeface="Times New Roman" pitchFamily="18" charset="0"/>
              </a:rPr>
              <a:t> yang </a:t>
            </a:r>
            <a:r>
              <a:rPr lang="en-US" dirty="0" err="1">
                <a:latin typeface="Times New Roman" pitchFamily="18" charset="0"/>
                <a:ea typeface="Calibri"/>
                <a:cs typeface="Times New Roman" pitchFamily="18" charset="0"/>
              </a:rPr>
              <a:t>ada</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dalam</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tubuh</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birokrasi</a:t>
            </a:r>
            <a:r>
              <a:rPr lang="en-US" dirty="0">
                <a:latin typeface="Times New Roman" pitchFamily="18" charset="0"/>
                <a:ea typeface="Calibri"/>
                <a:cs typeface="Times New Roman" pitchFamily="18" charset="0"/>
              </a:rPr>
              <a:t> di Indonesia </a:t>
            </a:r>
            <a:r>
              <a:rPr lang="en-US" dirty="0" err="1">
                <a:latin typeface="Times New Roman" pitchFamily="18" charset="0"/>
                <a:ea typeface="Calibri"/>
                <a:cs typeface="Times New Roman" pitchFamily="18" charset="0"/>
              </a:rPr>
              <a:t>tidak</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menular</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ke</a:t>
            </a:r>
            <a:r>
              <a:rPr lang="en-US" dirty="0">
                <a:latin typeface="Times New Roman" pitchFamily="18" charset="0"/>
                <a:ea typeface="Calibri"/>
                <a:cs typeface="Times New Roman" pitchFamily="18" charset="0"/>
              </a:rPr>
              <a:t> yang </a:t>
            </a:r>
            <a:r>
              <a:rPr lang="en-US" dirty="0" err="1">
                <a:latin typeface="Times New Roman" pitchFamily="18" charset="0"/>
                <a:ea typeface="Calibri"/>
                <a:cs typeface="Times New Roman" pitchFamily="18" charset="0"/>
              </a:rPr>
              <a:t>lainnya</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sebagi</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upaya</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preventif</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bahkan</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lebih</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dari</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itu</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bisa</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disembuhkan</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secara</a:t>
            </a:r>
            <a:r>
              <a:rPr lang="en-US" dirty="0">
                <a:latin typeface="Times New Roman" pitchFamily="18" charset="0"/>
                <a:ea typeface="Calibri"/>
                <a:cs typeface="Times New Roman" pitchFamily="18" charset="0"/>
              </a:rPr>
              <a:t> total </a:t>
            </a:r>
            <a:r>
              <a:rPr lang="en-US" dirty="0" err="1">
                <a:latin typeface="Times New Roman" pitchFamily="18" charset="0"/>
                <a:ea typeface="Calibri"/>
                <a:cs typeface="Times New Roman" pitchFamily="18" charset="0"/>
              </a:rPr>
              <a:t>meskipun</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membutuhkan</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waktu</a:t>
            </a:r>
            <a:r>
              <a:rPr lang="en-US" dirty="0">
                <a:latin typeface="Times New Roman" pitchFamily="18" charset="0"/>
                <a:ea typeface="Calibri"/>
                <a:cs typeface="Times New Roman" pitchFamily="18" charset="0"/>
              </a:rPr>
              <a:t> yang lama. </a:t>
            </a:r>
            <a:r>
              <a:rPr lang="en-US" dirty="0" err="1">
                <a:latin typeface="Times New Roman" pitchFamily="18" charset="0"/>
                <a:ea typeface="Calibri"/>
                <a:cs typeface="Times New Roman" pitchFamily="18" charset="0"/>
              </a:rPr>
              <a:t>Upaya</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meminimalisir</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penyakit</a:t>
            </a:r>
            <a:r>
              <a:rPr lang="en-US" dirty="0">
                <a:latin typeface="Times New Roman" pitchFamily="18" charset="0"/>
                <a:ea typeface="Calibri"/>
                <a:cs typeface="Times New Roman" pitchFamily="18" charset="0"/>
              </a:rPr>
              <a:t> yang </a:t>
            </a:r>
            <a:r>
              <a:rPr lang="en-US" dirty="0" err="1">
                <a:latin typeface="Times New Roman" pitchFamily="18" charset="0"/>
                <a:ea typeface="Calibri"/>
                <a:cs typeface="Times New Roman" pitchFamily="18" charset="0"/>
              </a:rPr>
              <a:t>terjadi</a:t>
            </a:r>
            <a:r>
              <a:rPr lang="en-US" dirty="0">
                <a:latin typeface="Times New Roman" pitchFamily="18" charset="0"/>
                <a:ea typeface="Calibri"/>
                <a:cs typeface="Times New Roman" pitchFamily="18" charset="0"/>
              </a:rPr>
              <a:t> di </a:t>
            </a:r>
            <a:r>
              <a:rPr lang="en-US" dirty="0" err="1">
                <a:latin typeface="Times New Roman" pitchFamily="18" charset="0"/>
                <a:ea typeface="Calibri"/>
                <a:cs typeface="Times New Roman" pitchFamily="18" charset="0"/>
              </a:rPr>
              <a:t>birokrasi</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dihrapkan</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dapt</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membawa</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perubahan</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terhadap</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pelayanan</a:t>
            </a:r>
            <a:r>
              <a:rPr lang="en-US" dirty="0">
                <a:latin typeface="Times New Roman" pitchFamily="18" charset="0"/>
                <a:ea typeface="Calibri"/>
                <a:cs typeface="Times New Roman" pitchFamily="18" charset="0"/>
              </a:rPr>
              <a:t> public yang prima.</a:t>
            </a:r>
            <a:endParaRPr lang="en-US" sz="2000" dirty="0">
              <a:latin typeface="Times New Roman" pitchFamily="18" charset="0"/>
              <a:ea typeface="Calibri"/>
              <a:cs typeface="Times New Roman" pitchFamily="18" charset="0"/>
            </a:endParaRP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4185528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Teori</a:t>
            </a:r>
            <a:r>
              <a:rPr lang="en-US" dirty="0" smtClean="0"/>
              <a:t> yang </a:t>
            </a:r>
            <a:r>
              <a:rPr lang="en-US" dirty="0" err="1" smtClean="0"/>
              <a:t>digunakan</a:t>
            </a:r>
            <a:endParaRPr lang="en-US" dirty="0"/>
          </a:p>
        </p:txBody>
      </p:sp>
      <p:sp>
        <p:nvSpPr>
          <p:cNvPr id="3" name="Content Placeholder 2"/>
          <p:cNvSpPr>
            <a:spLocks noGrp="1"/>
          </p:cNvSpPr>
          <p:nvPr>
            <p:ph idx="1"/>
          </p:nvPr>
        </p:nvSpPr>
        <p:spPr/>
        <p:txBody>
          <a:bodyPr>
            <a:normAutofit fontScale="77500" lnSpcReduction="20000"/>
          </a:bodyPr>
          <a:lstStyle/>
          <a:p>
            <a:pPr marL="2540">
              <a:spcAft>
                <a:spcPts val="0"/>
              </a:spcAft>
            </a:pPr>
            <a:r>
              <a:rPr lang="en-US" b="1" dirty="0" err="1">
                <a:latin typeface="Times New Roman"/>
                <a:ea typeface="Times New Roman"/>
                <a:cs typeface="Arial"/>
              </a:rPr>
              <a:t>Konsep</a:t>
            </a:r>
            <a:r>
              <a:rPr lang="en-US" b="1" dirty="0">
                <a:latin typeface="Times New Roman"/>
                <a:ea typeface="Times New Roman"/>
                <a:cs typeface="Arial"/>
              </a:rPr>
              <a:t> Max Weber</a:t>
            </a:r>
            <a:endParaRPr lang="en-US" sz="1600" dirty="0">
              <a:latin typeface="Calibri"/>
              <a:ea typeface="Calibri"/>
              <a:cs typeface="Arial"/>
            </a:endParaRPr>
          </a:p>
          <a:p>
            <a:pPr marL="2540" indent="450850" algn="just">
              <a:lnSpc>
                <a:spcPct val="99000"/>
              </a:lnSpc>
              <a:spcAft>
                <a:spcPts val="0"/>
              </a:spcAft>
            </a:pPr>
            <a:r>
              <a:rPr lang="en-US" dirty="0">
                <a:latin typeface="Times New Roman"/>
                <a:ea typeface="Times New Roman"/>
                <a:cs typeface="Arial"/>
              </a:rPr>
              <a:t>Max Weber </a:t>
            </a:r>
            <a:r>
              <a:rPr lang="en-US" dirty="0" err="1">
                <a:latin typeface="Times New Roman"/>
                <a:ea typeface="Times New Roman"/>
                <a:cs typeface="Arial"/>
              </a:rPr>
              <a:t>menciptakan</a:t>
            </a:r>
            <a:r>
              <a:rPr lang="en-US" dirty="0">
                <a:latin typeface="Times New Roman"/>
                <a:ea typeface="Times New Roman"/>
                <a:cs typeface="Arial"/>
              </a:rPr>
              <a:t> model </a:t>
            </a:r>
            <a:r>
              <a:rPr lang="en-US" dirty="0" err="1">
                <a:latin typeface="Times New Roman"/>
                <a:ea typeface="Times New Roman"/>
                <a:cs typeface="Arial"/>
              </a:rPr>
              <a:t>tipe</a:t>
            </a:r>
            <a:r>
              <a:rPr lang="en-US" dirty="0">
                <a:latin typeface="Times New Roman"/>
                <a:ea typeface="Times New Roman"/>
                <a:cs typeface="Arial"/>
              </a:rPr>
              <a:t> ideal </a:t>
            </a:r>
            <a:r>
              <a:rPr lang="en-US" dirty="0" err="1">
                <a:latin typeface="Times New Roman"/>
                <a:ea typeface="Times New Roman"/>
                <a:cs typeface="Arial"/>
              </a:rPr>
              <a:t>birokrasi</a:t>
            </a:r>
            <a:r>
              <a:rPr lang="en-US" dirty="0">
                <a:latin typeface="Times New Roman"/>
                <a:ea typeface="Times New Roman"/>
                <a:cs typeface="Arial"/>
              </a:rPr>
              <a:t> yang </a:t>
            </a:r>
            <a:r>
              <a:rPr lang="en-US" dirty="0" err="1">
                <a:latin typeface="Times New Roman"/>
                <a:ea typeface="Times New Roman"/>
                <a:cs typeface="Arial"/>
              </a:rPr>
              <a:t>menjelaskan</a:t>
            </a:r>
            <a:r>
              <a:rPr lang="en-US" dirty="0">
                <a:latin typeface="Times New Roman"/>
                <a:ea typeface="Times New Roman"/>
                <a:cs typeface="Arial"/>
              </a:rPr>
              <a:t> </a:t>
            </a:r>
            <a:r>
              <a:rPr lang="en-US" dirty="0" err="1">
                <a:latin typeface="Times New Roman"/>
                <a:ea typeface="Times New Roman"/>
                <a:cs typeface="Arial"/>
              </a:rPr>
              <a:t>bahwa</a:t>
            </a:r>
            <a:r>
              <a:rPr lang="en-US" dirty="0">
                <a:latin typeface="Times New Roman"/>
                <a:ea typeface="Times New Roman"/>
                <a:cs typeface="Arial"/>
              </a:rPr>
              <a:t> </a:t>
            </a:r>
            <a:r>
              <a:rPr lang="en-US" dirty="0" err="1">
                <a:latin typeface="Times New Roman"/>
                <a:ea typeface="Times New Roman"/>
                <a:cs typeface="Arial"/>
              </a:rPr>
              <a:t>suatu</a:t>
            </a:r>
            <a:r>
              <a:rPr lang="en-US" dirty="0">
                <a:latin typeface="Times New Roman"/>
                <a:ea typeface="Times New Roman"/>
                <a:cs typeface="Arial"/>
              </a:rPr>
              <a:t> </a:t>
            </a:r>
            <a:r>
              <a:rPr lang="en-US" dirty="0" err="1">
                <a:latin typeface="Times New Roman"/>
                <a:ea typeface="Times New Roman"/>
                <a:cs typeface="Arial"/>
              </a:rPr>
              <a:t>birokrasi</a:t>
            </a:r>
            <a:r>
              <a:rPr lang="en-US" dirty="0">
                <a:latin typeface="Times New Roman"/>
                <a:ea typeface="Times New Roman"/>
                <a:cs typeface="Arial"/>
              </a:rPr>
              <a:t> </a:t>
            </a:r>
            <a:r>
              <a:rPr lang="en-US" dirty="0" err="1">
                <a:latin typeface="Times New Roman"/>
                <a:ea typeface="Times New Roman"/>
                <a:cs typeface="Arial"/>
              </a:rPr>
              <a:t>atau</a:t>
            </a:r>
            <a:r>
              <a:rPr lang="en-US" dirty="0">
                <a:latin typeface="Times New Roman"/>
                <a:ea typeface="Times New Roman"/>
                <a:cs typeface="Arial"/>
              </a:rPr>
              <a:t> </a:t>
            </a:r>
            <a:r>
              <a:rPr lang="en-US" dirty="0" err="1">
                <a:latin typeface="Times New Roman"/>
                <a:ea typeface="Times New Roman"/>
                <a:cs typeface="Arial"/>
              </a:rPr>
              <a:t>administrasi</a:t>
            </a:r>
            <a:r>
              <a:rPr lang="en-US" dirty="0">
                <a:latin typeface="Times New Roman"/>
                <a:ea typeface="Times New Roman"/>
                <a:cs typeface="Arial"/>
              </a:rPr>
              <a:t> </a:t>
            </a:r>
            <a:r>
              <a:rPr lang="en-US" dirty="0" err="1">
                <a:latin typeface="Times New Roman"/>
                <a:ea typeface="Times New Roman"/>
                <a:cs typeface="Arial"/>
              </a:rPr>
              <a:t>mempunyai</a:t>
            </a:r>
            <a:r>
              <a:rPr lang="en-US" dirty="0">
                <a:latin typeface="Times New Roman"/>
                <a:ea typeface="Times New Roman"/>
                <a:cs typeface="Arial"/>
              </a:rPr>
              <a:t> </a:t>
            </a:r>
            <a:r>
              <a:rPr lang="en-US" dirty="0" err="1">
                <a:latin typeface="Times New Roman"/>
                <a:ea typeface="Times New Roman"/>
                <a:cs typeface="Arial"/>
              </a:rPr>
              <a:t>suatu</a:t>
            </a:r>
            <a:r>
              <a:rPr lang="en-US" dirty="0">
                <a:latin typeface="Times New Roman"/>
                <a:ea typeface="Times New Roman"/>
                <a:cs typeface="Arial"/>
              </a:rPr>
              <a:t> </a:t>
            </a:r>
            <a:r>
              <a:rPr lang="en-US" dirty="0" err="1">
                <a:latin typeface="Times New Roman"/>
                <a:ea typeface="Times New Roman"/>
                <a:cs typeface="Arial"/>
              </a:rPr>
              <a:t>bentuk</a:t>
            </a:r>
            <a:r>
              <a:rPr lang="en-US" dirty="0">
                <a:latin typeface="Times New Roman"/>
                <a:ea typeface="Times New Roman"/>
                <a:cs typeface="Arial"/>
              </a:rPr>
              <a:t> yang </a:t>
            </a:r>
            <a:r>
              <a:rPr lang="en-US" dirty="0" err="1">
                <a:latin typeface="Times New Roman"/>
                <a:ea typeface="Times New Roman"/>
                <a:cs typeface="Arial"/>
              </a:rPr>
              <a:t>pasti</a:t>
            </a:r>
            <a:r>
              <a:rPr lang="en-US" dirty="0">
                <a:latin typeface="Times New Roman"/>
                <a:ea typeface="Times New Roman"/>
                <a:cs typeface="Arial"/>
              </a:rPr>
              <a:t> </a:t>
            </a:r>
            <a:r>
              <a:rPr lang="en-US" dirty="0" err="1">
                <a:latin typeface="Times New Roman"/>
                <a:ea typeface="Times New Roman"/>
                <a:cs typeface="Arial"/>
              </a:rPr>
              <a:t>dimana</a:t>
            </a:r>
            <a:r>
              <a:rPr lang="en-US" dirty="0">
                <a:latin typeface="Times New Roman"/>
                <a:ea typeface="Times New Roman"/>
                <a:cs typeface="Arial"/>
              </a:rPr>
              <a:t> </a:t>
            </a:r>
            <a:r>
              <a:rPr lang="en-US" dirty="0" err="1">
                <a:latin typeface="Times New Roman"/>
                <a:ea typeface="Times New Roman"/>
                <a:cs typeface="Arial"/>
              </a:rPr>
              <a:t>semua</a:t>
            </a:r>
            <a:r>
              <a:rPr lang="en-US" dirty="0">
                <a:latin typeface="Times New Roman"/>
                <a:ea typeface="Times New Roman"/>
                <a:cs typeface="Arial"/>
              </a:rPr>
              <a:t> </a:t>
            </a:r>
            <a:r>
              <a:rPr lang="en-US" dirty="0" err="1">
                <a:latin typeface="Times New Roman"/>
                <a:ea typeface="Times New Roman"/>
                <a:cs typeface="Arial"/>
              </a:rPr>
              <a:t>fungsi</a:t>
            </a:r>
            <a:r>
              <a:rPr lang="en-US" dirty="0">
                <a:latin typeface="Times New Roman"/>
                <a:ea typeface="Times New Roman"/>
                <a:cs typeface="Arial"/>
              </a:rPr>
              <a:t> </a:t>
            </a:r>
            <a:r>
              <a:rPr lang="en-US" dirty="0" err="1">
                <a:latin typeface="Times New Roman"/>
                <a:ea typeface="Times New Roman"/>
                <a:cs typeface="Arial"/>
              </a:rPr>
              <a:t>dijalankan</a:t>
            </a:r>
            <a:r>
              <a:rPr lang="en-US" dirty="0">
                <a:latin typeface="Times New Roman"/>
                <a:ea typeface="Times New Roman"/>
                <a:cs typeface="Arial"/>
              </a:rPr>
              <a:t> </a:t>
            </a:r>
            <a:r>
              <a:rPr lang="en-US" dirty="0" err="1">
                <a:latin typeface="Times New Roman"/>
                <a:ea typeface="Times New Roman"/>
                <a:cs typeface="Arial"/>
              </a:rPr>
              <a:t>dalam</a:t>
            </a:r>
            <a:r>
              <a:rPr lang="en-US" dirty="0">
                <a:latin typeface="Times New Roman"/>
                <a:ea typeface="Times New Roman"/>
                <a:cs typeface="Arial"/>
              </a:rPr>
              <a:t> </a:t>
            </a:r>
            <a:r>
              <a:rPr lang="en-US" dirty="0" err="1">
                <a:latin typeface="Times New Roman"/>
                <a:ea typeface="Times New Roman"/>
                <a:cs typeface="Arial"/>
              </a:rPr>
              <a:t>cara-cara</a:t>
            </a:r>
            <a:r>
              <a:rPr lang="en-US" dirty="0">
                <a:latin typeface="Times New Roman"/>
                <a:ea typeface="Times New Roman"/>
                <a:cs typeface="Arial"/>
              </a:rPr>
              <a:t> yang </a:t>
            </a:r>
            <a:r>
              <a:rPr lang="en-US" dirty="0" err="1">
                <a:latin typeface="Times New Roman"/>
                <a:ea typeface="Times New Roman"/>
                <a:cs typeface="Arial"/>
              </a:rPr>
              <a:t>rasional</a:t>
            </a:r>
            <a:r>
              <a:rPr lang="en-US" dirty="0">
                <a:latin typeface="Times New Roman"/>
                <a:ea typeface="Times New Roman"/>
                <a:cs typeface="Arial"/>
              </a:rPr>
              <a:t>. </a:t>
            </a:r>
            <a:r>
              <a:rPr lang="en-US" dirty="0" err="1">
                <a:latin typeface="Times New Roman"/>
                <a:ea typeface="Times New Roman"/>
                <a:cs typeface="Arial"/>
              </a:rPr>
              <a:t>Tipe</a:t>
            </a:r>
            <a:r>
              <a:rPr lang="en-US" dirty="0">
                <a:latin typeface="Times New Roman"/>
                <a:ea typeface="Times New Roman"/>
                <a:cs typeface="Arial"/>
              </a:rPr>
              <a:t> ideal </a:t>
            </a:r>
            <a:r>
              <a:rPr lang="en-US" dirty="0" err="1">
                <a:latin typeface="Times New Roman"/>
                <a:ea typeface="Times New Roman"/>
                <a:cs typeface="Arial"/>
              </a:rPr>
              <a:t>itu</a:t>
            </a:r>
            <a:r>
              <a:rPr lang="en-US" dirty="0">
                <a:latin typeface="Times New Roman"/>
                <a:ea typeface="Times New Roman"/>
                <a:cs typeface="Arial"/>
              </a:rPr>
              <a:t> </a:t>
            </a:r>
            <a:r>
              <a:rPr lang="en-US" dirty="0" err="1">
                <a:latin typeface="Times New Roman"/>
                <a:ea typeface="Times New Roman"/>
                <a:cs typeface="Arial"/>
              </a:rPr>
              <a:t>menurutnya</a:t>
            </a:r>
            <a:r>
              <a:rPr lang="en-US" dirty="0">
                <a:latin typeface="Times New Roman"/>
                <a:ea typeface="Times New Roman"/>
                <a:cs typeface="Arial"/>
              </a:rPr>
              <a:t> </a:t>
            </a:r>
            <a:r>
              <a:rPr lang="en-US" dirty="0" err="1">
                <a:latin typeface="Times New Roman"/>
                <a:ea typeface="Times New Roman"/>
                <a:cs typeface="Arial"/>
              </a:rPr>
              <a:t>bisa</a:t>
            </a:r>
            <a:r>
              <a:rPr lang="en-US" dirty="0">
                <a:latin typeface="Times New Roman"/>
                <a:ea typeface="Times New Roman"/>
                <a:cs typeface="Arial"/>
              </a:rPr>
              <a:t> </a:t>
            </a:r>
            <a:r>
              <a:rPr lang="en-US" dirty="0" err="1">
                <a:latin typeface="Times New Roman"/>
                <a:ea typeface="Times New Roman"/>
                <a:cs typeface="Arial"/>
              </a:rPr>
              <a:t>dipergunakan</a:t>
            </a:r>
            <a:r>
              <a:rPr lang="en-US" dirty="0">
                <a:latin typeface="Times New Roman"/>
                <a:ea typeface="Times New Roman"/>
                <a:cs typeface="Arial"/>
              </a:rPr>
              <a:t> </a:t>
            </a:r>
            <a:r>
              <a:rPr lang="en-US" dirty="0" err="1">
                <a:latin typeface="Times New Roman"/>
                <a:ea typeface="Times New Roman"/>
                <a:cs typeface="Arial"/>
              </a:rPr>
              <a:t>untuk</a:t>
            </a:r>
            <a:r>
              <a:rPr lang="en-US" dirty="0">
                <a:latin typeface="Times New Roman"/>
                <a:ea typeface="Times New Roman"/>
                <a:cs typeface="Arial"/>
              </a:rPr>
              <a:t> </a:t>
            </a:r>
            <a:r>
              <a:rPr lang="en-US" dirty="0" err="1">
                <a:latin typeface="Times New Roman"/>
                <a:ea typeface="Times New Roman"/>
                <a:cs typeface="Arial"/>
              </a:rPr>
              <a:t>membandingkan</a:t>
            </a:r>
            <a:r>
              <a:rPr lang="en-US" dirty="0">
                <a:latin typeface="Times New Roman"/>
                <a:ea typeface="Times New Roman"/>
                <a:cs typeface="Arial"/>
              </a:rPr>
              <a:t> </a:t>
            </a:r>
            <a:r>
              <a:rPr lang="en-US" dirty="0" err="1">
                <a:latin typeface="Times New Roman"/>
                <a:ea typeface="Times New Roman"/>
                <a:cs typeface="Arial"/>
              </a:rPr>
              <a:t>birokrasi</a:t>
            </a:r>
            <a:r>
              <a:rPr lang="en-US" dirty="0">
                <a:latin typeface="Times New Roman"/>
                <a:ea typeface="Times New Roman"/>
                <a:cs typeface="Arial"/>
              </a:rPr>
              <a:t> </a:t>
            </a:r>
            <a:r>
              <a:rPr lang="en-US" dirty="0" err="1">
                <a:latin typeface="Times New Roman"/>
                <a:ea typeface="Times New Roman"/>
                <a:cs typeface="Arial"/>
              </a:rPr>
              <a:t>antara</a:t>
            </a:r>
            <a:r>
              <a:rPr lang="en-US" dirty="0">
                <a:latin typeface="Times New Roman"/>
                <a:ea typeface="Times New Roman"/>
                <a:cs typeface="Arial"/>
              </a:rPr>
              <a:t> </a:t>
            </a:r>
            <a:r>
              <a:rPr lang="en-US" dirty="0" err="1">
                <a:latin typeface="Times New Roman"/>
                <a:ea typeface="Times New Roman"/>
                <a:cs typeface="Arial"/>
              </a:rPr>
              <a:t>organisasi</a:t>
            </a:r>
            <a:r>
              <a:rPr lang="en-US" dirty="0">
                <a:latin typeface="Times New Roman"/>
                <a:ea typeface="Times New Roman"/>
                <a:cs typeface="Arial"/>
              </a:rPr>
              <a:t> yang </a:t>
            </a:r>
            <a:r>
              <a:rPr lang="en-US" dirty="0" err="1">
                <a:latin typeface="Times New Roman"/>
                <a:ea typeface="Times New Roman"/>
                <a:cs typeface="Arial"/>
              </a:rPr>
              <a:t>satu</a:t>
            </a:r>
            <a:r>
              <a:rPr lang="en-US" dirty="0">
                <a:latin typeface="Times New Roman"/>
                <a:ea typeface="Times New Roman"/>
                <a:cs typeface="Arial"/>
              </a:rPr>
              <a:t> </a:t>
            </a:r>
            <a:r>
              <a:rPr lang="en-US" dirty="0" err="1">
                <a:latin typeface="Times New Roman"/>
                <a:ea typeface="Times New Roman"/>
                <a:cs typeface="Arial"/>
              </a:rPr>
              <a:t>dengan</a:t>
            </a:r>
            <a:r>
              <a:rPr lang="en-US" dirty="0">
                <a:latin typeface="Times New Roman"/>
                <a:ea typeface="Times New Roman"/>
                <a:cs typeface="Arial"/>
              </a:rPr>
              <a:t> </a:t>
            </a:r>
            <a:r>
              <a:rPr lang="en-US" dirty="0" err="1">
                <a:latin typeface="Times New Roman"/>
                <a:ea typeface="Times New Roman"/>
                <a:cs typeface="Arial"/>
              </a:rPr>
              <a:t>organisasi</a:t>
            </a:r>
            <a:r>
              <a:rPr lang="en-US" dirty="0">
                <a:latin typeface="Times New Roman"/>
                <a:ea typeface="Times New Roman"/>
                <a:cs typeface="Arial"/>
              </a:rPr>
              <a:t> </a:t>
            </a:r>
            <a:r>
              <a:rPr lang="en-US" i="1" dirty="0">
                <a:latin typeface="Times New Roman"/>
                <a:ea typeface="Times New Roman"/>
                <a:cs typeface="Arial"/>
              </a:rPr>
              <a:t>yang </a:t>
            </a:r>
            <a:r>
              <a:rPr lang="en-US" dirty="0">
                <a:latin typeface="Times New Roman"/>
                <a:ea typeface="Times New Roman"/>
                <a:cs typeface="Arial"/>
              </a:rPr>
              <a:t>lain. </a:t>
            </a:r>
            <a:r>
              <a:rPr lang="en-US" dirty="0" err="1">
                <a:latin typeface="Times New Roman"/>
                <a:ea typeface="Times New Roman"/>
                <a:cs typeface="Arial"/>
              </a:rPr>
              <a:t>Menurut</a:t>
            </a:r>
            <a:r>
              <a:rPr lang="en-US" dirty="0">
                <a:latin typeface="Times New Roman"/>
                <a:ea typeface="Times New Roman"/>
                <a:cs typeface="Arial"/>
              </a:rPr>
              <a:t> Max Weber </a:t>
            </a:r>
            <a:r>
              <a:rPr lang="en-US" dirty="0" err="1">
                <a:latin typeface="Times New Roman"/>
                <a:ea typeface="Times New Roman"/>
                <a:cs typeface="Arial"/>
              </a:rPr>
              <a:t>bahwa</a:t>
            </a:r>
            <a:r>
              <a:rPr lang="en-US" dirty="0">
                <a:latin typeface="Times New Roman"/>
                <a:ea typeface="Times New Roman"/>
                <a:cs typeface="Arial"/>
              </a:rPr>
              <a:t> </a:t>
            </a:r>
            <a:r>
              <a:rPr lang="en-US" dirty="0" err="1">
                <a:latin typeface="Times New Roman"/>
                <a:ea typeface="Times New Roman"/>
                <a:cs typeface="Arial"/>
              </a:rPr>
              <a:t>tipe</a:t>
            </a:r>
            <a:r>
              <a:rPr lang="en-US" dirty="0">
                <a:latin typeface="Times New Roman"/>
                <a:ea typeface="Times New Roman"/>
                <a:cs typeface="Arial"/>
              </a:rPr>
              <a:t> ideal </a:t>
            </a:r>
            <a:r>
              <a:rPr lang="en-US" dirty="0" err="1">
                <a:latin typeface="Times New Roman"/>
                <a:ea typeface="Times New Roman"/>
                <a:cs typeface="Arial"/>
              </a:rPr>
              <a:t>birokrasi</a:t>
            </a:r>
            <a:r>
              <a:rPr lang="en-US" dirty="0">
                <a:latin typeface="Times New Roman"/>
                <a:ea typeface="Times New Roman"/>
                <a:cs typeface="Arial"/>
              </a:rPr>
              <a:t> yang</a:t>
            </a:r>
            <a:r>
              <a:rPr lang="en-US" i="1" dirty="0">
                <a:latin typeface="Times New Roman"/>
                <a:ea typeface="Times New Roman"/>
                <a:cs typeface="Arial"/>
              </a:rPr>
              <a:t> </a:t>
            </a:r>
            <a:r>
              <a:rPr lang="en-US" dirty="0" err="1">
                <a:latin typeface="Times New Roman"/>
                <a:ea typeface="Times New Roman"/>
                <a:cs typeface="Arial"/>
              </a:rPr>
              <a:t>rasional</a:t>
            </a:r>
            <a:r>
              <a:rPr lang="en-US" dirty="0">
                <a:latin typeface="Times New Roman"/>
                <a:ea typeface="Times New Roman"/>
                <a:cs typeface="Arial"/>
              </a:rPr>
              <a:t> </a:t>
            </a:r>
            <a:r>
              <a:rPr lang="en-US" dirty="0" err="1">
                <a:latin typeface="Times New Roman"/>
                <a:ea typeface="Times New Roman"/>
                <a:cs typeface="Arial"/>
              </a:rPr>
              <a:t>tersebut</a:t>
            </a:r>
            <a:r>
              <a:rPr lang="en-US" dirty="0">
                <a:latin typeface="Times New Roman"/>
                <a:ea typeface="Times New Roman"/>
                <a:cs typeface="Arial"/>
              </a:rPr>
              <a:t> </a:t>
            </a:r>
            <a:r>
              <a:rPr lang="en-US" dirty="0" err="1">
                <a:latin typeface="Times New Roman"/>
                <a:ea typeface="Times New Roman"/>
                <a:cs typeface="Arial"/>
              </a:rPr>
              <a:t>dilakukan</a:t>
            </a:r>
            <a:r>
              <a:rPr lang="en-US" dirty="0">
                <a:latin typeface="Times New Roman"/>
                <a:ea typeface="Times New Roman"/>
                <a:cs typeface="Arial"/>
              </a:rPr>
              <a:t> </a:t>
            </a:r>
            <a:r>
              <a:rPr lang="en-US" dirty="0" err="1">
                <a:latin typeface="Times New Roman"/>
                <a:ea typeface="Times New Roman"/>
                <a:cs typeface="Arial"/>
              </a:rPr>
              <a:t>dalam</a:t>
            </a:r>
            <a:r>
              <a:rPr lang="en-US" dirty="0">
                <a:latin typeface="Times New Roman"/>
                <a:ea typeface="Times New Roman"/>
                <a:cs typeface="Arial"/>
              </a:rPr>
              <a:t> </a:t>
            </a:r>
            <a:r>
              <a:rPr lang="en-US" dirty="0" err="1">
                <a:latin typeface="Times New Roman"/>
                <a:ea typeface="Times New Roman"/>
                <a:cs typeface="Arial"/>
              </a:rPr>
              <a:t>cara-cara</a:t>
            </a:r>
            <a:r>
              <a:rPr lang="en-US" dirty="0">
                <a:latin typeface="Times New Roman"/>
                <a:ea typeface="Times New Roman"/>
                <a:cs typeface="Arial"/>
              </a:rPr>
              <a:t> </a:t>
            </a:r>
            <a:r>
              <a:rPr lang="en-US" dirty="0" err="1">
                <a:latin typeface="Times New Roman"/>
                <a:ea typeface="Times New Roman"/>
                <a:cs typeface="Arial"/>
              </a:rPr>
              <a:t>sebagai</a:t>
            </a:r>
            <a:r>
              <a:rPr lang="en-US" dirty="0">
                <a:latin typeface="Times New Roman"/>
                <a:ea typeface="Times New Roman"/>
                <a:cs typeface="Arial"/>
              </a:rPr>
              <a:t> </a:t>
            </a:r>
            <a:r>
              <a:rPr lang="en-US" dirty="0" err="1">
                <a:latin typeface="Times New Roman"/>
                <a:ea typeface="Times New Roman"/>
                <a:cs typeface="Arial"/>
              </a:rPr>
              <a:t>berikut</a:t>
            </a:r>
            <a:r>
              <a:rPr lang="en-US" dirty="0">
                <a:latin typeface="Times New Roman"/>
                <a:ea typeface="Times New Roman"/>
                <a:cs typeface="Arial"/>
              </a:rPr>
              <a:t>:</a:t>
            </a:r>
            <a:endParaRPr lang="en-US" sz="1600" dirty="0">
              <a:latin typeface="Calibri"/>
              <a:ea typeface="Calibri"/>
              <a:cs typeface="Arial"/>
            </a:endParaRPr>
          </a:p>
          <a:p>
            <a:pPr>
              <a:lnSpc>
                <a:spcPts val="35"/>
              </a:lnSpc>
              <a:spcAft>
                <a:spcPts val="0"/>
              </a:spcAft>
            </a:pPr>
            <a:r>
              <a:rPr lang="en-US" sz="1600" dirty="0">
                <a:latin typeface="Times New Roman"/>
                <a:ea typeface="Times New Roman"/>
                <a:cs typeface="Arial"/>
              </a:rPr>
              <a:t> </a:t>
            </a:r>
            <a:endParaRPr lang="en-US" sz="1600" dirty="0">
              <a:latin typeface="Calibri"/>
              <a:ea typeface="Calibri"/>
              <a:cs typeface="Arial"/>
            </a:endParaRPr>
          </a:p>
          <a:p>
            <a:pPr marL="2540" indent="450850" algn="just">
              <a:lnSpc>
                <a:spcPct val="99000"/>
              </a:lnSpc>
              <a:spcAft>
                <a:spcPts val="0"/>
              </a:spcAft>
            </a:pPr>
            <a:r>
              <a:rPr lang="en-US" i="1" dirty="0" err="1">
                <a:latin typeface="Times New Roman"/>
                <a:ea typeface="Times New Roman"/>
                <a:cs typeface="Arial"/>
              </a:rPr>
              <a:t>Pertama</a:t>
            </a:r>
            <a:r>
              <a:rPr lang="en-US" i="1" dirty="0">
                <a:latin typeface="Times New Roman"/>
                <a:ea typeface="Times New Roman"/>
                <a:cs typeface="Arial"/>
              </a:rPr>
              <a:t>, </a:t>
            </a:r>
            <a:r>
              <a:rPr lang="en-US" dirty="0" err="1">
                <a:latin typeface="Times New Roman"/>
                <a:ea typeface="Times New Roman"/>
                <a:cs typeface="Arial"/>
              </a:rPr>
              <a:t>individu</a:t>
            </a:r>
            <a:r>
              <a:rPr lang="en-US" dirty="0">
                <a:latin typeface="Times New Roman"/>
                <a:ea typeface="Times New Roman"/>
                <a:cs typeface="Arial"/>
              </a:rPr>
              <a:t> </a:t>
            </a:r>
            <a:r>
              <a:rPr lang="en-US" dirty="0" err="1">
                <a:latin typeface="Times New Roman"/>
                <a:ea typeface="Times New Roman"/>
                <a:cs typeface="Arial"/>
              </a:rPr>
              <a:t>pejabat</a:t>
            </a:r>
            <a:r>
              <a:rPr lang="en-US" dirty="0">
                <a:latin typeface="Times New Roman"/>
                <a:ea typeface="Times New Roman"/>
                <a:cs typeface="Arial"/>
              </a:rPr>
              <a:t> </a:t>
            </a:r>
            <a:r>
              <a:rPr lang="en-US" dirty="0" err="1">
                <a:latin typeface="Times New Roman"/>
                <a:ea typeface="Times New Roman"/>
                <a:cs typeface="Arial"/>
              </a:rPr>
              <a:t>secara</a:t>
            </a:r>
            <a:r>
              <a:rPr lang="en-US" dirty="0">
                <a:latin typeface="Times New Roman"/>
                <a:ea typeface="Times New Roman"/>
                <a:cs typeface="Arial"/>
              </a:rPr>
              <a:t> personal </a:t>
            </a:r>
            <a:r>
              <a:rPr lang="en-US" dirty="0" err="1">
                <a:latin typeface="Times New Roman"/>
                <a:ea typeface="Times New Roman"/>
                <a:cs typeface="Arial"/>
              </a:rPr>
              <a:t>bebas</a:t>
            </a:r>
            <a:r>
              <a:rPr lang="en-US" dirty="0">
                <a:latin typeface="Times New Roman"/>
                <a:ea typeface="Times New Roman"/>
                <a:cs typeface="Arial"/>
              </a:rPr>
              <a:t>, </a:t>
            </a:r>
            <a:r>
              <a:rPr lang="en-US" dirty="0" err="1">
                <a:latin typeface="Times New Roman"/>
                <a:ea typeface="Times New Roman"/>
                <a:cs typeface="Arial"/>
              </a:rPr>
              <a:t>akan</a:t>
            </a:r>
            <a:r>
              <a:rPr lang="en-US" dirty="0">
                <a:latin typeface="Times New Roman"/>
                <a:ea typeface="Times New Roman"/>
                <a:cs typeface="Arial"/>
              </a:rPr>
              <a:t> </a:t>
            </a:r>
            <a:r>
              <a:rPr lang="en-US" dirty="0" err="1">
                <a:latin typeface="Times New Roman"/>
                <a:ea typeface="Times New Roman"/>
                <a:cs typeface="Arial"/>
              </a:rPr>
              <a:t>tetapi</a:t>
            </a:r>
            <a:r>
              <a:rPr lang="en-US" i="1" dirty="0">
                <a:latin typeface="Times New Roman"/>
                <a:ea typeface="Times New Roman"/>
                <a:cs typeface="Arial"/>
              </a:rPr>
              <a:t> </a:t>
            </a:r>
            <a:r>
              <a:rPr lang="en-US" dirty="0" err="1">
                <a:latin typeface="Times New Roman"/>
                <a:ea typeface="Times New Roman"/>
                <a:cs typeface="Arial"/>
              </a:rPr>
              <a:t>dibatasi</a:t>
            </a:r>
            <a:r>
              <a:rPr lang="en-US" dirty="0">
                <a:latin typeface="Times New Roman"/>
                <a:ea typeface="Times New Roman"/>
                <a:cs typeface="Arial"/>
              </a:rPr>
              <a:t> </a:t>
            </a:r>
            <a:r>
              <a:rPr lang="en-US" dirty="0" err="1">
                <a:latin typeface="Times New Roman"/>
                <a:ea typeface="Times New Roman"/>
                <a:cs typeface="Arial"/>
              </a:rPr>
              <a:t>oleh</a:t>
            </a:r>
            <a:r>
              <a:rPr lang="en-US" dirty="0">
                <a:latin typeface="Times New Roman"/>
                <a:ea typeface="Times New Roman"/>
                <a:cs typeface="Arial"/>
              </a:rPr>
              <a:t> </a:t>
            </a:r>
            <a:r>
              <a:rPr lang="en-US" dirty="0" err="1">
                <a:latin typeface="Times New Roman"/>
                <a:ea typeface="Times New Roman"/>
                <a:cs typeface="Arial"/>
              </a:rPr>
              <a:t>jabatannya</a:t>
            </a:r>
            <a:r>
              <a:rPr lang="en-US" dirty="0">
                <a:latin typeface="Times New Roman"/>
                <a:ea typeface="Times New Roman"/>
                <a:cs typeface="Arial"/>
              </a:rPr>
              <a:t> </a:t>
            </a:r>
            <a:r>
              <a:rPr lang="en-US" dirty="0" err="1">
                <a:latin typeface="Times New Roman"/>
                <a:ea typeface="Times New Roman"/>
                <a:cs typeface="Arial"/>
              </a:rPr>
              <a:t>manakala</a:t>
            </a:r>
            <a:r>
              <a:rPr lang="en-US" dirty="0">
                <a:latin typeface="Times New Roman"/>
                <a:ea typeface="Times New Roman"/>
                <a:cs typeface="Arial"/>
              </a:rPr>
              <a:t> </a:t>
            </a:r>
            <a:r>
              <a:rPr lang="en-US" dirty="0" err="1">
                <a:latin typeface="Times New Roman"/>
                <a:ea typeface="Times New Roman"/>
                <a:cs typeface="Arial"/>
              </a:rPr>
              <a:t>ia</a:t>
            </a:r>
            <a:r>
              <a:rPr lang="en-US" dirty="0">
                <a:latin typeface="Times New Roman"/>
                <a:ea typeface="Times New Roman"/>
                <a:cs typeface="Arial"/>
              </a:rPr>
              <a:t> </a:t>
            </a:r>
            <a:r>
              <a:rPr lang="en-US" dirty="0" err="1">
                <a:latin typeface="Times New Roman"/>
                <a:ea typeface="Times New Roman"/>
                <a:cs typeface="Arial"/>
              </a:rPr>
              <a:t>menjalankan</a:t>
            </a:r>
            <a:r>
              <a:rPr lang="en-US" dirty="0">
                <a:latin typeface="Times New Roman"/>
                <a:ea typeface="Times New Roman"/>
                <a:cs typeface="Arial"/>
              </a:rPr>
              <a:t> </a:t>
            </a:r>
            <a:r>
              <a:rPr lang="en-US" dirty="0" err="1">
                <a:latin typeface="Times New Roman"/>
                <a:ea typeface="Times New Roman"/>
                <a:cs typeface="Arial"/>
              </a:rPr>
              <a:t>tugas-tugas</a:t>
            </a:r>
            <a:r>
              <a:rPr lang="en-US" dirty="0">
                <a:latin typeface="Times New Roman"/>
                <a:ea typeface="Times New Roman"/>
                <a:cs typeface="Arial"/>
              </a:rPr>
              <a:t> </a:t>
            </a:r>
            <a:r>
              <a:rPr lang="en-US" dirty="0" err="1">
                <a:latin typeface="Times New Roman"/>
                <a:ea typeface="Times New Roman"/>
                <a:cs typeface="Arial"/>
              </a:rPr>
              <a:t>atau</a:t>
            </a:r>
            <a:r>
              <a:rPr lang="en-US" dirty="0">
                <a:latin typeface="Times New Roman"/>
                <a:ea typeface="Times New Roman"/>
                <a:cs typeface="Arial"/>
              </a:rPr>
              <a:t> </a:t>
            </a:r>
            <a:r>
              <a:rPr lang="en-US" dirty="0" err="1">
                <a:latin typeface="Times New Roman"/>
                <a:ea typeface="Times New Roman"/>
                <a:cs typeface="Arial"/>
              </a:rPr>
              <a:t>kepentingan</a:t>
            </a:r>
            <a:r>
              <a:rPr lang="en-US" dirty="0">
                <a:latin typeface="Times New Roman"/>
                <a:ea typeface="Times New Roman"/>
                <a:cs typeface="Arial"/>
              </a:rPr>
              <a:t> individual </a:t>
            </a:r>
            <a:r>
              <a:rPr lang="en-US" dirty="0" err="1">
                <a:latin typeface="Times New Roman"/>
                <a:ea typeface="Times New Roman"/>
                <a:cs typeface="Arial"/>
              </a:rPr>
              <a:t>dalam</a:t>
            </a:r>
            <a:r>
              <a:rPr lang="en-US" dirty="0">
                <a:latin typeface="Times New Roman"/>
                <a:ea typeface="Times New Roman"/>
                <a:cs typeface="Arial"/>
              </a:rPr>
              <a:t> </a:t>
            </a:r>
            <a:r>
              <a:rPr lang="en-US" dirty="0" err="1">
                <a:latin typeface="Times New Roman"/>
                <a:ea typeface="Times New Roman"/>
                <a:cs typeface="Arial"/>
              </a:rPr>
              <a:t>jabatannya</a:t>
            </a:r>
            <a:r>
              <a:rPr lang="en-US" dirty="0">
                <a:latin typeface="Times New Roman"/>
                <a:ea typeface="Times New Roman"/>
                <a:cs typeface="Arial"/>
              </a:rPr>
              <a:t>. </a:t>
            </a:r>
            <a:r>
              <a:rPr lang="en-US" dirty="0" err="1">
                <a:latin typeface="Times New Roman"/>
                <a:ea typeface="Times New Roman"/>
                <a:cs typeface="Arial"/>
              </a:rPr>
              <a:t>Pejabat</a:t>
            </a:r>
            <a:r>
              <a:rPr lang="en-US" dirty="0">
                <a:latin typeface="Times New Roman"/>
                <a:ea typeface="Times New Roman"/>
                <a:cs typeface="Arial"/>
              </a:rPr>
              <a:t> </a:t>
            </a:r>
            <a:r>
              <a:rPr lang="en-US" dirty="0" err="1">
                <a:latin typeface="Times New Roman"/>
                <a:ea typeface="Times New Roman"/>
                <a:cs typeface="Arial"/>
              </a:rPr>
              <a:t>tidak</a:t>
            </a:r>
            <a:r>
              <a:rPr lang="en-US" dirty="0">
                <a:latin typeface="Times New Roman"/>
                <a:ea typeface="Times New Roman"/>
                <a:cs typeface="Arial"/>
              </a:rPr>
              <a:t> </a:t>
            </a:r>
            <a:r>
              <a:rPr lang="en-US" dirty="0" err="1">
                <a:latin typeface="Times New Roman"/>
                <a:ea typeface="Times New Roman"/>
                <a:cs typeface="Arial"/>
              </a:rPr>
              <a:t>bebas</a:t>
            </a:r>
            <a:r>
              <a:rPr lang="en-US" dirty="0">
                <a:latin typeface="Times New Roman"/>
                <a:ea typeface="Times New Roman"/>
                <a:cs typeface="Arial"/>
              </a:rPr>
              <a:t> </a:t>
            </a:r>
            <a:r>
              <a:rPr lang="en-US" dirty="0" err="1">
                <a:latin typeface="Times New Roman"/>
                <a:ea typeface="Times New Roman"/>
                <a:cs typeface="Arial"/>
              </a:rPr>
              <a:t>menggunakan</a:t>
            </a:r>
            <a:r>
              <a:rPr lang="en-US" dirty="0">
                <a:latin typeface="Times New Roman"/>
                <a:ea typeface="Times New Roman"/>
                <a:cs typeface="Arial"/>
              </a:rPr>
              <a:t> </a:t>
            </a:r>
            <a:r>
              <a:rPr lang="en-US" dirty="0" err="1">
                <a:latin typeface="Times New Roman"/>
                <a:ea typeface="Times New Roman"/>
                <a:cs typeface="Arial"/>
              </a:rPr>
              <a:t>jabatannya</a:t>
            </a:r>
            <a:r>
              <a:rPr lang="en-US" dirty="0">
                <a:latin typeface="Times New Roman"/>
                <a:ea typeface="Times New Roman"/>
                <a:cs typeface="Arial"/>
              </a:rPr>
              <a:t> </a:t>
            </a:r>
            <a:r>
              <a:rPr lang="en-US" dirty="0" err="1">
                <a:latin typeface="Times New Roman"/>
                <a:ea typeface="Times New Roman"/>
                <a:cs typeface="Arial"/>
              </a:rPr>
              <a:t>untuk</a:t>
            </a:r>
            <a:r>
              <a:rPr lang="en-US" dirty="0">
                <a:latin typeface="Times New Roman"/>
                <a:ea typeface="Times New Roman"/>
                <a:cs typeface="Arial"/>
              </a:rPr>
              <a:t> </a:t>
            </a:r>
            <a:r>
              <a:rPr lang="en-US" dirty="0" err="1">
                <a:latin typeface="Times New Roman"/>
                <a:ea typeface="Times New Roman"/>
                <a:cs typeface="Arial"/>
              </a:rPr>
              <a:t>keperluan</a:t>
            </a:r>
            <a:r>
              <a:rPr lang="en-US" dirty="0">
                <a:latin typeface="Times New Roman"/>
                <a:ea typeface="Times New Roman"/>
                <a:cs typeface="Arial"/>
              </a:rPr>
              <a:t> </a:t>
            </a:r>
            <a:r>
              <a:rPr lang="en-US" dirty="0" err="1">
                <a:latin typeface="Times New Roman"/>
                <a:ea typeface="Times New Roman"/>
                <a:cs typeface="Arial"/>
              </a:rPr>
              <a:t>dan</a:t>
            </a:r>
            <a:r>
              <a:rPr lang="en-US" dirty="0">
                <a:latin typeface="Times New Roman"/>
                <a:ea typeface="Times New Roman"/>
                <a:cs typeface="Arial"/>
              </a:rPr>
              <a:t> </a:t>
            </a:r>
            <a:r>
              <a:rPr lang="en-US" dirty="0" err="1">
                <a:latin typeface="Times New Roman"/>
                <a:ea typeface="Times New Roman"/>
                <a:cs typeface="Arial"/>
              </a:rPr>
              <a:t>kepentingan</a:t>
            </a:r>
            <a:r>
              <a:rPr lang="en-US" dirty="0">
                <a:latin typeface="Times New Roman"/>
                <a:ea typeface="Times New Roman"/>
                <a:cs typeface="Arial"/>
              </a:rPr>
              <a:t> </a:t>
            </a:r>
            <a:r>
              <a:rPr lang="en-US" dirty="0" err="1">
                <a:latin typeface="Times New Roman"/>
                <a:ea typeface="Times New Roman"/>
                <a:cs typeface="Arial"/>
              </a:rPr>
              <a:t>pribadinya</a:t>
            </a:r>
            <a:r>
              <a:rPr lang="en-US" dirty="0">
                <a:latin typeface="Times New Roman"/>
                <a:ea typeface="Times New Roman"/>
                <a:cs typeface="Arial"/>
              </a:rPr>
              <a:t> </a:t>
            </a:r>
            <a:r>
              <a:rPr lang="en-US" dirty="0" err="1">
                <a:latin typeface="Times New Roman"/>
                <a:ea typeface="Times New Roman"/>
                <a:cs typeface="Arial"/>
              </a:rPr>
              <a:t>termasuk</a:t>
            </a:r>
            <a:r>
              <a:rPr lang="en-US" dirty="0">
                <a:latin typeface="Times New Roman"/>
                <a:ea typeface="Times New Roman"/>
                <a:cs typeface="Arial"/>
              </a:rPr>
              <a:t> </a:t>
            </a:r>
            <a:r>
              <a:rPr lang="en-US" dirty="0" err="1">
                <a:latin typeface="Times New Roman"/>
                <a:ea typeface="Times New Roman"/>
                <a:cs typeface="Arial"/>
              </a:rPr>
              <a:t>keluarganya</a:t>
            </a:r>
            <a:r>
              <a:rPr lang="en-US" dirty="0">
                <a:latin typeface="Times New Roman"/>
                <a:ea typeface="Times New Roman"/>
                <a:cs typeface="Arial"/>
              </a:rPr>
              <a:t>.</a:t>
            </a:r>
            <a:endParaRPr lang="en-US" sz="1600" dirty="0">
              <a:latin typeface="Calibri"/>
              <a:ea typeface="Calibri"/>
              <a:cs typeface="Arial"/>
            </a:endParaRPr>
          </a:p>
          <a:p>
            <a:pPr>
              <a:lnSpc>
                <a:spcPts val="15"/>
              </a:lnSpc>
              <a:spcAft>
                <a:spcPts val="0"/>
              </a:spcAft>
            </a:pPr>
            <a:r>
              <a:rPr lang="en-US" sz="1600" dirty="0">
                <a:latin typeface="Times New Roman"/>
                <a:ea typeface="Times New Roman"/>
                <a:cs typeface="Arial"/>
              </a:rPr>
              <a:t> </a:t>
            </a:r>
            <a:endParaRPr lang="en-US" sz="1600" dirty="0">
              <a:latin typeface="Calibri"/>
              <a:ea typeface="Calibri"/>
              <a:cs typeface="Arial"/>
            </a:endParaRPr>
          </a:p>
          <a:p>
            <a:pPr marL="2540" indent="450850" algn="just">
              <a:spcAft>
                <a:spcPts val="0"/>
              </a:spcAft>
            </a:pPr>
            <a:r>
              <a:rPr lang="en-US" i="1" dirty="0" err="1">
                <a:latin typeface="Times New Roman"/>
                <a:ea typeface="Times New Roman"/>
                <a:cs typeface="Arial"/>
              </a:rPr>
              <a:t>Kedua</a:t>
            </a:r>
            <a:r>
              <a:rPr lang="en-US" i="1" dirty="0">
                <a:latin typeface="Times New Roman"/>
                <a:ea typeface="Times New Roman"/>
                <a:cs typeface="Arial"/>
              </a:rPr>
              <a:t>, </a:t>
            </a:r>
            <a:r>
              <a:rPr lang="en-US" dirty="0" err="1">
                <a:latin typeface="Times New Roman"/>
                <a:ea typeface="Times New Roman"/>
                <a:cs typeface="Arial"/>
              </a:rPr>
              <a:t>jabatan-jabatan</a:t>
            </a:r>
            <a:r>
              <a:rPr lang="en-US" dirty="0">
                <a:latin typeface="Times New Roman"/>
                <a:ea typeface="Times New Roman"/>
                <a:cs typeface="Arial"/>
              </a:rPr>
              <a:t> </a:t>
            </a:r>
            <a:r>
              <a:rPr lang="en-US" dirty="0" err="1">
                <a:latin typeface="Times New Roman"/>
                <a:ea typeface="Times New Roman"/>
                <a:cs typeface="Arial"/>
              </a:rPr>
              <a:t>itu</a:t>
            </a:r>
            <a:r>
              <a:rPr lang="en-US" dirty="0">
                <a:latin typeface="Times New Roman"/>
                <a:ea typeface="Times New Roman"/>
                <a:cs typeface="Arial"/>
              </a:rPr>
              <a:t> </a:t>
            </a:r>
            <a:r>
              <a:rPr lang="en-US" dirty="0" err="1">
                <a:latin typeface="Times New Roman"/>
                <a:ea typeface="Times New Roman"/>
                <a:cs typeface="Arial"/>
              </a:rPr>
              <a:t>disusun</a:t>
            </a:r>
            <a:r>
              <a:rPr lang="en-US" dirty="0">
                <a:latin typeface="Times New Roman"/>
                <a:ea typeface="Times New Roman"/>
                <a:cs typeface="Arial"/>
              </a:rPr>
              <a:t> </a:t>
            </a:r>
            <a:r>
              <a:rPr lang="en-US" dirty="0" err="1">
                <a:latin typeface="Times New Roman"/>
                <a:ea typeface="Times New Roman"/>
                <a:cs typeface="Arial"/>
              </a:rPr>
              <a:t>dalam</a:t>
            </a:r>
            <a:r>
              <a:rPr lang="en-US" dirty="0">
                <a:latin typeface="Times New Roman"/>
                <a:ea typeface="Times New Roman"/>
                <a:cs typeface="Arial"/>
              </a:rPr>
              <a:t> </a:t>
            </a:r>
            <a:r>
              <a:rPr lang="en-US" dirty="0" err="1">
                <a:latin typeface="Times New Roman"/>
                <a:ea typeface="Times New Roman"/>
                <a:cs typeface="Arial"/>
              </a:rPr>
              <a:t>tingkatan</a:t>
            </a:r>
            <a:r>
              <a:rPr lang="en-US" dirty="0">
                <a:latin typeface="Times New Roman"/>
                <a:ea typeface="Times New Roman"/>
                <a:cs typeface="Arial"/>
              </a:rPr>
              <a:t> </a:t>
            </a:r>
            <a:r>
              <a:rPr lang="en-US" dirty="0" err="1">
                <a:latin typeface="Times New Roman"/>
                <a:ea typeface="Times New Roman"/>
                <a:cs typeface="Arial"/>
              </a:rPr>
              <a:t>hierarki</a:t>
            </a:r>
            <a:r>
              <a:rPr lang="en-US" dirty="0">
                <a:latin typeface="Times New Roman"/>
                <a:ea typeface="Times New Roman"/>
                <a:cs typeface="Arial"/>
              </a:rPr>
              <a:t> </a:t>
            </a:r>
            <a:r>
              <a:rPr lang="en-US" dirty="0" err="1">
                <a:latin typeface="Times New Roman"/>
                <a:ea typeface="Times New Roman"/>
                <a:cs typeface="Arial"/>
              </a:rPr>
              <a:t>dari</a:t>
            </a:r>
            <a:r>
              <a:rPr lang="en-US" i="1" dirty="0">
                <a:latin typeface="Times New Roman"/>
                <a:ea typeface="Times New Roman"/>
                <a:cs typeface="Arial"/>
              </a:rPr>
              <a:t> </a:t>
            </a:r>
            <a:r>
              <a:rPr lang="en-US" dirty="0" err="1">
                <a:latin typeface="Times New Roman"/>
                <a:ea typeface="Times New Roman"/>
                <a:cs typeface="Arial"/>
              </a:rPr>
              <a:t>atas</a:t>
            </a:r>
            <a:r>
              <a:rPr lang="en-US" dirty="0">
                <a:latin typeface="Times New Roman"/>
                <a:ea typeface="Times New Roman"/>
                <a:cs typeface="Arial"/>
              </a:rPr>
              <a:t> </a:t>
            </a:r>
            <a:r>
              <a:rPr lang="en-US" dirty="0" err="1">
                <a:latin typeface="Times New Roman"/>
                <a:ea typeface="Times New Roman"/>
                <a:cs typeface="Arial"/>
              </a:rPr>
              <a:t>ke</a:t>
            </a:r>
            <a:r>
              <a:rPr lang="en-US" dirty="0">
                <a:latin typeface="Times New Roman"/>
                <a:ea typeface="Times New Roman"/>
                <a:cs typeface="Arial"/>
              </a:rPr>
              <a:t> </a:t>
            </a:r>
            <a:r>
              <a:rPr lang="en-US" dirty="0" err="1">
                <a:latin typeface="Times New Roman"/>
                <a:ea typeface="Times New Roman"/>
                <a:cs typeface="Arial"/>
              </a:rPr>
              <a:t>bawah</a:t>
            </a:r>
            <a:r>
              <a:rPr lang="en-US" dirty="0">
                <a:latin typeface="Times New Roman"/>
                <a:ea typeface="Times New Roman"/>
                <a:cs typeface="Arial"/>
              </a:rPr>
              <a:t> </a:t>
            </a:r>
            <a:r>
              <a:rPr lang="en-US" dirty="0" err="1">
                <a:latin typeface="Times New Roman"/>
                <a:ea typeface="Times New Roman"/>
                <a:cs typeface="Arial"/>
              </a:rPr>
              <a:t>dan</a:t>
            </a:r>
            <a:r>
              <a:rPr lang="en-US" dirty="0">
                <a:latin typeface="Times New Roman"/>
                <a:ea typeface="Times New Roman"/>
                <a:cs typeface="Arial"/>
              </a:rPr>
              <a:t> </a:t>
            </a:r>
            <a:r>
              <a:rPr lang="en-US" dirty="0" err="1">
                <a:latin typeface="Times New Roman"/>
                <a:ea typeface="Times New Roman"/>
                <a:cs typeface="Arial"/>
              </a:rPr>
              <a:t>ke</a:t>
            </a:r>
            <a:r>
              <a:rPr lang="en-US" dirty="0">
                <a:latin typeface="Times New Roman"/>
                <a:ea typeface="Times New Roman"/>
                <a:cs typeface="Arial"/>
              </a:rPr>
              <a:t> </a:t>
            </a:r>
            <a:r>
              <a:rPr lang="en-US" dirty="0" err="1">
                <a:latin typeface="Times New Roman"/>
                <a:ea typeface="Times New Roman"/>
                <a:cs typeface="Arial"/>
              </a:rPr>
              <a:t>samping</a:t>
            </a:r>
            <a:r>
              <a:rPr lang="en-US" dirty="0">
                <a:latin typeface="Times New Roman"/>
                <a:ea typeface="Times New Roman"/>
                <a:cs typeface="Arial"/>
              </a:rPr>
              <a:t>. </a:t>
            </a:r>
            <a:r>
              <a:rPr lang="en-US" dirty="0" err="1">
                <a:latin typeface="Times New Roman"/>
                <a:ea typeface="Times New Roman"/>
                <a:cs typeface="Arial"/>
              </a:rPr>
              <a:t>Konsekuensinya</a:t>
            </a:r>
            <a:r>
              <a:rPr lang="en-US" dirty="0">
                <a:latin typeface="Times New Roman"/>
                <a:ea typeface="Times New Roman"/>
                <a:cs typeface="Arial"/>
              </a:rPr>
              <a:t> </a:t>
            </a:r>
            <a:r>
              <a:rPr lang="en-US" dirty="0" err="1">
                <a:latin typeface="Times New Roman"/>
                <a:ea typeface="Times New Roman"/>
                <a:cs typeface="Arial"/>
              </a:rPr>
              <a:t>ada</a:t>
            </a:r>
            <a:r>
              <a:rPr lang="en-US" dirty="0">
                <a:latin typeface="Times New Roman"/>
                <a:ea typeface="Times New Roman"/>
                <a:cs typeface="Arial"/>
              </a:rPr>
              <a:t> </a:t>
            </a:r>
            <a:r>
              <a:rPr lang="en-US" dirty="0" err="1">
                <a:latin typeface="Times New Roman"/>
                <a:ea typeface="Times New Roman"/>
                <a:cs typeface="Arial"/>
              </a:rPr>
              <a:t>jabatan</a:t>
            </a:r>
            <a:r>
              <a:rPr lang="en-US" dirty="0">
                <a:latin typeface="Times New Roman"/>
                <a:ea typeface="Times New Roman"/>
                <a:cs typeface="Arial"/>
              </a:rPr>
              <a:t> </a:t>
            </a:r>
            <a:r>
              <a:rPr lang="en-US" dirty="0" err="1">
                <a:latin typeface="Times New Roman"/>
                <a:ea typeface="Times New Roman"/>
                <a:cs typeface="Arial"/>
              </a:rPr>
              <a:t>atasan</a:t>
            </a:r>
            <a:r>
              <a:rPr lang="en-US" dirty="0">
                <a:latin typeface="Times New Roman"/>
                <a:ea typeface="Times New Roman"/>
                <a:cs typeface="Arial"/>
              </a:rPr>
              <a:t> </a:t>
            </a:r>
            <a:r>
              <a:rPr lang="en-US" dirty="0" err="1">
                <a:latin typeface="Times New Roman"/>
                <a:ea typeface="Times New Roman"/>
                <a:cs typeface="Arial"/>
              </a:rPr>
              <a:t>dan</a:t>
            </a:r>
            <a:r>
              <a:rPr lang="en-US" dirty="0">
                <a:latin typeface="Times New Roman"/>
                <a:ea typeface="Times New Roman"/>
                <a:cs typeface="Arial"/>
              </a:rPr>
              <a:t> </a:t>
            </a:r>
            <a:r>
              <a:rPr lang="en-US" dirty="0" err="1">
                <a:latin typeface="Times New Roman"/>
                <a:ea typeface="Times New Roman"/>
                <a:cs typeface="Arial"/>
              </a:rPr>
              <a:t>bawahan</a:t>
            </a:r>
            <a:r>
              <a:rPr lang="en-US" dirty="0">
                <a:latin typeface="Times New Roman"/>
                <a:ea typeface="Times New Roman"/>
                <a:cs typeface="Arial"/>
              </a:rPr>
              <a:t>, </a:t>
            </a:r>
            <a:r>
              <a:rPr lang="en-US" dirty="0" err="1">
                <a:latin typeface="Times New Roman"/>
                <a:ea typeface="Times New Roman"/>
                <a:cs typeface="Arial"/>
              </a:rPr>
              <a:t>dan</a:t>
            </a:r>
            <a:r>
              <a:rPr lang="en-US" dirty="0">
                <a:latin typeface="Times New Roman"/>
                <a:ea typeface="Times New Roman"/>
                <a:cs typeface="Arial"/>
              </a:rPr>
              <a:t> </a:t>
            </a:r>
            <a:r>
              <a:rPr lang="en-US" dirty="0" err="1">
                <a:latin typeface="Times New Roman"/>
                <a:ea typeface="Times New Roman"/>
                <a:cs typeface="Arial"/>
              </a:rPr>
              <a:t>ada</a:t>
            </a:r>
            <a:r>
              <a:rPr lang="en-US" dirty="0">
                <a:latin typeface="Times New Roman"/>
                <a:ea typeface="Times New Roman"/>
                <a:cs typeface="Arial"/>
              </a:rPr>
              <a:t> pula yang </a:t>
            </a:r>
            <a:r>
              <a:rPr lang="en-US" dirty="0" err="1">
                <a:latin typeface="Times New Roman"/>
                <a:ea typeface="Times New Roman"/>
                <a:cs typeface="Arial"/>
              </a:rPr>
              <a:t>menyandang</a:t>
            </a:r>
            <a:r>
              <a:rPr lang="en-US" dirty="0">
                <a:latin typeface="Times New Roman"/>
                <a:ea typeface="Times New Roman"/>
                <a:cs typeface="Arial"/>
              </a:rPr>
              <a:t> </a:t>
            </a:r>
            <a:r>
              <a:rPr lang="en-US" dirty="0" err="1">
                <a:latin typeface="Times New Roman"/>
                <a:ea typeface="Times New Roman"/>
                <a:cs typeface="Arial"/>
              </a:rPr>
              <a:t>kekuasaan</a:t>
            </a:r>
            <a:r>
              <a:rPr lang="en-US" dirty="0">
                <a:latin typeface="Times New Roman"/>
                <a:ea typeface="Times New Roman"/>
                <a:cs typeface="Arial"/>
              </a:rPr>
              <a:t> </a:t>
            </a:r>
            <a:r>
              <a:rPr lang="en-US" dirty="0" err="1">
                <a:latin typeface="Times New Roman"/>
                <a:ea typeface="Times New Roman"/>
                <a:cs typeface="Arial"/>
              </a:rPr>
              <a:t>lebih</a:t>
            </a:r>
            <a:r>
              <a:rPr lang="en-US" dirty="0">
                <a:latin typeface="Times New Roman"/>
                <a:ea typeface="Times New Roman"/>
                <a:cs typeface="Arial"/>
              </a:rPr>
              <a:t> </a:t>
            </a:r>
            <a:r>
              <a:rPr lang="en-US" dirty="0" err="1">
                <a:latin typeface="Times New Roman"/>
                <a:ea typeface="Times New Roman"/>
                <a:cs typeface="Arial"/>
              </a:rPr>
              <a:t>besar</a:t>
            </a:r>
            <a:r>
              <a:rPr lang="en-US" dirty="0">
                <a:latin typeface="Times New Roman"/>
                <a:ea typeface="Times New Roman"/>
                <a:cs typeface="Arial"/>
              </a:rPr>
              <a:t> </a:t>
            </a:r>
            <a:r>
              <a:rPr lang="en-US" dirty="0" err="1">
                <a:latin typeface="Times New Roman"/>
                <a:ea typeface="Times New Roman"/>
                <a:cs typeface="Arial"/>
              </a:rPr>
              <a:t>dan</a:t>
            </a:r>
            <a:r>
              <a:rPr lang="en-US" dirty="0">
                <a:latin typeface="Times New Roman"/>
                <a:ea typeface="Times New Roman"/>
                <a:cs typeface="Arial"/>
              </a:rPr>
              <a:t> </a:t>
            </a:r>
            <a:r>
              <a:rPr lang="en-US" dirty="0" err="1">
                <a:latin typeface="Times New Roman"/>
                <a:ea typeface="Times New Roman"/>
                <a:cs typeface="Arial"/>
              </a:rPr>
              <a:t>ada</a:t>
            </a:r>
            <a:r>
              <a:rPr lang="en-US" dirty="0">
                <a:latin typeface="Times New Roman"/>
                <a:ea typeface="Times New Roman"/>
                <a:cs typeface="Arial"/>
              </a:rPr>
              <a:t> yang </a:t>
            </a:r>
            <a:r>
              <a:rPr lang="en-US" dirty="0" err="1">
                <a:latin typeface="Times New Roman"/>
                <a:ea typeface="Times New Roman"/>
                <a:cs typeface="Arial"/>
              </a:rPr>
              <a:t>lebih</a:t>
            </a:r>
            <a:r>
              <a:rPr lang="en-US" dirty="0">
                <a:latin typeface="Times New Roman"/>
                <a:ea typeface="Times New Roman"/>
                <a:cs typeface="Arial"/>
              </a:rPr>
              <a:t> </a:t>
            </a:r>
            <a:r>
              <a:rPr lang="en-US" dirty="0" err="1">
                <a:latin typeface="Times New Roman"/>
                <a:ea typeface="Times New Roman"/>
                <a:cs typeface="Arial"/>
              </a:rPr>
              <a:t>kecil</a:t>
            </a:r>
            <a:r>
              <a:rPr lang="en-US" dirty="0">
                <a:latin typeface="Times New Roman"/>
                <a:ea typeface="Times New Roman"/>
                <a:cs typeface="Arial"/>
              </a:rPr>
              <a:t>.</a:t>
            </a:r>
            <a:endParaRPr lang="en-US" sz="1600" dirty="0">
              <a:latin typeface="Calibri"/>
              <a:ea typeface="Calibri"/>
              <a:cs typeface="Arial"/>
            </a:endParaRPr>
          </a:p>
          <a:p>
            <a:pPr marL="2540" indent="450850" algn="just">
              <a:lnSpc>
                <a:spcPct val="115000"/>
              </a:lnSpc>
              <a:spcAft>
                <a:spcPts val="0"/>
              </a:spcAft>
            </a:pPr>
            <a:r>
              <a:rPr lang="en-US" i="1" dirty="0" err="1">
                <a:latin typeface="Times New Roman"/>
                <a:ea typeface="Times New Roman"/>
                <a:cs typeface="Arial"/>
              </a:rPr>
              <a:t>Ketiga</a:t>
            </a:r>
            <a:r>
              <a:rPr lang="en-US" i="1" dirty="0">
                <a:latin typeface="Times New Roman"/>
                <a:ea typeface="Times New Roman"/>
                <a:cs typeface="Arial"/>
              </a:rPr>
              <a:t>, </a:t>
            </a:r>
            <a:r>
              <a:rPr lang="en-US" dirty="0" err="1">
                <a:latin typeface="Times New Roman"/>
                <a:ea typeface="Times New Roman"/>
                <a:cs typeface="Arial"/>
              </a:rPr>
              <a:t>tugas</a:t>
            </a:r>
            <a:r>
              <a:rPr lang="en-US" dirty="0">
                <a:latin typeface="Times New Roman"/>
                <a:ea typeface="Times New Roman"/>
                <a:cs typeface="Arial"/>
              </a:rPr>
              <a:t> </a:t>
            </a:r>
            <a:r>
              <a:rPr lang="en-US" dirty="0" err="1">
                <a:latin typeface="Times New Roman"/>
                <a:ea typeface="Times New Roman"/>
                <a:cs typeface="Arial"/>
              </a:rPr>
              <a:t>dan</a:t>
            </a:r>
            <a:r>
              <a:rPr lang="en-US" dirty="0">
                <a:latin typeface="Times New Roman"/>
                <a:ea typeface="Times New Roman"/>
                <a:cs typeface="Arial"/>
              </a:rPr>
              <a:t> </a:t>
            </a:r>
            <a:r>
              <a:rPr lang="en-US" dirty="0" err="1">
                <a:latin typeface="Times New Roman"/>
                <a:ea typeface="Times New Roman"/>
                <a:cs typeface="Arial"/>
              </a:rPr>
              <a:t>fungsi</a:t>
            </a:r>
            <a:r>
              <a:rPr lang="en-US" dirty="0">
                <a:latin typeface="Times New Roman"/>
                <a:ea typeface="Times New Roman"/>
                <a:cs typeface="Arial"/>
              </a:rPr>
              <a:t> </a:t>
            </a:r>
            <a:r>
              <a:rPr lang="en-US" dirty="0" err="1">
                <a:latin typeface="Times New Roman"/>
                <a:ea typeface="Times New Roman"/>
                <a:cs typeface="Arial"/>
              </a:rPr>
              <a:t>masing</a:t>
            </a:r>
            <a:r>
              <a:rPr lang="en-US" dirty="0">
                <a:latin typeface="Times New Roman"/>
                <a:ea typeface="Times New Roman"/>
                <a:cs typeface="Arial"/>
              </a:rPr>
              <a:t>- </a:t>
            </a:r>
            <a:r>
              <a:rPr lang="en-US" dirty="0" err="1">
                <a:latin typeface="Times New Roman"/>
                <a:ea typeface="Times New Roman"/>
                <a:cs typeface="Arial"/>
              </a:rPr>
              <a:t>masing</a:t>
            </a:r>
            <a:r>
              <a:rPr lang="en-US" dirty="0">
                <a:latin typeface="Times New Roman"/>
                <a:ea typeface="Times New Roman"/>
                <a:cs typeface="Arial"/>
              </a:rPr>
              <a:t> </a:t>
            </a:r>
            <a:r>
              <a:rPr lang="en-US" dirty="0" err="1">
                <a:latin typeface="Times New Roman"/>
                <a:ea typeface="Times New Roman"/>
                <a:cs typeface="Arial"/>
              </a:rPr>
              <a:t>jabatan</a:t>
            </a:r>
            <a:r>
              <a:rPr lang="en-US" dirty="0">
                <a:latin typeface="Times New Roman"/>
                <a:ea typeface="Times New Roman"/>
                <a:cs typeface="Arial"/>
              </a:rPr>
              <a:t> </a:t>
            </a:r>
            <a:r>
              <a:rPr lang="en-US" dirty="0" err="1">
                <a:latin typeface="Times New Roman"/>
                <a:ea typeface="Times New Roman"/>
                <a:cs typeface="Arial"/>
              </a:rPr>
              <a:t>dalam</a:t>
            </a:r>
            <a:r>
              <a:rPr lang="en-US" dirty="0">
                <a:latin typeface="Times New Roman"/>
                <a:ea typeface="Times New Roman"/>
                <a:cs typeface="Arial"/>
              </a:rPr>
              <a:t> </a:t>
            </a:r>
            <a:r>
              <a:rPr lang="en-US" dirty="0" err="1">
                <a:latin typeface="Times New Roman"/>
                <a:ea typeface="Times New Roman"/>
                <a:cs typeface="Arial"/>
              </a:rPr>
              <a:t>hiearki</a:t>
            </a:r>
            <a:r>
              <a:rPr lang="en-US" dirty="0">
                <a:latin typeface="Times New Roman"/>
                <a:ea typeface="Times New Roman"/>
                <a:cs typeface="Arial"/>
              </a:rPr>
              <a:t> </a:t>
            </a:r>
            <a:r>
              <a:rPr lang="en-US" dirty="0" err="1">
                <a:latin typeface="Times New Roman"/>
                <a:ea typeface="Times New Roman"/>
                <a:cs typeface="Arial"/>
              </a:rPr>
              <a:t>itu</a:t>
            </a:r>
            <a:r>
              <a:rPr lang="en-US" i="1" dirty="0">
                <a:latin typeface="Times New Roman"/>
                <a:ea typeface="Times New Roman"/>
                <a:cs typeface="Arial"/>
              </a:rPr>
              <a:t> </a:t>
            </a:r>
            <a:r>
              <a:rPr lang="en-US" dirty="0" err="1">
                <a:latin typeface="Times New Roman"/>
                <a:ea typeface="Times New Roman"/>
                <a:cs typeface="Arial"/>
              </a:rPr>
              <a:t>secara</a:t>
            </a:r>
            <a:r>
              <a:rPr lang="en-US" dirty="0">
                <a:latin typeface="Times New Roman"/>
                <a:ea typeface="Times New Roman"/>
                <a:cs typeface="Arial"/>
              </a:rPr>
              <a:t> </a:t>
            </a:r>
            <a:r>
              <a:rPr lang="en-US" dirty="0" err="1">
                <a:latin typeface="Times New Roman"/>
                <a:ea typeface="Times New Roman"/>
                <a:cs typeface="Arial"/>
              </a:rPr>
              <a:t>spesifik</a:t>
            </a:r>
            <a:r>
              <a:rPr lang="en-US" dirty="0">
                <a:latin typeface="Times New Roman"/>
                <a:ea typeface="Times New Roman"/>
                <a:cs typeface="Arial"/>
              </a:rPr>
              <a:t> </a:t>
            </a:r>
            <a:r>
              <a:rPr lang="en-US" dirty="0" err="1">
                <a:latin typeface="Times New Roman"/>
                <a:ea typeface="Times New Roman"/>
                <a:cs typeface="Arial"/>
              </a:rPr>
              <a:t>berbeda</a:t>
            </a:r>
            <a:r>
              <a:rPr lang="en-US" dirty="0">
                <a:latin typeface="Times New Roman"/>
                <a:ea typeface="Times New Roman"/>
                <a:cs typeface="Arial"/>
              </a:rPr>
              <a:t> </a:t>
            </a:r>
            <a:r>
              <a:rPr lang="en-US" dirty="0" err="1">
                <a:latin typeface="Times New Roman"/>
                <a:ea typeface="Times New Roman"/>
                <a:cs typeface="Arial"/>
              </a:rPr>
              <a:t>satu</a:t>
            </a:r>
            <a:r>
              <a:rPr lang="en-US" dirty="0">
                <a:latin typeface="Times New Roman"/>
                <a:ea typeface="Times New Roman"/>
                <a:cs typeface="Arial"/>
              </a:rPr>
              <a:t> </a:t>
            </a:r>
            <a:r>
              <a:rPr lang="en-US" dirty="0" err="1">
                <a:latin typeface="Times New Roman"/>
                <a:ea typeface="Times New Roman"/>
                <a:cs typeface="Arial"/>
              </a:rPr>
              <a:t>sama</a:t>
            </a:r>
            <a:r>
              <a:rPr lang="en-US" dirty="0">
                <a:latin typeface="Times New Roman"/>
                <a:ea typeface="Times New Roman"/>
                <a:cs typeface="Arial"/>
              </a:rPr>
              <a:t> </a:t>
            </a:r>
            <a:r>
              <a:rPr lang="en-US" dirty="0" err="1">
                <a:latin typeface="Times New Roman"/>
                <a:ea typeface="Times New Roman"/>
                <a:cs typeface="Arial"/>
              </a:rPr>
              <a:t>lainnya</a:t>
            </a:r>
            <a:r>
              <a:rPr lang="en-US" dirty="0">
                <a:latin typeface="Times New Roman"/>
                <a:ea typeface="Times New Roman"/>
                <a:cs typeface="Arial"/>
              </a:rPr>
              <a:t>.</a:t>
            </a:r>
            <a:endParaRPr lang="en-US" sz="1600" dirty="0">
              <a:latin typeface="Calibri"/>
              <a:ea typeface="Calibri"/>
              <a:cs typeface="Arial"/>
            </a:endParaRPr>
          </a:p>
          <a:p>
            <a:endParaRPr lang="en-US" dirty="0"/>
          </a:p>
        </p:txBody>
      </p:sp>
    </p:spTree>
    <p:extLst>
      <p:ext uri="{BB962C8B-B14F-4D97-AF65-F5344CB8AC3E}">
        <p14:creationId xmlns:p14="http://schemas.microsoft.com/office/powerpoint/2010/main" val="84097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85000" lnSpcReduction="10000"/>
          </a:bodyPr>
          <a:lstStyle/>
          <a:p>
            <a:pPr marL="2540" marR="12700" indent="450850" algn="just">
              <a:spcAft>
                <a:spcPts val="0"/>
              </a:spcAft>
            </a:pPr>
            <a:r>
              <a:rPr lang="en-US" i="1" dirty="0" err="1">
                <a:latin typeface="Times New Roman"/>
                <a:ea typeface="Times New Roman"/>
                <a:cs typeface="Arial"/>
              </a:rPr>
              <a:t>Keempat</a:t>
            </a:r>
            <a:r>
              <a:rPr lang="en-US" i="1" dirty="0">
                <a:latin typeface="Times New Roman"/>
                <a:ea typeface="Times New Roman"/>
                <a:cs typeface="Arial"/>
              </a:rPr>
              <a:t>, </a:t>
            </a:r>
            <a:r>
              <a:rPr lang="en-US" dirty="0" err="1">
                <a:latin typeface="Times New Roman"/>
                <a:ea typeface="Times New Roman"/>
                <a:cs typeface="Arial"/>
              </a:rPr>
              <a:t>setiap</a:t>
            </a:r>
            <a:r>
              <a:rPr lang="en-US" dirty="0">
                <a:latin typeface="Times New Roman"/>
                <a:ea typeface="Times New Roman"/>
                <a:cs typeface="Arial"/>
              </a:rPr>
              <a:t> </a:t>
            </a:r>
            <a:r>
              <a:rPr lang="en-US" dirty="0" err="1">
                <a:latin typeface="Times New Roman"/>
                <a:ea typeface="Times New Roman"/>
                <a:cs typeface="Arial"/>
              </a:rPr>
              <a:t>pejabat</a:t>
            </a:r>
            <a:r>
              <a:rPr lang="en-US" dirty="0">
                <a:latin typeface="Times New Roman"/>
                <a:ea typeface="Times New Roman"/>
                <a:cs typeface="Arial"/>
              </a:rPr>
              <a:t> </a:t>
            </a:r>
            <a:r>
              <a:rPr lang="en-US" dirty="0" err="1">
                <a:latin typeface="Times New Roman"/>
                <a:ea typeface="Times New Roman"/>
                <a:cs typeface="Arial"/>
              </a:rPr>
              <a:t>mempunyai</a:t>
            </a:r>
            <a:r>
              <a:rPr lang="en-US" dirty="0">
                <a:latin typeface="Times New Roman"/>
                <a:ea typeface="Times New Roman"/>
                <a:cs typeface="Arial"/>
              </a:rPr>
              <a:t> </a:t>
            </a:r>
            <a:r>
              <a:rPr lang="en-US" dirty="0" err="1">
                <a:latin typeface="Times New Roman"/>
                <a:ea typeface="Times New Roman"/>
                <a:cs typeface="Arial"/>
              </a:rPr>
              <a:t>kontrak</a:t>
            </a:r>
            <a:r>
              <a:rPr lang="en-US" dirty="0">
                <a:latin typeface="Times New Roman"/>
                <a:ea typeface="Times New Roman"/>
                <a:cs typeface="Arial"/>
              </a:rPr>
              <a:t> </a:t>
            </a:r>
            <a:r>
              <a:rPr lang="en-US" dirty="0" err="1">
                <a:latin typeface="Times New Roman"/>
                <a:ea typeface="Times New Roman"/>
                <a:cs typeface="Arial"/>
              </a:rPr>
              <a:t>jabatan</a:t>
            </a:r>
            <a:r>
              <a:rPr lang="en-US" i="1" dirty="0">
                <a:latin typeface="Times New Roman"/>
                <a:ea typeface="Times New Roman"/>
                <a:cs typeface="Arial"/>
              </a:rPr>
              <a:t> yang </a:t>
            </a:r>
            <a:r>
              <a:rPr lang="en-US" dirty="0" err="1">
                <a:latin typeface="Times New Roman"/>
                <a:ea typeface="Times New Roman"/>
                <a:cs typeface="Arial"/>
              </a:rPr>
              <a:t>harus</a:t>
            </a:r>
            <a:r>
              <a:rPr lang="en-US" i="1" dirty="0">
                <a:latin typeface="Times New Roman"/>
                <a:ea typeface="Times New Roman"/>
                <a:cs typeface="Arial"/>
              </a:rPr>
              <a:t> </a:t>
            </a:r>
            <a:r>
              <a:rPr lang="en-US" dirty="0" err="1">
                <a:latin typeface="Times New Roman"/>
                <a:ea typeface="Times New Roman"/>
                <a:cs typeface="Arial"/>
              </a:rPr>
              <a:t>dijalankan</a:t>
            </a:r>
            <a:r>
              <a:rPr lang="en-US" dirty="0">
                <a:latin typeface="Times New Roman"/>
                <a:ea typeface="Times New Roman"/>
                <a:cs typeface="Arial"/>
              </a:rPr>
              <a:t>. </a:t>
            </a:r>
            <a:r>
              <a:rPr lang="en-US" dirty="0" err="1">
                <a:latin typeface="Times New Roman"/>
                <a:ea typeface="Times New Roman"/>
                <a:cs typeface="Arial"/>
              </a:rPr>
              <a:t>Uraian</a:t>
            </a:r>
            <a:r>
              <a:rPr lang="en-US" dirty="0">
                <a:latin typeface="Times New Roman"/>
                <a:ea typeface="Times New Roman"/>
                <a:cs typeface="Arial"/>
              </a:rPr>
              <a:t> </a:t>
            </a:r>
            <a:r>
              <a:rPr lang="en-US" dirty="0" err="1">
                <a:latin typeface="Times New Roman"/>
                <a:ea typeface="Times New Roman"/>
                <a:cs typeface="Arial"/>
              </a:rPr>
              <a:t>tugas</a:t>
            </a:r>
            <a:r>
              <a:rPr lang="en-US" dirty="0">
                <a:latin typeface="Times New Roman"/>
                <a:ea typeface="Times New Roman"/>
                <a:cs typeface="Arial"/>
              </a:rPr>
              <a:t> </a:t>
            </a:r>
            <a:r>
              <a:rPr lang="en-US" i="1" dirty="0">
                <a:latin typeface="Times New Roman"/>
                <a:ea typeface="Times New Roman"/>
                <a:cs typeface="Arial"/>
              </a:rPr>
              <a:t>(job description)</a:t>
            </a:r>
            <a:r>
              <a:rPr lang="en-US" dirty="0">
                <a:latin typeface="Times New Roman"/>
                <a:ea typeface="Times New Roman"/>
                <a:cs typeface="Arial"/>
              </a:rPr>
              <a:t> </a:t>
            </a:r>
            <a:r>
              <a:rPr lang="en-US" dirty="0" err="1">
                <a:latin typeface="Times New Roman"/>
                <a:ea typeface="Times New Roman"/>
                <a:cs typeface="Arial"/>
              </a:rPr>
              <a:t>masing-masing</a:t>
            </a:r>
            <a:r>
              <a:rPr lang="en-US" dirty="0">
                <a:latin typeface="Times New Roman"/>
                <a:ea typeface="Times New Roman"/>
                <a:cs typeface="Arial"/>
              </a:rPr>
              <a:t> </a:t>
            </a:r>
            <a:r>
              <a:rPr lang="en-US" dirty="0" err="1">
                <a:latin typeface="Times New Roman"/>
                <a:ea typeface="Times New Roman"/>
                <a:cs typeface="Arial"/>
              </a:rPr>
              <a:t>pejabat</a:t>
            </a:r>
            <a:r>
              <a:rPr lang="en-US" dirty="0">
                <a:latin typeface="Times New Roman"/>
                <a:ea typeface="Times New Roman"/>
                <a:cs typeface="Arial"/>
              </a:rPr>
              <a:t> </a:t>
            </a:r>
            <a:r>
              <a:rPr lang="en-US" dirty="0" err="1">
                <a:latin typeface="Times New Roman"/>
                <a:ea typeface="Times New Roman"/>
                <a:cs typeface="Arial"/>
              </a:rPr>
              <a:t>merupakan</a:t>
            </a:r>
            <a:r>
              <a:rPr lang="en-US" dirty="0">
                <a:latin typeface="Times New Roman"/>
                <a:ea typeface="Times New Roman"/>
                <a:cs typeface="Arial"/>
              </a:rPr>
              <a:t> domain yang </a:t>
            </a:r>
            <a:r>
              <a:rPr lang="en-US" dirty="0" err="1">
                <a:latin typeface="Times New Roman"/>
                <a:ea typeface="Times New Roman"/>
                <a:cs typeface="Arial"/>
              </a:rPr>
              <a:t>menjadi</a:t>
            </a:r>
            <a:r>
              <a:rPr lang="en-US" dirty="0">
                <a:latin typeface="Times New Roman"/>
                <a:ea typeface="Times New Roman"/>
                <a:cs typeface="Arial"/>
              </a:rPr>
              <a:t> </a:t>
            </a:r>
            <a:r>
              <a:rPr lang="en-US" dirty="0" err="1">
                <a:latin typeface="Times New Roman"/>
                <a:ea typeface="Times New Roman"/>
                <a:cs typeface="Arial"/>
              </a:rPr>
              <a:t>wewenang</a:t>
            </a:r>
            <a:r>
              <a:rPr lang="en-US" dirty="0">
                <a:latin typeface="Times New Roman"/>
                <a:ea typeface="Times New Roman"/>
                <a:cs typeface="Arial"/>
              </a:rPr>
              <a:t> </a:t>
            </a:r>
            <a:r>
              <a:rPr lang="en-US" dirty="0" err="1">
                <a:latin typeface="Times New Roman"/>
                <a:ea typeface="Times New Roman"/>
                <a:cs typeface="Arial"/>
              </a:rPr>
              <a:t>dan</a:t>
            </a:r>
            <a:r>
              <a:rPr lang="en-US" dirty="0">
                <a:latin typeface="Times New Roman"/>
                <a:ea typeface="Times New Roman"/>
                <a:cs typeface="Arial"/>
              </a:rPr>
              <a:t> </a:t>
            </a:r>
            <a:r>
              <a:rPr lang="en-US" dirty="0" err="1">
                <a:latin typeface="Times New Roman"/>
                <a:ea typeface="Times New Roman"/>
                <a:cs typeface="Arial"/>
              </a:rPr>
              <a:t>tanggung</a:t>
            </a:r>
            <a:r>
              <a:rPr lang="en-US" dirty="0">
                <a:latin typeface="Times New Roman"/>
                <a:ea typeface="Times New Roman"/>
                <a:cs typeface="Arial"/>
              </a:rPr>
              <a:t> </a:t>
            </a:r>
            <a:r>
              <a:rPr lang="en-US" dirty="0" err="1">
                <a:latin typeface="Times New Roman"/>
                <a:ea typeface="Times New Roman"/>
                <a:cs typeface="Arial"/>
              </a:rPr>
              <a:t>jawab</a:t>
            </a:r>
            <a:r>
              <a:rPr lang="en-US" dirty="0">
                <a:latin typeface="Times New Roman"/>
                <a:ea typeface="Times New Roman"/>
                <a:cs typeface="Arial"/>
              </a:rPr>
              <a:t> </a:t>
            </a:r>
            <a:r>
              <a:rPr lang="en-US" i="1" dirty="0">
                <a:latin typeface="Times New Roman"/>
                <a:ea typeface="Times New Roman"/>
                <a:cs typeface="Arial"/>
              </a:rPr>
              <a:t>yang</a:t>
            </a:r>
            <a:r>
              <a:rPr lang="en-US" dirty="0">
                <a:latin typeface="Times New Roman"/>
                <a:ea typeface="Times New Roman"/>
                <a:cs typeface="Arial"/>
              </a:rPr>
              <a:t> </a:t>
            </a:r>
            <a:r>
              <a:rPr lang="en-US" dirty="0" err="1">
                <a:latin typeface="Times New Roman"/>
                <a:ea typeface="Times New Roman"/>
                <a:cs typeface="Arial"/>
              </a:rPr>
              <a:t>harus</a:t>
            </a:r>
            <a:r>
              <a:rPr lang="en-US" dirty="0">
                <a:latin typeface="Times New Roman"/>
                <a:ea typeface="Times New Roman"/>
                <a:cs typeface="Arial"/>
              </a:rPr>
              <a:t> </a:t>
            </a:r>
            <a:r>
              <a:rPr lang="en-US" dirty="0" err="1">
                <a:latin typeface="Times New Roman"/>
                <a:ea typeface="Times New Roman"/>
                <a:cs typeface="Arial"/>
              </a:rPr>
              <a:t>dijalankan</a:t>
            </a:r>
            <a:r>
              <a:rPr lang="en-US" dirty="0">
                <a:latin typeface="Times New Roman"/>
                <a:ea typeface="Times New Roman"/>
                <a:cs typeface="Arial"/>
              </a:rPr>
              <a:t> </a:t>
            </a:r>
            <a:r>
              <a:rPr lang="en-US" dirty="0" err="1">
                <a:latin typeface="Times New Roman"/>
                <a:ea typeface="Times New Roman"/>
                <a:cs typeface="Arial"/>
              </a:rPr>
              <a:t>sesuai</a:t>
            </a:r>
            <a:r>
              <a:rPr lang="en-US" dirty="0">
                <a:latin typeface="Times New Roman"/>
                <a:ea typeface="Times New Roman"/>
                <a:cs typeface="Arial"/>
              </a:rPr>
              <a:t> </a:t>
            </a:r>
            <a:r>
              <a:rPr lang="en-US" dirty="0" err="1">
                <a:latin typeface="Times New Roman"/>
                <a:ea typeface="Times New Roman"/>
                <a:cs typeface="Arial"/>
              </a:rPr>
              <a:t>dengan</a:t>
            </a:r>
            <a:r>
              <a:rPr lang="en-US" dirty="0">
                <a:latin typeface="Times New Roman"/>
                <a:ea typeface="Times New Roman"/>
                <a:cs typeface="Arial"/>
              </a:rPr>
              <a:t> </a:t>
            </a:r>
            <a:r>
              <a:rPr lang="en-US" dirty="0" err="1">
                <a:latin typeface="Times New Roman"/>
                <a:ea typeface="Times New Roman"/>
                <a:cs typeface="Arial"/>
              </a:rPr>
              <a:t>kontrak</a:t>
            </a:r>
            <a:r>
              <a:rPr lang="en-US" dirty="0">
                <a:latin typeface="Times New Roman"/>
                <a:ea typeface="Times New Roman"/>
                <a:cs typeface="Arial"/>
              </a:rPr>
              <a:t>.</a:t>
            </a:r>
            <a:endParaRPr lang="en-US" sz="1600" dirty="0">
              <a:latin typeface="Calibri"/>
              <a:ea typeface="Calibri"/>
              <a:cs typeface="Arial"/>
            </a:endParaRPr>
          </a:p>
          <a:p>
            <a:pPr marL="2540" indent="450850" algn="just">
              <a:lnSpc>
                <a:spcPct val="99000"/>
              </a:lnSpc>
              <a:spcAft>
                <a:spcPts val="0"/>
              </a:spcAft>
            </a:pPr>
            <a:r>
              <a:rPr lang="en-US" i="1" dirty="0" err="1">
                <a:latin typeface="Times New Roman"/>
                <a:ea typeface="Times New Roman"/>
                <a:cs typeface="Arial"/>
              </a:rPr>
              <a:t>Kelima</a:t>
            </a:r>
            <a:r>
              <a:rPr lang="en-US" i="1" dirty="0">
                <a:latin typeface="Times New Roman"/>
                <a:ea typeface="Times New Roman"/>
                <a:cs typeface="Arial"/>
              </a:rPr>
              <a:t>, </a:t>
            </a:r>
            <a:r>
              <a:rPr lang="en-US" dirty="0" err="1">
                <a:latin typeface="Times New Roman"/>
                <a:ea typeface="Times New Roman"/>
                <a:cs typeface="Arial"/>
              </a:rPr>
              <a:t>setiap</a:t>
            </a:r>
            <a:r>
              <a:rPr lang="en-US" dirty="0">
                <a:latin typeface="Times New Roman"/>
                <a:ea typeface="Times New Roman"/>
                <a:cs typeface="Arial"/>
              </a:rPr>
              <a:t> </a:t>
            </a:r>
            <a:r>
              <a:rPr lang="en-US" dirty="0" err="1">
                <a:latin typeface="Times New Roman"/>
                <a:ea typeface="Times New Roman"/>
                <a:cs typeface="Arial"/>
              </a:rPr>
              <a:t>pejabat</a:t>
            </a:r>
            <a:r>
              <a:rPr lang="en-US" dirty="0">
                <a:latin typeface="Times New Roman"/>
                <a:ea typeface="Times New Roman"/>
                <a:cs typeface="Arial"/>
              </a:rPr>
              <a:t> </a:t>
            </a:r>
            <a:r>
              <a:rPr lang="en-US" dirty="0" err="1">
                <a:latin typeface="Times New Roman"/>
                <a:ea typeface="Times New Roman"/>
                <a:cs typeface="Arial"/>
              </a:rPr>
              <a:t>diseleksi</a:t>
            </a:r>
            <a:r>
              <a:rPr lang="en-US" dirty="0">
                <a:latin typeface="Times New Roman"/>
                <a:ea typeface="Times New Roman"/>
                <a:cs typeface="Arial"/>
              </a:rPr>
              <a:t> </a:t>
            </a:r>
            <a:r>
              <a:rPr lang="en-US" dirty="0" err="1">
                <a:latin typeface="Times New Roman"/>
                <a:ea typeface="Times New Roman"/>
                <a:cs typeface="Arial"/>
              </a:rPr>
              <a:t>atas</a:t>
            </a:r>
            <a:r>
              <a:rPr lang="en-US" dirty="0">
                <a:latin typeface="Times New Roman"/>
                <a:ea typeface="Times New Roman"/>
                <a:cs typeface="Arial"/>
              </a:rPr>
              <a:t> </a:t>
            </a:r>
            <a:r>
              <a:rPr lang="en-US" dirty="0" err="1">
                <a:latin typeface="Times New Roman"/>
                <a:ea typeface="Times New Roman"/>
                <a:cs typeface="Arial"/>
              </a:rPr>
              <a:t>dasar</a:t>
            </a:r>
            <a:r>
              <a:rPr lang="en-US" dirty="0">
                <a:latin typeface="Times New Roman"/>
                <a:ea typeface="Times New Roman"/>
                <a:cs typeface="Arial"/>
              </a:rPr>
              <a:t> </a:t>
            </a:r>
            <a:r>
              <a:rPr lang="en-US" dirty="0" err="1">
                <a:latin typeface="Times New Roman"/>
                <a:ea typeface="Times New Roman"/>
                <a:cs typeface="Arial"/>
              </a:rPr>
              <a:t>kualifikasi</a:t>
            </a:r>
            <a:r>
              <a:rPr lang="en-US" i="1" dirty="0">
                <a:latin typeface="Times New Roman"/>
                <a:ea typeface="Times New Roman"/>
                <a:cs typeface="Arial"/>
              </a:rPr>
              <a:t> </a:t>
            </a:r>
            <a:r>
              <a:rPr lang="en-US" dirty="0" err="1">
                <a:latin typeface="Times New Roman"/>
                <a:ea typeface="Times New Roman"/>
                <a:cs typeface="Arial"/>
              </a:rPr>
              <a:t>profesionalitasnya</a:t>
            </a:r>
            <a:r>
              <a:rPr lang="en-US" dirty="0">
                <a:latin typeface="Times New Roman"/>
                <a:ea typeface="Times New Roman"/>
                <a:cs typeface="Arial"/>
              </a:rPr>
              <a:t>, </a:t>
            </a:r>
            <a:r>
              <a:rPr lang="en-US" dirty="0" err="1">
                <a:latin typeface="Times New Roman"/>
                <a:ea typeface="Times New Roman"/>
                <a:cs typeface="Arial"/>
              </a:rPr>
              <a:t>idealnya</a:t>
            </a:r>
            <a:r>
              <a:rPr lang="en-US" dirty="0">
                <a:latin typeface="Times New Roman"/>
                <a:ea typeface="Times New Roman"/>
                <a:cs typeface="Arial"/>
              </a:rPr>
              <a:t> </a:t>
            </a:r>
            <a:r>
              <a:rPr lang="en-US" dirty="0" err="1">
                <a:latin typeface="Times New Roman"/>
                <a:ea typeface="Times New Roman"/>
                <a:cs typeface="Arial"/>
              </a:rPr>
              <a:t>hal</a:t>
            </a:r>
            <a:r>
              <a:rPr lang="en-US" dirty="0">
                <a:latin typeface="Times New Roman"/>
                <a:ea typeface="Times New Roman"/>
                <a:cs typeface="Arial"/>
              </a:rPr>
              <a:t> </a:t>
            </a:r>
            <a:r>
              <a:rPr lang="en-US" dirty="0" err="1">
                <a:latin typeface="Times New Roman"/>
                <a:ea typeface="Times New Roman"/>
                <a:cs typeface="Arial"/>
              </a:rPr>
              <a:t>tersebut</a:t>
            </a:r>
            <a:r>
              <a:rPr lang="en-US" dirty="0">
                <a:latin typeface="Times New Roman"/>
                <a:ea typeface="Times New Roman"/>
                <a:cs typeface="Arial"/>
              </a:rPr>
              <a:t> </a:t>
            </a:r>
            <a:r>
              <a:rPr lang="en-US" dirty="0" err="1">
                <a:latin typeface="Times New Roman"/>
                <a:ea typeface="Times New Roman"/>
                <a:cs typeface="Arial"/>
              </a:rPr>
              <a:t>dilakukan</a:t>
            </a:r>
            <a:r>
              <a:rPr lang="en-US" dirty="0">
                <a:latin typeface="Times New Roman"/>
                <a:ea typeface="Times New Roman"/>
                <a:cs typeface="Arial"/>
              </a:rPr>
              <a:t> </a:t>
            </a:r>
            <a:r>
              <a:rPr lang="en-US" dirty="0" err="1">
                <a:latin typeface="Times New Roman"/>
                <a:ea typeface="Times New Roman"/>
                <a:cs typeface="Arial"/>
              </a:rPr>
              <a:t>melalui</a:t>
            </a:r>
            <a:r>
              <a:rPr lang="en-US" dirty="0">
                <a:latin typeface="Times New Roman"/>
                <a:ea typeface="Times New Roman"/>
                <a:cs typeface="Arial"/>
              </a:rPr>
              <a:t> </a:t>
            </a:r>
            <a:r>
              <a:rPr lang="en-US" dirty="0" err="1">
                <a:latin typeface="Times New Roman"/>
                <a:ea typeface="Times New Roman"/>
                <a:cs typeface="Arial"/>
              </a:rPr>
              <a:t>ujian</a:t>
            </a:r>
            <a:r>
              <a:rPr lang="en-US" dirty="0">
                <a:latin typeface="Times New Roman"/>
                <a:ea typeface="Times New Roman"/>
                <a:cs typeface="Arial"/>
              </a:rPr>
              <a:t> yang </a:t>
            </a:r>
            <a:r>
              <a:rPr lang="en-US" dirty="0" err="1">
                <a:latin typeface="Times New Roman"/>
                <a:ea typeface="Times New Roman"/>
                <a:cs typeface="Arial"/>
              </a:rPr>
              <a:t>kompetitif</a:t>
            </a:r>
            <a:r>
              <a:rPr lang="en-US" dirty="0">
                <a:latin typeface="Times New Roman"/>
                <a:ea typeface="Times New Roman"/>
                <a:cs typeface="Arial"/>
              </a:rPr>
              <a:t>.</a:t>
            </a:r>
            <a:endParaRPr lang="en-US" sz="1600" dirty="0">
              <a:latin typeface="Calibri"/>
              <a:ea typeface="Calibri"/>
              <a:cs typeface="Arial"/>
            </a:endParaRPr>
          </a:p>
          <a:p>
            <a:pPr>
              <a:lnSpc>
                <a:spcPts val="5"/>
              </a:lnSpc>
              <a:spcAft>
                <a:spcPts val="0"/>
              </a:spcAft>
            </a:pPr>
            <a:r>
              <a:rPr lang="en-US" sz="1600" dirty="0">
                <a:latin typeface="Times New Roman"/>
                <a:ea typeface="Times New Roman"/>
                <a:cs typeface="Arial"/>
              </a:rPr>
              <a:t> </a:t>
            </a:r>
            <a:endParaRPr lang="en-US" sz="1600" dirty="0">
              <a:latin typeface="Calibri"/>
              <a:ea typeface="Calibri"/>
              <a:cs typeface="Arial"/>
            </a:endParaRPr>
          </a:p>
          <a:p>
            <a:pPr marL="2540" indent="450850" algn="just">
              <a:spcAft>
                <a:spcPts val="0"/>
              </a:spcAft>
            </a:pPr>
            <a:r>
              <a:rPr lang="en-US" i="1" dirty="0" err="1">
                <a:latin typeface="Times New Roman"/>
                <a:ea typeface="Times New Roman"/>
                <a:cs typeface="Arial"/>
              </a:rPr>
              <a:t>Keenam</a:t>
            </a:r>
            <a:r>
              <a:rPr lang="en-US" i="1" dirty="0">
                <a:latin typeface="Times New Roman"/>
                <a:ea typeface="Times New Roman"/>
                <a:cs typeface="Arial"/>
              </a:rPr>
              <a:t>, </a:t>
            </a:r>
            <a:r>
              <a:rPr lang="en-US" dirty="0" err="1">
                <a:latin typeface="Times New Roman"/>
                <a:ea typeface="Times New Roman"/>
                <a:cs typeface="Arial"/>
              </a:rPr>
              <a:t>setiap</a:t>
            </a:r>
            <a:r>
              <a:rPr lang="en-US" dirty="0">
                <a:latin typeface="Times New Roman"/>
                <a:ea typeface="Times New Roman"/>
                <a:cs typeface="Arial"/>
              </a:rPr>
              <a:t> </a:t>
            </a:r>
            <a:r>
              <a:rPr lang="en-US" dirty="0" err="1">
                <a:latin typeface="Times New Roman"/>
                <a:ea typeface="Times New Roman"/>
                <a:cs typeface="Arial"/>
              </a:rPr>
              <a:t>pejabat</a:t>
            </a:r>
            <a:r>
              <a:rPr lang="en-US" dirty="0">
                <a:latin typeface="Times New Roman"/>
                <a:ea typeface="Times New Roman"/>
                <a:cs typeface="Arial"/>
              </a:rPr>
              <a:t> </a:t>
            </a:r>
            <a:r>
              <a:rPr lang="en-US" dirty="0" err="1">
                <a:latin typeface="Times New Roman"/>
                <a:ea typeface="Times New Roman"/>
                <a:cs typeface="Arial"/>
              </a:rPr>
              <a:t>mempunyai</a:t>
            </a:r>
            <a:r>
              <a:rPr lang="en-US" dirty="0">
                <a:latin typeface="Times New Roman"/>
                <a:ea typeface="Times New Roman"/>
                <a:cs typeface="Arial"/>
              </a:rPr>
              <a:t> </a:t>
            </a:r>
            <a:r>
              <a:rPr lang="en-US" dirty="0" err="1">
                <a:latin typeface="Times New Roman"/>
                <a:ea typeface="Times New Roman"/>
                <a:cs typeface="Arial"/>
              </a:rPr>
              <a:t>gaji</a:t>
            </a:r>
            <a:r>
              <a:rPr lang="en-US" dirty="0">
                <a:latin typeface="Times New Roman"/>
                <a:ea typeface="Times New Roman"/>
                <a:cs typeface="Arial"/>
              </a:rPr>
              <a:t> </a:t>
            </a:r>
            <a:r>
              <a:rPr lang="en-US" dirty="0" err="1">
                <a:latin typeface="Times New Roman"/>
                <a:ea typeface="Times New Roman"/>
                <a:cs typeface="Arial"/>
              </a:rPr>
              <a:t>termasuk</a:t>
            </a:r>
            <a:r>
              <a:rPr lang="en-US" dirty="0">
                <a:latin typeface="Times New Roman"/>
                <a:ea typeface="Times New Roman"/>
                <a:cs typeface="Arial"/>
              </a:rPr>
              <a:t> </a:t>
            </a:r>
            <a:r>
              <a:rPr lang="en-US" dirty="0" err="1">
                <a:latin typeface="Times New Roman"/>
                <a:ea typeface="Times New Roman"/>
                <a:cs typeface="Arial"/>
              </a:rPr>
              <a:t>hak</a:t>
            </a:r>
            <a:r>
              <a:rPr lang="en-US" dirty="0">
                <a:latin typeface="Times New Roman"/>
                <a:ea typeface="Times New Roman"/>
                <a:cs typeface="Arial"/>
              </a:rPr>
              <a:t> </a:t>
            </a:r>
            <a:r>
              <a:rPr lang="en-US" dirty="0" err="1">
                <a:latin typeface="Times New Roman"/>
                <a:ea typeface="Times New Roman"/>
                <a:cs typeface="Arial"/>
              </a:rPr>
              <a:t>untuk</a:t>
            </a:r>
            <a:r>
              <a:rPr lang="en-US" i="1" dirty="0">
                <a:latin typeface="Times New Roman"/>
                <a:ea typeface="Times New Roman"/>
                <a:cs typeface="Arial"/>
              </a:rPr>
              <a:t> </a:t>
            </a:r>
            <a:r>
              <a:rPr lang="en-US" dirty="0" err="1">
                <a:latin typeface="Times New Roman"/>
                <a:ea typeface="Times New Roman"/>
                <a:cs typeface="Arial"/>
              </a:rPr>
              <a:t>menerima</a:t>
            </a:r>
            <a:r>
              <a:rPr lang="en-US" dirty="0">
                <a:latin typeface="Times New Roman"/>
                <a:ea typeface="Times New Roman"/>
                <a:cs typeface="Arial"/>
              </a:rPr>
              <a:t> </a:t>
            </a:r>
            <a:r>
              <a:rPr lang="en-US" dirty="0" err="1">
                <a:latin typeface="Times New Roman"/>
                <a:ea typeface="Times New Roman"/>
                <a:cs typeface="Arial"/>
              </a:rPr>
              <a:t>pensiun</a:t>
            </a:r>
            <a:r>
              <a:rPr lang="en-US" dirty="0">
                <a:latin typeface="Times New Roman"/>
                <a:ea typeface="Times New Roman"/>
                <a:cs typeface="Arial"/>
              </a:rPr>
              <a:t> </a:t>
            </a:r>
            <a:r>
              <a:rPr lang="en-US" dirty="0" err="1">
                <a:latin typeface="Times New Roman"/>
                <a:ea typeface="Times New Roman"/>
                <a:cs typeface="Arial"/>
              </a:rPr>
              <a:t>sesuai</a:t>
            </a:r>
            <a:r>
              <a:rPr lang="en-US" dirty="0">
                <a:latin typeface="Times New Roman"/>
                <a:ea typeface="Times New Roman"/>
                <a:cs typeface="Arial"/>
              </a:rPr>
              <a:t> </a:t>
            </a:r>
            <a:r>
              <a:rPr lang="en-US" dirty="0" err="1">
                <a:latin typeface="Times New Roman"/>
                <a:ea typeface="Times New Roman"/>
                <a:cs typeface="Arial"/>
              </a:rPr>
              <a:t>dengan</a:t>
            </a:r>
            <a:r>
              <a:rPr lang="en-US" dirty="0">
                <a:latin typeface="Times New Roman"/>
                <a:ea typeface="Times New Roman"/>
                <a:cs typeface="Arial"/>
              </a:rPr>
              <a:t> </a:t>
            </a:r>
            <a:r>
              <a:rPr lang="en-US" dirty="0" err="1">
                <a:latin typeface="Times New Roman"/>
                <a:ea typeface="Times New Roman"/>
                <a:cs typeface="Arial"/>
              </a:rPr>
              <a:t>tingkatan</a:t>
            </a:r>
            <a:r>
              <a:rPr lang="en-US" dirty="0">
                <a:latin typeface="Times New Roman"/>
                <a:ea typeface="Times New Roman"/>
                <a:cs typeface="Arial"/>
              </a:rPr>
              <a:t> </a:t>
            </a:r>
            <a:r>
              <a:rPr lang="en-US" dirty="0" err="1">
                <a:latin typeface="Times New Roman"/>
                <a:ea typeface="Times New Roman"/>
                <a:cs typeface="Arial"/>
              </a:rPr>
              <a:t>hierarki</a:t>
            </a:r>
            <a:r>
              <a:rPr lang="en-US" dirty="0">
                <a:latin typeface="Times New Roman"/>
                <a:ea typeface="Times New Roman"/>
                <a:cs typeface="Arial"/>
              </a:rPr>
              <a:t> </a:t>
            </a:r>
            <a:r>
              <a:rPr lang="en-US" dirty="0" err="1">
                <a:latin typeface="Times New Roman"/>
                <a:ea typeface="Times New Roman"/>
                <a:cs typeface="Arial"/>
              </a:rPr>
              <a:t>jabatan</a:t>
            </a:r>
            <a:r>
              <a:rPr lang="en-US" dirty="0">
                <a:latin typeface="Times New Roman"/>
                <a:ea typeface="Times New Roman"/>
                <a:cs typeface="Arial"/>
              </a:rPr>
              <a:t> yang </a:t>
            </a:r>
            <a:r>
              <a:rPr lang="en-US" dirty="0" err="1">
                <a:latin typeface="Times New Roman"/>
                <a:ea typeface="Times New Roman"/>
                <a:cs typeface="Arial"/>
              </a:rPr>
              <a:t>disandangnya</a:t>
            </a:r>
            <a:r>
              <a:rPr lang="en-US" dirty="0">
                <a:latin typeface="Times New Roman"/>
                <a:ea typeface="Times New Roman"/>
                <a:cs typeface="Arial"/>
              </a:rPr>
              <a:t>. </a:t>
            </a:r>
            <a:r>
              <a:rPr lang="en-US" dirty="0" err="1">
                <a:latin typeface="Times New Roman"/>
                <a:ea typeface="Times New Roman"/>
                <a:cs typeface="Arial"/>
              </a:rPr>
              <a:t>Setiap</a:t>
            </a:r>
            <a:r>
              <a:rPr lang="en-US" dirty="0">
                <a:latin typeface="Times New Roman"/>
                <a:ea typeface="Times New Roman"/>
                <a:cs typeface="Arial"/>
              </a:rPr>
              <a:t> </a:t>
            </a:r>
            <a:r>
              <a:rPr lang="en-US" dirty="0" err="1">
                <a:latin typeface="Times New Roman"/>
                <a:ea typeface="Times New Roman"/>
                <a:cs typeface="Arial"/>
              </a:rPr>
              <a:t>pejabat</a:t>
            </a:r>
            <a:r>
              <a:rPr lang="en-US" dirty="0">
                <a:latin typeface="Times New Roman"/>
                <a:ea typeface="Times New Roman"/>
                <a:cs typeface="Arial"/>
              </a:rPr>
              <a:t> </a:t>
            </a:r>
            <a:r>
              <a:rPr lang="en-US" dirty="0" err="1">
                <a:latin typeface="Times New Roman"/>
                <a:ea typeface="Times New Roman"/>
                <a:cs typeface="Arial"/>
              </a:rPr>
              <a:t>bisa</a:t>
            </a:r>
            <a:r>
              <a:rPr lang="en-US" dirty="0">
                <a:latin typeface="Times New Roman"/>
                <a:ea typeface="Times New Roman"/>
                <a:cs typeface="Arial"/>
              </a:rPr>
              <a:t> </a:t>
            </a:r>
            <a:r>
              <a:rPr lang="en-US" dirty="0" err="1">
                <a:latin typeface="Times New Roman"/>
                <a:ea typeface="Times New Roman"/>
                <a:cs typeface="Arial"/>
              </a:rPr>
              <a:t>memutuskan</a:t>
            </a:r>
            <a:r>
              <a:rPr lang="en-US" dirty="0">
                <a:latin typeface="Times New Roman"/>
                <a:ea typeface="Times New Roman"/>
                <a:cs typeface="Arial"/>
              </a:rPr>
              <a:t> </a:t>
            </a:r>
            <a:r>
              <a:rPr lang="en-US" dirty="0" err="1">
                <a:latin typeface="Times New Roman"/>
                <a:ea typeface="Times New Roman"/>
                <a:cs typeface="Arial"/>
              </a:rPr>
              <a:t>untuk</a:t>
            </a:r>
            <a:r>
              <a:rPr lang="en-US" dirty="0">
                <a:latin typeface="Times New Roman"/>
                <a:ea typeface="Times New Roman"/>
                <a:cs typeface="Arial"/>
              </a:rPr>
              <a:t> </a:t>
            </a:r>
            <a:r>
              <a:rPr lang="en-US" dirty="0" err="1">
                <a:latin typeface="Times New Roman"/>
                <a:ea typeface="Times New Roman"/>
                <a:cs typeface="Arial"/>
              </a:rPr>
              <a:t>keluar</a:t>
            </a:r>
            <a:r>
              <a:rPr lang="en-US" dirty="0">
                <a:latin typeface="Times New Roman"/>
                <a:ea typeface="Times New Roman"/>
                <a:cs typeface="Arial"/>
              </a:rPr>
              <a:t> </a:t>
            </a:r>
            <a:r>
              <a:rPr lang="en-US" dirty="0" err="1">
                <a:latin typeface="Times New Roman"/>
                <a:ea typeface="Times New Roman"/>
                <a:cs typeface="Arial"/>
              </a:rPr>
              <a:t>dari</a:t>
            </a:r>
            <a:r>
              <a:rPr lang="en-US" dirty="0">
                <a:latin typeface="Times New Roman"/>
                <a:ea typeface="Times New Roman"/>
                <a:cs typeface="Arial"/>
              </a:rPr>
              <a:t> </a:t>
            </a:r>
            <a:r>
              <a:rPr lang="en-US" dirty="0" err="1">
                <a:latin typeface="Times New Roman"/>
                <a:ea typeface="Times New Roman"/>
                <a:cs typeface="Arial"/>
              </a:rPr>
              <a:t>pekerjaannya</a:t>
            </a:r>
            <a:r>
              <a:rPr lang="en-US" dirty="0">
                <a:latin typeface="Times New Roman"/>
                <a:ea typeface="Times New Roman"/>
                <a:cs typeface="Arial"/>
              </a:rPr>
              <a:t> </a:t>
            </a:r>
            <a:r>
              <a:rPr lang="en-US" dirty="0" err="1">
                <a:latin typeface="Times New Roman"/>
                <a:ea typeface="Times New Roman"/>
                <a:cs typeface="Arial"/>
              </a:rPr>
              <a:t>dan</a:t>
            </a:r>
            <a:r>
              <a:rPr lang="en-US" dirty="0">
                <a:latin typeface="Times New Roman"/>
                <a:ea typeface="Times New Roman"/>
                <a:cs typeface="Arial"/>
              </a:rPr>
              <a:t> </a:t>
            </a:r>
            <a:r>
              <a:rPr lang="en-US" dirty="0" err="1">
                <a:latin typeface="Times New Roman"/>
                <a:ea typeface="Times New Roman"/>
                <a:cs typeface="Arial"/>
              </a:rPr>
              <a:t>jabatannya</a:t>
            </a:r>
            <a:r>
              <a:rPr lang="en-US" dirty="0">
                <a:latin typeface="Times New Roman"/>
                <a:ea typeface="Times New Roman"/>
                <a:cs typeface="Arial"/>
              </a:rPr>
              <a:t> </a:t>
            </a:r>
            <a:r>
              <a:rPr lang="en-US" dirty="0" err="1">
                <a:latin typeface="Times New Roman"/>
                <a:ea typeface="Times New Roman"/>
                <a:cs typeface="Arial"/>
              </a:rPr>
              <a:t>sesuai</a:t>
            </a:r>
            <a:r>
              <a:rPr lang="en-US" dirty="0">
                <a:latin typeface="Times New Roman"/>
                <a:ea typeface="Times New Roman"/>
                <a:cs typeface="Arial"/>
              </a:rPr>
              <a:t> </a:t>
            </a:r>
            <a:r>
              <a:rPr lang="en-US" dirty="0" err="1">
                <a:latin typeface="Times New Roman"/>
                <a:ea typeface="Times New Roman"/>
                <a:cs typeface="Arial"/>
              </a:rPr>
              <a:t>dengan</a:t>
            </a:r>
            <a:r>
              <a:rPr lang="en-US" dirty="0">
                <a:latin typeface="Times New Roman"/>
                <a:ea typeface="Times New Roman"/>
                <a:cs typeface="Arial"/>
              </a:rPr>
              <a:t> </a:t>
            </a:r>
            <a:r>
              <a:rPr lang="en-US" dirty="0" err="1">
                <a:latin typeface="Times New Roman"/>
                <a:ea typeface="Times New Roman"/>
                <a:cs typeface="Arial"/>
              </a:rPr>
              <a:t>keinginannya</a:t>
            </a:r>
            <a:r>
              <a:rPr lang="en-US" dirty="0">
                <a:latin typeface="Times New Roman"/>
                <a:ea typeface="Times New Roman"/>
                <a:cs typeface="Arial"/>
              </a:rPr>
              <a:t> </a:t>
            </a:r>
            <a:r>
              <a:rPr lang="en-US" dirty="0" err="1">
                <a:latin typeface="Times New Roman"/>
                <a:ea typeface="Times New Roman"/>
                <a:cs typeface="Arial"/>
              </a:rPr>
              <a:t>dan</a:t>
            </a:r>
            <a:r>
              <a:rPr lang="en-US" dirty="0">
                <a:latin typeface="Times New Roman"/>
                <a:ea typeface="Times New Roman"/>
                <a:cs typeface="Arial"/>
              </a:rPr>
              <a:t> </a:t>
            </a:r>
            <a:r>
              <a:rPr lang="en-US" dirty="0" err="1">
                <a:latin typeface="Times New Roman"/>
                <a:ea typeface="Times New Roman"/>
                <a:cs typeface="Arial"/>
              </a:rPr>
              <a:t>kontraknya</a:t>
            </a:r>
            <a:r>
              <a:rPr lang="en-US" dirty="0">
                <a:latin typeface="Times New Roman"/>
                <a:ea typeface="Times New Roman"/>
                <a:cs typeface="Arial"/>
              </a:rPr>
              <a:t> </a:t>
            </a:r>
            <a:r>
              <a:rPr lang="en-US" dirty="0" err="1">
                <a:latin typeface="Times New Roman"/>
                <a:ea typeface="Times New Roman"/>
                <a:cs typeface="Arial"/>
              </a:rPr>
              <a:t>bisa</a:t>
            </a:r>
            <a:r>
              <a:rPr lang="en-US" dirty="0">
                <a:latin typeface="Times New Roman"/>
                <a:ea typeface="Times New Roman"/>
                <a:cs typeface="Arial"/>
              </a:rPr>
              <a:t> </a:t>
            </a:r>
            <a:r>
              <a:rPr lang="en-US" dirty="0" err="1">
                <a:latin typeface="Times New Roman"/>
                <a:ea typeface="Times New Roman"/>
                <a:cs typeface="Arial"/>
              </a:rPr>
              <a:t>diakhiri</a:t>
            </a:r>
            <a:r>
              <a:rPr lang="en-US" dirty="0">
                <a:latin typeface="Times New Roman"/>
                <a:ea typeface="Times New Roman"/>
                <a:cs typeface="Arial"/>
              </a:rPr>
              <a:t> </a:t>
            </a:r>
            <a:r>
              <a:rPr lang="en-US" dirty="0" err="1">
                <a:latin typeface="Times New Roman"/>
                <a:ea typeface="Times New Roman"/>
                <a:cs typeface="Arial"/>
              </a:rPr>
              <a:t>dalam</a:t>
            </a:r>
            <a:r>
              <a:rPr lang="en-US" dirty="0">
                <a:latin typeface="Times New Roman"/>
                <a:ea typeface="Times New Roman"/>
                <a:cs typeface="Arial"/>
              </a:rPr>
              <a:t> </a:t>
            </a:r>
            <a:r>
              <a:rPr lang="en-US" dirty="0" err="1">
                <a:latin typeface="Times New Roman"/>
                <a:ea typeface="Times New Roman"/>
                <a:cs typeface="Arial"/>
              </a:rPr>
              <a:t>keadaan</a:t>
            </a:r>
            <a:r>
              <a:rPr lang="en-US" dirty="0">
                <a:latin typeface="Times New Roman"/>
                <a:ea typeface="Times New Roman"/>
                <a:cs typeface="Arial"/>
              </a:rPr>
              <a:t> </a:t>
            </a:r>
            <a:r>
              <a:rPr lang="en-US" dirty="0" err="1">
                <a:latin typeface="Times New Roman"/>
                <a:ea typeface="Times New Roman"/>
                <a:cs typeface="Arial"/>
              </a:rPr>
              <a:t>tertentu</a:t>
            </a:r>
            <a:r>
              <a:rPr lang="en-US" dirty="0">
                <a:latin typeface="Times New Roman"/>
                <a:ea typeface="Times New Roman"/>
                <a:cs typeface="Arial"/>
              </a:rPr>
              <a:t>.</a:t>
            </a:r>
            <a:endParaRPr lang="en-US" sz="1600" dirty="0">
              <a:latin typeface="Calibri"/>
              <a:ea typeface="Calibri"/>
              <a:cs typeface="Arial"/>
            </a:endParaRPr>
          </a:p>
          <a:p>
            <a:pPr>
              <a:lnSpc>
                <a:spcPts val="15"/>
              </a:lnSpc>
              <a:spcAft>
                <a:spcPts val="0"/>
              </a:spcAft>
            </a:pPr>
            <a:r>
              <a:rPr lang="en-US" sz="1600" dirty="0">
                <a:latin typeface="Times New Roman"/>
                <a:ea typeface="Times New Roman"/>
                <a:cs typeface="Arial"/>
              </a:rPr>
              <a:t> </a:t>
            </a:r>
            <a:endParaRPr lang="en-US" sz="1600" dirty="0">
              <a:latin typeface="Calibri"/>
              <a:ea typeface="Calibri"/>
              <a:cs typeface="Arial"/>
            </a:endParaRPr>
          </a:p>
          <a:p>
            <a:pPr marL="2540" indent="450850" algn="just">
              <a:lnSpc>
                <a:spcPct val="99000"/>
              </a:lnSpc>
              <a:spcAft>
                <a:spcPts val="0"/>
              </a:spcAft>
            </a:pPr>
            <a:r>
              <a:rPr lang="en-US" i="1" dirty="0" err="1">
                <a:latin typeface="Times New Roman"/>
                <a:ea typeface="Times New Roman"/>
                <a:cs typeface="Arial"/>
              </a:rPr>
              <a:t>Ketujuh</a:t>
            </a:r>
            <a:r>
              <a:rPr lang="en-US" i="1" dirty="0">
                <a:latin typeface="Times New Roman"/>
                <a:ea typeface="Times New Roman"/>
                <a:cs typeface="Arial"/>
              </a:rPr>
              <a:t>, </a:t>
            </a:r>
            <a:r>
              <a:rPr lang="en-US" dirty="0" err="1">
                <a:latin typeface="Times New Roman"/>
                <a:ea typeface="Times New Roman"/>
                <a:cs typeface="Arial"/>
              </a:rPr>
              <a:t>terdapat</a:t>
            </a:r>
            <a:r>
              <a:rPr lang="en-US" dirty="0">
                <a:latin typeface="Times New Roman"/>
                <a:ea typeface="Times New Roman"/>
                <a:cs typeface="Arial"/>
              </a:rPr>
              <a:t> </a:t>
            </a:r>
            <a:r>
              <a:rPr lang="en-US" dirty="0" err="1">
                <a:latin typeface="Times New Roman"/>
                <a:ea typeface="Times New Roman"/>
                <a:cs typeface="Arial"/>
              </a:rPr>
              <a:t>struktur</a:t>
            </a:r>
            <a:r>
              <a:rPr lang="en-US" dirty="0">
                <a:latin typeface="Times New Roman"/>
                <a:ea typeface="Times New Roman"/>
                <a:cs typeface="Arial"/>
              </a:rPr>
              <a:t> </a:t>
            </a:r>
            <a:r>
              <a:rPr lang="en-US" dirty="0" err="1">
                <a:latin typeface="Times New Roman"/>
                <a:ea typeface="Times New Roman"/>
                <a:cs typeface="Arial"/>
              </a:rPr>
              <a:t>pengembangan</a:t>
            </a:r>
            <a:r>
              <a:rPr lang="en-US" dirty="0">
                <a:latin typeface="Times New Roman"/>
                <a:ea typeface="Times New Roman"/>
                <a:cs typeface="Arial"/>
              </a:rPr>
              <a:t> </a:t>
            </a:r>
            <a:r>
              <a:rPr lang="en-US" dirty="0" err="1">
                <a:latin typeface="Times New Roman"/>
                <a:ea typeface="Times New Roman"/>
                <a:cs typeface="Arial"/>
              </a:rPr>
              <a:t>karier</a:t>
            </a:r>
            <a:r>
              <a:rPr lang="en-US" dirty="0">
                <a:latin typeface="Times New Roman"/>
                <a:ea typeface="Times New Roman"/>
                <a:cs typeface="Arial"/>
              </a:rPr>
              <a:t> yang </a:t>
            </a:r>
            <a:r>
              <a:rPr lang="en-US" dirty="0" err="1">
                <a:latin typeface="Times New Roman"/>
                <a:ea typeface="Times New Roman"/>
                <a:cs typeface="Arial"/>
              </a:rPr>
              <a:t>jelas</a:t>
            </a:r>
            <a:r>
              <a:rPr lang="en-US" i="1" dirty="0">
                <a:latin typeface="Times New Roman"/>
                <a:ea typeface="Times New Roman"/>
                <a:cs typeface="Arial"/>
              </a:rPr>
              <a:t> </a:t>
            </a:r>
            <a:r>
              <a:rPr lang="en-US" dirty="0" err="1">
                <a:latin typeface="Times New Roman"/>
                <a:ea typeface="Times New Roman"/>
                <a:cs typeface="Arial"/>
              </a:rPr>
              <a:t>dengan</a:t>
            </a:r>
            <a:r>
              <a:rPr lang="en-US" dirty="0">
                <a:latin typeface="Times New Roman"/>
                <a:ea typeface="Times New Roman"/>
                <a:cs typeface="Arial"/>
              </a:rPr>
              <a:t> </a:t>
            </a:r>
            <a:r>
              <a:rPr lang="en-US" dirty="0" err="1">
                <a:latin typeface="Times New Roman"/>
                <a:ea typeface="Times New Roman"/>
                <a:cs typeface="Arial"/>
              </a:rPr>
              <a:t>promosi</a:t>
            </a:r>
            <a:r>
              <a:rPr lang="en-US" dirty="0">
                <a:latin typeface="Times New Roman"/>
                <a:ea typeface="Times New Roman"/>
                <a:cs typeface="Arial"/>
              </a:rPr>
              <a:t> </a:t>
            </a:r>
            <a:r>
              <a:rPr lang="en-US" dirty="0" err="1">
                <a:latin typeface="Times New Roman"/>
                <a:ea typeface="Times New Roman"/>
                <a:cs typeface="Arial"/>
              </a:rPr>
              <a:t>berdasarkan</a:t>
            </a:r>
            <a:r>
              <a:rPr lang="en-US" dirty="0">
                <a:latin typeface="Times New Roman"/>
                <a:ea typeface="Times New Roman"/>
                <a:cs typeface="Arial"/>
              </a:rPr>
              <a:t> </a:t>
            </a:r>
            <a:r>
              <a:rPr lang="en-US" dirty="0" err="1">
                <a:latin typeface="Times New Roman"/>
                <a:ea typeface="Times New Roman"/>
                <a:cs typeface="Arial"/>
              </a:rPr>
              <a:t>senioritas</a:t>
            </a:r>
            <a:r>
              <a:rPr lang="en-US" dirty="0">
                <a:latin typeface="Times New Roman"/>
                <a:ea typeface="Times New Roman"/>
                <a:cs typeface="Arial"/>
              </a:rPr>
              <a:t> </a:t>
            </a:r>
            <a:r>
              <a:rPr lang="en-US" dirty="0" err="1">
                <a:latin typeface="Times New Roman"/>
                <a:ea typeface="Times New Roman"/>
                <a:cs typeface="Arial"/>
              </a:rPr>
              <a:t>dan</a:t>
            </a:r>
            <a:r>
              <a:rPr lang="en-US" dirty="0">
                <a:latin typeface="Times New Roman"/>
                <a:ea typeface="Times New Roman"/>
                <a:cs typeface="Arial"/>
              </a:rPr>
              <a:t> merit </a:t>
            </a:r>
            <a:r>
              <a:rPr lang="en-US" dirty="0" err="1">
                <a:latin typeface="Times New Roman"/>
                <a:ea typeface="Times New Roman"/>
                <a:cs typeface="Arial"/>
              </a:rPr>
              <a:t>sesuai</a:t>
            </a:r>
            <a:r>
              <a:rPr lang="en-US" dirty="0">
                <a:latin typeface="Times New Roman"/>
                <a:ea typeface="Times New Roman"/>
                <a:cs typeface="Arial"/>
              </a:rPr>
              <a:t> </a:t>
            </a:r>
            <a:r>
              <a:rPr lang="en-US" dirty="0" err="1">
                <a:latin typeface="Times New Roman"/>
                <a:ea typeface="Times New Roman"/>
                <a:cs typeface="Arial"/>
              </a:rPr>
              <a:t>dengan</a:t>
            </a:r>
            <a:r>
              <a:rPr lang="en-US" dirty="0">
                <a:latin typeface="Times New Roman"/>
                <a:ea typeface="Times New Roman"/>
                <a:cs typeface="Arial"/>
              </a:rPr>
              <a:t> </a:t>
            </a:r>
            <a:r>
              <a:rPr lang="en-US" dirty="0" err="1">
                <a:latin typeface="Times New Roman"/>
                <a:ea typeface="Times New Roman"/>
                <a:cs typeface="Arial"/>
              </a:rPr>
              <a:t>pertimbangan</a:t>
            </a:r>
            <a:r>
              <a:rPr lang="en-US" dirty="0">
                <a:latin typeface="Times New Roman"/>
                <a:ea typeface="Times New Roman"/>
                <a:cs typeface="Arial"/>
              </a:rPr>
              <a:t> yang </a:t>
            </a:r>
            <a:r>
              <a:rPr lang="en-US" dirty="0" err="1">
                <a:latin typeface="Times New Roman"/>
                <a:ea typeface="Times New Roman"/>
                <a:cs typeface="Arial"/>
              </a:rPr>
              <a:t>obyektif</a:t>
            </a:r>
            <a:r>
              <a:rPr lang="en-US" dirty="0">
                <a:latin typeface="Times New Roman"/>
                <a:ea typeface="Times New Roman"/>
                <a:cs typeface="Arial"/>
              </a:rPr>
              <a:t>.</a:t>
            </a:r>
            <a:endParaRPr lang="en-US" sz="1600" dirty="0">
              <a:latin typeface="Calibri"/>
              <a:ea typeface="Calibri"/>
              <a:cs typeface="Arial"/>
            </a:endParaRPr>
          </a:p>
          <a:p>
            <a:pPr>
              <a:lnSpc>
                <a:spcPts val="5"/>
              </a:lnSpc>
              <a:spcAft>
                <a:spcPts val="0"/>
              </a:spcAft>
            </a:pPr>
            <a:r>
              <a:rPr lang="en-US" sz="1600" dirty="0">
                <a:latin typeface="Times New Roman"/>
                <a:ea typeface="Times New Roman"/>
                <a:cs typeface="Arial"/>
              </a:rPr>
              <a:t> </a:t>
            </a:r>
            <a:endParaRPr lang="en-US" sz="1600" dirty="0">
              <a:latin typeface="Calibri"/>
              <a:ea typeface="Calibri"/>
              <a:cs typeface="Arial"/>
            </a:endParaRPr>
          </a:p>
          <a:p>
            <a:pPr marL="2540" indent="450850" algn="just">
              <a:spcAft>
                <a:spcPts val="0"/>
              </a:spcAft>
            </a:pPr>
            <a:r>
              <a:rPr lang="en-US" i="1" dirty="0" err="1">
                <a:latin typeface="Times New Roman"/>
                <a:ea typeface="Times New Roman"/>
                <a:cs typeface="Arial"/>
              </a:rPr>
              <a:t>Kedelapan</a:t>
            </a:r>
            <a:r>
              <a:rPr lang="en-US" i="1" dirty="0">
                <a:latin typeface="Times New Roman"/>
                <a:ea typeface="Times New Roman"/>
                <a:cs typeface="Arial"/>
              </a:rPr>
              <a:t>, </a:t>
            </a:r>
            <a:r>
              <a:rPr lang="en-US" dirty="0" err="1">
                <a:latin typeface="Times New Roman"/>
                <a:ea typeface="Times New Roman"/>
                <a:cs typeface="Arial"/>
              </a:rPr>
              <a:t>setiap</a:t>
            </a:r>
            <a:r>
              <a:rPr lang="en-US" dirty="0">
                <a:latin typeface="Times New Roman"/>
                <a:ea typeface="Times New Roman"/>
                <a:cs typeface="Arial"/>
              </a:rPr>
              <a:t> </a:t>
            </a:r>
            <a:r>
              <a:rPr lang="en-US" dirty="0" err="1">
                <a:latin typeface="Times New Roman"/>
                <a:ea typeface="Times New Roman"/>
                <a:cs typeface="Arial"/>
              </a:rPr>
              <a:t>pejabat</a:t>
            </a:r>
            <a:r>
              <a:rPr lang="en-US" dirty="0">
                <a:latin typeface="Times New Roman"/>
                <a:ea typeface="Times New Roman"/>
                <a:cs typeface="Arial"/>
              </a:rPr>
              <a:t> </a:t>
            </a:r>
            <a:r>
              <a:rPr lang="en-US" dirty="0" err="1">
                <a:latin typeface="Times New Roman"/>
                <a:ea typeface="Times New Roman"/>
                <a:cs typeface="Arial"/>
              </a:rPr>
              <a:t>sama</a:t>
            </a:r>
            <a:r>
              <a:rPr lang="en-US" dirty="0">
                <a:latin typeface="Times New Roman"/>
                <a:ea typeface="Times New Roman"/>
                <a:cs typeface="Arial"/>
              </a:rPr>
              <a:t> </a:t>
            </a:r>
            <a:r>
              <a:rPr lang="en-US" dirty="0" err="1">
                <a:latin typeface="Times New Roman"/>
                <a:ea typeface="Times New Roman"/>
                <a:cs typeface="Arial"/>
              </a:rPr>
              <a:t>sekali</a:t>
            </a:r>
            <a:r>
              <a:rPr lang="en-US" dirty="0">
                <a:latin typeface="Times New Roman"/>
                <a:ea typeface="Times New Roman"/>
                <a:cs typeface="Arial"/>
              </a:rPr>
              <a:t> </a:t>
            </a:r>
            <a:r>
              <a:rPr lang="en-US" dirty="0" err="1">
                <a:latin typeface="Times New Roman"/>
                <a:ea typeface="Times New Roman"/>
                <a:cs typeface="Arial"/>
              </a:rPr>
              <a:t>tidak</a:t>
            </a:r>
            <a:r>
              <a:rPr lang="en-US" dirty="0">
                <a:latin typeface="Times New Roman"/>
                <a:ea typeface="Times New Roman"/>
                <a:cs typeface="Arial"/>
              </a:rPr>
              <a:t> </a:t>
            </a:r>
            <a:r>
              <a:rPr lang="en-US" dirty="0" err="1">
                <a:latin typeface="Times New Roman"/>
                <a:ea typeface="Times New Roman"/>
                <a:cs typeface="Arial"/>
              </a:rPr>
              <a:t>dibenarkan</a:t>
            </a:r>
            <a:r>
              <a:rPr lang="en-US" i="1" dirty="0">
                <a:latin typeface="Times New Roman"/>
                <a:ea typeface="Times New Roman"/>
                <a:cs typeface="Arial"/>
              </a:rPr>
              <a:t> </a:t>
            </a:r>
            <a:r>
              <a:rPr lang="en-US" dirty="0" err="1">
                <a:latin typeface="Times New Roman"/>
                <a:ea typeface="Times New Roman"/>
                <a:cs typeface="Arial"/>
              </a:rPr>
              <a:t>menjalankan</a:t>
            </a:r>
            <a:r>
              <a:rPr lang="en-US" dirty="0">
                <a:latin typeface="Times New Roman"/>
                <a:ea typeface="Times New Roman"/>
                <a:cs typeface="Arial"/>
              </a:rPr>
              <a:t> </a:t>
            </a:r>
            <a:r>
              <a:rPr lang="en-US" dirty="0" err="1">
                <a:latin typeface="Times New Roman"/>
                <a:ea typeface="Times New Roman"/>
                <a:cs typeface="Arial"/>
              </a:rPr>
              <a:t>jabatannya</a:t>
            </a:r>
            <a:r>
              <a:rPr lang="en-US" dirty="0">
                <a:latin typeface="Times New Roman"/>
                <a:ea typeface="Times New Roman"/>
                <a:cs typeface="Arial"/>
              </a:rPr>
              <a:t> </a:t>
            </a:r>
            <a:r>
              <a:rPr lang="en-US" dirty="0" err="1">
                <a:latin typeface="Times New Roman"/>
                <a:ea typeface="Times New Roman"/>
                <a:cs typeface="Arial"/>
              </a:rPr>
              <a:t>dan</a:t>
            </a:r>
            <a:r>
              <a:rPr lang="en-US" dirty="0">
                <a:latin typeface="Times New Roman"/>
                <a:ea typeface="Times New Roman"/>
                <a:cs typeface="Arial"/>
              </a:rPr>
              <a:t> resources </a:t>
            </a:r>
            <a:r>
              <a:rPr lang="en-US" dirty="0" err="1">
                <a:latin typeface="Times New Roman"/>
                <a:ea typeface="Times New Roman"/>
                <a:cs typeface="Arial"/>
              </a:rPr>
              <a:t>instansinya</a:t>
            </a:r>
            <a:r>
              <a:rPr lang="en-US" dirty="0">
                <a:latin typeface="Times New Roman"/>
                <a:ea typeface="Times New Roman"/>
                <a:cs typeface="Arial"/>
              </a:rPr>
              <a:t> </a:t>
            </a:r>
            <a:r>
              <a:rPr lang="en-US" dirty="0" err="1">
                <a:latin typeface="Times New Roman"/>
                <a:ea typeface="Times New Roman"/>
                <a:cs typeface="Arial"/>
              </a:rPr>
              <a:t>untuk</a:t>
            </a:r>
            <a:r>
              <a:rPr lang="en-US" dirty="0">
                <a:latin typeface="Times New Roman"/>
                <a:ea typeface="Times New Roman"/>
                <a:cs typeface="Arial"/>
              </a:rPr>
              <a:t> </a:t>
            </a:r>
            <a:r>
              <a:rPr lang="en-US" dirty="0" err="1">
                <a:latin typeface="Times New Roman"/>
                <a:ea typeface="Times New Roman"/>
                <a:cs typeface="Arial"/>
              </a:rPr>
              <a:t>kepentingan</a:t>
            </a:r>
            <a:r>
              <a:rPr lang="en-US" dirty="0">
                <a:latin typeface="Times New Roman"/>
                <a:ea typeface="Times New Roman"/>
                <a:cs typeface="Arial"/>
              </a:rPr>
              <a:t> </a:t>
            </a:r>
            <a:r>
              <a:rPr lang="en-US" dirty="0" err="1">
                <a:latin typeface="Times New Roman"/>
                <a:ea typeface="Times New Roman"/>
                <a:cs typeface="Arial"/>
              </a:rPr>
              <a:t>pribadi</a:t>
            </a:r>
            <a:r>
              <a:rPr lang="en-US" dirty="0">
                <a:latin typeface="Times New Roman"/>
                <a:ea typeface="Times New Roman"/>
                <a:cs typeface="Arial"/>
              </a:rPr>
              <a:t> </a:t>
            </a:r>
            <a:r>
              <a:rPr lang="en-US" dirty="0" err="1">
                <a:latin typeface="Times New Roman"/>
                <a:ea typeface="Times New Roman"/>
                <a:cs typeface="Arial"/>
              </a:rPr>
              <a:t>dan</a:t>
            </a:r>
            <a:r>
              <a:rPr lang="en-US" dirty="0">
                <a:latin typeface="Times New Roman"/>
                <a:ea typeface="Times New Roman"/>
                <a:cs typeface="Arial"/>
              </a:rPr>
              <a:t> </a:t>
            </a:r>
            <a:r>
              <a:rPr lang="en-US" dirty="0" err="1">
                <a:latin typeface="Times New Roman"/>
                <a:ea typeface="Times New Roman"/>
                <a:cs typeface="Arial"/>
              </a:rPr>
              <a:t>keluarganya</a:t>
            </a:r>
            <a:r>
              <a:rPr lang="en-US" dirty="0">
                <a:latin typeface="Times New Roman"/>
                <a:ea typeface="Times New Roman"/>
                <a:cs typeface="Arial"/>
              </a:rPr>
              <a:t>.</a:t>
            </a:r>
            <a:endParaRPr lang="en-US" sz="1600" dirty="0">
              <a:latin typeface="Calibri"/>
              <a:ea typeface="Calibri"/>
              <a:cs typeface="Arial"/>
            </a:endParaRPr>
          </a:p>
          <a:p>
            <a:pPr>
              <a:lnSpc>
                <a:spcPts val="10"/>
              </a:lnSpc>
              <a:spcAft>
                <a:spcPts val="0"/>
              </a:spcAft>
            </a:pPr>
            <a:r>
              <a:rPr lang="en-US" sz="1600" dirty="0">
                <a:latin typeface="Times New Roman"/>
                <a:ea typeface="Times New Roman"/>
                <a:cs typeface="Arial"/>
              </a:rPr>
              <a:t> </a:t>
            </a:r>
            <a:endParaRPr lang="en-US" sz="1600" dirty="0">
              <a:latin typeface="Calibri"/>
              <a:ea typeface="Calibri"/>
              <a:cs typeface="Arial"/>
            </a:endParaRPr>
          </a:p>
          <a:p>
            <a:r>
              <a:rPr lang="en-US" i="1" dirty="0" err="1">
                <a:latin typeface="Times New Roman"/>
                <a:ea typeface="Times New Roman"/>
                <a:cs typeface="Arial"/>
              </a:rPr>
              <a:t>Kesembilan</a:t>
            </a:r>
            <a:r>
              <a:rPr lang="en-US" i="1" dirty="0">
                <a:latin typeface="Times New Roman"/>
                <a:ea typeface="Times New Roman"/>
                <a:cs typeface="Arial"/>
              </a:rPr>
              <a:t>, </a:t>
            </a:r>
            <a:r>
              <a:rPr lang="en-US" dirty="0" err="1">
                <a:latin typeface="Times New Roman"/>
                <a:ea typeface="Times New Roman"/>
                <a:cs typeface="Arial"/>
              </a:rPr>
              <a:t>setiap</a:t>
            </a:r>
            <a:r>
              <a:rPr lang="en-US" dirty="0">
                <a:latin typeface="Times New Roman"/>
                <a:ea typeface="Times New Roman"/>
                <a:cs typeface="Arial"/>
              </a:rPr>
              <a:t> </a:t>
            </a:r>
            <a:r>
              <a:rPr lang="en-US" dirty="0" err="1">
                <a:latin typeface="Times New Roman"/>
                <a:ea typeface="Times New Roman"/>
                <a:cs typeface="Arial"/>
              </a:rPr>
              <a:t>pejabat</a:t>
            </a:r>
            <a:r>
              <a:rPr lang="en-US" dirty="0">
                <a:latin typeface="Times New Roman"/>
                <a:ea typeface="Times New Roman"/>
                <a:cs typeface="Arial"/>
              </a:rPr>
              <a:t> </a:t>
            </a:r>
            <a:r>
              <a:rPr lang="en-US" dirty="0" err="1">
                <a:latin typeface="Times New Roman"/>
                <a:ea typeface="Times New Roman"/>
                <a:cs typeface="Arial"/>
              </a:rPr>
              <a:t>berada</a:t>
            </a:r>
            <a:r>
              <a:rPr lang="en-US" dirty="0">
                <a:latin typeface="Times New Roman"/>
                <a:ea typeface="Times New Roman"/>
                <a:cs typeface="Arial"/>
              </a:rPr>
              <a:t> di </a:t>
            </a:r>
            <a:r>
              <a:rPr lang="en-US" dirty="0" err="1">
                <a:latin typeface="Times New Roman"/>
                <a:ea typeface="Times New Roman"/>
                <a:cs typeface="Arial"/>
              </a:rPr>
              <a:t>bawah</a:t>
            </a:r>
            <a:r>
              <a:rPr lang="en-US" dirty="0">
                <a:latin typeface="Times New Roman"/>
                <a:ea typeface="Times New Roman"/>
                <a:cs typeface="Arial"/>
              </a:rPr>
              <a:t> </a:t>
            </a:r>
            <a:r>
              <a:rPr lang="en-US" dirty="0" err="1">
                <a:latin typeface="Times New Roman"/>
                <a:ea typeface="Times New Roman"/>
                <a:cs typeface="Arial"/>
              </a:rPr>
              <a:t>pengendalian</a:t>
            </a:r>
            <a:r>
              <a:rPr lang="en-US" dirty="0">
                <a:latin typeface="Times New Roman"/>
                <a:ea typeface="Times New Roman"/>
                <a:cs typeface="Arial"/>
              </a:rPr>
              <a:t> </a:t>
            </a:r>
            <a:r>
              <a:rPr lang="en-US" dirty="0" err="1">
                <a:latin typeface="Times New Roman"/>
                <a:ea typeface="Times New Roman"/>
                <a:cs typeface="Arial"/>
              </a:rPr>
              <a:t>dan</a:t>
            </a:r>
            <a:r>
              <a:rPr lang="en-US" i="1" dirty="0">
                <a:latin typeface="Times New Roman"/>
                <a:ea typeface="Times New Roman"/>
                <a:cs typeface="Arial"/>
              </a:rPr>
              <a:t> </a:t>
            </a:r>
            <a:r>
              <a:rPr lang="en-US" dirty="0" err="1">
                <a:latin typeface="Times New Roman"/>
                <a:ea typeface="Times New Roman"/>
                <a:cs typeface="Arial"/>
              </a:rPr>
              <a:t>pengawasan</a:t>
            </a:r>
            <a:r>
              <a:rPr lang="en-US" dirty="0">
                <a:latin typeface="Times New Roman"/>
                <a:ea typeface="Times New Roman"/>
                <a:cs typeface="Arial"/>
              </a:rPr>
              <a:t> </a:t>
            </a:r>
            <a:r>
              <a:rPr lang="en-US" dirty="0" err="1">
                <a:latin typeface="Times New Roman"/>
                <a:ea typeface="Times New Roman"/>
                <a:cs typeface="Arial"/>
              </a:rPr>
              <a:t>suatu</a:t>
            </a:r>
            <a:r>
              <a:rPr lang="en-US" dirty="0">
                <a:latin typeface="Times New Roman"/>
                <a:ea typeface="Times New Roman"/>
                <a:cs typeface="Arial"/>
              </a:rPr>
              <a:t> </a:t>
            </a:r>
            <a:r>
              <a:rPr lang="en-US" dirty="0" err="1">
                <a:latin typeface="Times New Roman"/>
                <a:ea typeface="Times New Roman"/>
                <a:cs typeface="Arial"/>
              </a:rPr>
              <a:t>sistem</a:t>
            </a:r>
            <a:r>
              <a:rPr lang="en-US" dirty="0">
                <a:latin typeface="Times New Roman"/>
                <a:ea typeface="Times New Roman"/>
                <a:cs typeface="Arial"/>
              </a:rPr>
              <a:t> yang </a:t>
            </a:r>
            <a:r>
              <a:rPr lang="en-US" dirty="0" err="1">
                <a:latin typeface="Times New Roman"/>
                <a:ea typeface="Times New Roman"/>
                <a:cs typeface="Arial"/>
              </a:rPr>
              <a:t>dijalankan</a:t>
            </a:r>
            <a:r>
              <a:rPr lang="en-US" dirty="0">
                <a:latin typeface="Times New Roman"/>
                <a:ea typeface="Times New Roman"/>
                <a:cs typeface="Arial"/>
              </a:rPr>
              <a:t> </a:t>
            </a:r>
            <a:r>
              <a:rPr lang="en-US" dirty="0" err="1">
                <a:latin typeface="Times New Roman"/>
                <a:ea typeface="Times New Roman"/>
                <a:cs typeface="Arial"/>
              </a:rPr>
              <a:t>secara</a:t>
            </a:r>
            <a:r>
              <a:rPr lang="en-US" dirty="0">
                <a:latin typeface="Times New Roman"/>
                <a:ea typeface="Times New Roman"/>
                <a:cs typeface="Arial"/>
              </a:rPr>
              <a:t> </a:t>
            </a:r>
            <a:r>
              <a:rPr lang="en-US" dirty="0" err="1">
                <a:latin typeface="Times New Roman"/>
                <a:ea typeface="Times New Roman"/>
                <a:cs typeface="Arial"/>
              </a:rPr>
              <a:t>disiplin</a:t>
            </a:r>
            <a:endParaRPr lang="en-US" dirty="0"/>
          </a:p>
        </p:txBody>
      </p:sp>
    </p:spTree>
    <p:extLst>
      <p:ext uri="{BB962C8B-B14F-4D97-AF65-F5344CB8AC3E}">
        <p14:creationId xmlns:p14="http://schemas.microsoft.com/office/powerpoint/2010/main" val="3956318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Metode</a:t>
            </a:r>
            <a:r>
              <a:rPr lang="en-US" dirty="0" smtClean="0"/>
              <a:t> </a:t>
            </a:r>
            <a:r>
              <a:rPr lang="en-US" dirty="0" err="1" smtClean="0"/>
              <a:t>Penulisan</a:t>
            </a:r>
            <a:endParaRPr lang="en-US" dirty="0"/>
          </a:p>
        </p:txBody>
      </p:sp>
      <p:sp>
        <p:nvSpPr>
          <p:cNvPr id="3" name="Content Placeholder 2"/>
          <p:cNvSpPr>
            <a:spLocks noGrp="1"/>
          </p:cNvSpPr>
          <p:nvPr>
            <p:ph idx="1"/>
          </p:nvPr>
        </p:nvSpPr>
        <p:spPr/>
        <p:txBody>
          <a:bodyPr/>
          <a:lstStyle/>
          <a:p>
            <a:pPr marL="64135" marR="75565" algn="just">
              <a:lnSpc>
                <a:spcPct val="115000"/>
              </a:lnSpc>
              <a:spcBef>
                <a:spcPts val="1010"/>
              </a:spcBef>
              <a:spcAft>
                <a:spcPts val="0"/>
              </a:spcAft>
            </a:pPr>
            <a:r>
              <a:rPr lang="id-ID" dirty="0">
                <a:latin typeface="Times New Roman"/>
                <a:ea typeface="Times New Roman"/>
                <a:cs typeface="Times New Roman"/>
              </a:rPr>
              <a:t>Metode </a:t>
            </a:r>
            <a:r>
              <a:rPr lang="id-ID" dirty="0" smtClean="0">
                <a:latin typeface="Times New Roman"/>
                <a:ea typeface="Times New Roman"/>
                <a:cs typeface="Times New Roman"/>
              </a:rPr>
              <a:t>pen</a:t>
            </a:r>
            <a:r>
              <a:rPr lang="en-US" dirty="0" err="1" smtClean="0">
                <a:latin typeface="Times New Roman"/>
                <a:ea typeface="Times New Roman"/>
                <a:cs typeface="Times New Roman"/>
              </a:rPr>
              <a:t>ulisan</a:t>
            </a:r>
            <a:r>
              <a:rPr lang="id-ID" dirty="0" smtClean="0">
                <a:latin typeface="Times New Roman"/>
                <a:ea typeface="Times New Roman"/>
                <a:cs typeface="Times New Roman"/>
              </a:rPr>
              <a:t> </a:t>
            </a:r>
            <a:r>
              <a:rPr lang="id-ID" dirty="0">
                <a:latin typeface="Times New Roman"/>
                <a:ea typeface="Times New Roman"/>
                <a:cs typeface="Times New Roman"/>
              </a:rPr>
              <a:t>dalam </a:t>
            </a:r>
            <a:r>
              <a:rPr lang="id-ID" dirty="0" smtClean="0">
                <a:latin typeface="Times New Roman"/>
                <a:ea typeface="Times New Roman"/>
                <a:cs typeface="Times New Roman"/>
              </a:rPr>
              <a:t>papar</a:t>
            </a:r>
            <a:r>
              <a:rPr lang="en-US" dirty="0" smtClean="0">
                <a:latin typeface="Times New Roman"/>
                <a:ea typeface="Times New Roman"/>
                <a:cs typeface="Times New Roman"/>
              </a:rPr>
              <a:t>an</a:t>
            </a:r>
            <a:r>
              <a:rPr lang="id-ID" dirty="0" smtClean="0">
                <a:latin typeface="Times New Roman"/>
                <a:ea typeface="Times New Roman"/>
                <a:cs typeface="Times New Roman"/>
              </a:rPr>
              <a:t> </a:t>
            </a:r>
            <a:r>
              <a:rPr lang="id-ID" dirty="0">
                <a:latin typeface="Times New Roman"/>
                <a:ea typeface="Times New Roman"/>
                <a:cs typeface="Times New Roman"/>
              </a:rPr>
              <a:t>ini adalah kajian pustaka,yaitu segala informasi dan pengetahuan di dapat dari situs website dan beberapa buku serta dokumentasi yang berkaitan dengan politik praktis.</a:t>
            </a:r>
            <a:endParaRPr lang="en-US" sz="2000" dirty="0">
              <a:latin typeface="Calibri"/>
              <a:ea typeface="Calibri"/>
              <a:cs typeface="Times New Roman"/>
            </a:endParaRPr>
          </a:p>
          <a:p>
            <a:endParaRPr lang="en-US" dirty="0"/>
          </a:p>
        </p:txBody>
      </p:sp>
    </p:spTree>
    <p:extLst>
      <p:ext uri="{BB962C8B-B14F-4D97-AF65-F5344CB8AC3E}">
        <p14:creationId xmlns:p14="http://schemas.microsoft.com/office/powerpoint/2010/main" val="17772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pPr algn="ctr"/>
            <a:r>
              <a:rPr lang="en-US" dirty="0" err="1" smtClean="0"/>
              <a:t>Hasil</a:t>
            </a:r>
            <a:r>
              <a:rPr lang="en-US" dirty="0" smtClean="0"/>
              <a:t> </a:t>
            </a:r>
            <a:r>
              <a:rPr lang="en-US" dirty="0" err="1" smtClean="0"/>
              <a:t>dan</a:t>
            </a:r>
            <a:r>
              <a:rPr lang="en-US" dirty="0" smtClean="0"/>
              <a:t> </a:t>
            </a:r>
            <a:r>
              <a:rPr lang="en-US" dirty="0" err="1" smtClean="0"/>
              <a:t>Pembahasan</a:t>
            </a:r>
            <a:endParaRPr lang="en-US" dirty="0"/>
          </a:p>
        </p:txBody>
      </p:sp>
      <p:sp>
        <p:nvSpPr>
          <p:cNvPr id="3" name="Content Placeholder 2"/>
          <p:cNvSpPr>
            <a:spLocks noGrp="1"/>
          </p:cNvSpPr>
          <p:nvPr>
            <p:ph idx="1"/>
          </p:nvPr>
        </p:nvSpPr>
        <p:spPr>
          <a:xfrm>
            <a:off x="457200" y="1124744"/>
            <a:ext cx="8229600" cy="5472608"/>
          </a:xfrm>
        </p:spPr>
        <p:txBody>
          <a:bodyPr/>
          <a:lstStyle/>
          <a:p>
            <a:r>
              <a:rPr lang="en-US" dirty="0" err="1" smtClean="0"/>
              <a:t>Sebab</a:t>
            </a:r>
            <a:r>
              <a:rPr lang="en-US" dirty="0" smtClean="0"/>
              <a:t> </a:t>
            </a:r>
            <a:r>
              <a:rPr lang="en-US" dirty="0" err="1" smtClean="0"/>
              <a:t>terjadinya</a:t>
            </a:r>
            <a:r>
              <a:rPr lang="en-US" dirty="0" smtClean="0"/>
              <a:t> </a:t>
            </a:r>
            <a:r>
              <a:rPr lang="en-US" dirty="0" err="1" smtClean="0"/>
              <a:t>Patologi</a:t>
            </a:r>
            <a:r>
              <a:rPr lang="en-US" dirty="0" smtClean="0"/>
              <a:t> </a:t>
            </a:r>
            <a:r>
              <a:rPr lang="en-US" dirty="0" err="1" smtClean="0"/>
              <a:t>Birokrasi</a:t>
            </a:r>
            <a:endParaRPr lang="en-US" dirty="0" smtClean="0"/>
          </a:p>
          <a:p>
            <a:pPr marL="0" indent="0">
              <a:buNone/>
            </a:pPr>
            <a:r>
              <a:rPr lang="en-US" dirty="0" err="1" smtClean="0"/>
              <a:t>Secara</a:t>
            </a:r>
            <a:r>
              <a:rPr lang="en-US" dirty="0" smtClean="0"/>
              <a:t> </a:t>
            </a:r>
            <a:r>
              <a:rPr lang="en-US" dirty="0" err="1" smtClean="0"/>
              <a:t>umum</a:t>
            </a:r>
            <a:r>
              <a:rPr lang="en-US" dirty="0" smtClean="0"/>
              <a:t> </a:t>
            </a:r>
            <a:r>
              <a:rPr lang="en-US" dirty="0" err="1" smtClean="0"/>
              <a:t>terdapat</a:t>
            </a:r>
            <a:r>
              <a:rPr lang="en-US" dirty="0" smtClean="0"/>
              <a:t> </a:t>
            </a:r>
            <a:r>
              <a:rPr lang="en-US" dirty="0" err="1" smtClean="0"/>
              <a:t>dua</a:t>
            </a:r>
            <a:r>
              <a:rPr lang="en-US" dirty="0" smtClean="0"/>
              <a:t> </a:t>
            </a:r>
            <a:r>
              <a:rPr lang="en-US" dirty="0" err="1" smtClean="0"/>
              <a:t>penyebab</a:t>
            </a:r>
            <a:r>
              <a:rPr lang="en-US" dirty="0" smtClean="0"/>
              <a:t>:</a:t>
            </a:r>
          </a:p>
          <a:p>
            <a:pPr marL="457200" indent="-457200">
              <a:buFont typeface="+mj-lt"/>
              <a:buAutoNum type="arabicPeriod"/>
            </a:pPr>
            <a:r>
              <a:rPr lang="en-US" dirty="0" err="1" smtClean="0"/>
              <a:t>Faktor</a:t>
            </a:r>
            <a:r>
              <a:rPr lang="en-US" dirty="0" smtClean="0"/>
              <a:t> Internal </a:t>
            </a:r>
            <a:r>
              <a:rPr lang="en-US" dirty="0" err="1" smtClean="0"/>
              <a:t>dalam</a:t>
            </a:r>
            <a:r>
              <a:rPr lang="en-US" dirty="0" smtClean="0"/>
              <a:t> </a:t>
            </a:r>
            <a:r>
              <a:rPr lang="en-US" dirty="0" err="1" smtClean="0"/>
              <a:t>birokrasi</a:t>
            </a:r>
            <a:endParaRPr lang="en-US" dirty="0" smtClean="0"/>
          </a:p>
          <a:p>
            <a:pPr marL="457200" indent="-457200">
              <a:buFont typeface="+mj-lt"/>
              <a:buAutoNum type="arabicPeriod"/>
            </a:pPr>
            <a:r>
              <a:rPr lang="en-US" dirty="0" err="1" smtClean="0"/>
              <a:t>Faktor</a:t>
            </a:r>
            <a:r>
              <a:rPr lang="en-US" dirty="0" smtClean="0"/>
              <a:t> </a:t>
            </a:r>
            <a:r>
              <a:rPr lang="en-US" dirty="0" err="1" smtClean="0"/>
              <a:t>Eksternal</a:t>
            </a:r>
            <a:r>
              <a:rPr lang="en-US" dirty="0" smtClean="0"/>
              <a:t> yang </a:t>
            </a:r>
            <a:r>
              <a:rPr lang="en-US" dirty="0" err="1" smtClean="0"/>
              <a:t>berpengaruh</a:t>
            </a:r>
            <a:endParaRPr lang="en-US" dirty="0" smtClean="0"/>
          </a:p>
          <a:p>
            <a:pPr marL="0" indent="0">
              <a:buNone/>
            </a:pPr>
            <a:r>
              <a:rPr lang="en-US" dirty="0" err="1" smtClean="0"/>
              <a:t>Faktor</a:t>
            </a:r>
            <a:r>
              <a:rPr lang="en-US" dirty="0" smtClean="0"/>
              <a:t> Internal </a:t>
            </a:r>
            <a:r>
              <a:rPr lang="en-US" dirty="0" err="1" smtClean="0"/>
              <a:t>dalam</a:t>
            </a:r>
            <a:r>
              <a:rPr lang="en-US" dirty="0" smtClean="0"/>
              <a:t> </a:t>
            </a:r>
            <a:r>
              <a:rPr lang="en-US" dirty="0" err="1" smtClean="0"/>
              <a:t>birokrasi</a:t>
            </a:r>
            <a:r>
              <a:rPr lang="en-US" dirty="0"/>
              <a:t> </a:t>
            </a:r>
            <a:r>
              <a:rPr lang="en-US" dirty="0" err="1" smtClean="0"/>
              <a:t>yaitu</a:t>
            </a:r>
            <a:endParaRPr lang="en-US" dirty="0" smtClean="0"/>
          </a:p>
          <a:p>
            <a:pPr marL="457200" indent="-457200">
              <a:buFont typeface="+mj-lt"/>
              <a:buAutoNum type="alphaUcPeriod"/>
            </a:pPr>
            <a:r>
              <a:rPr lang="en-US" dirty="0" err="1" smtClean="0"/>
              <a:t>Kesalahan</a:t>
            </a:r>
            <a:r>
              <a:rPr lang="en-US" dirty="0" smtClean="0"/>
              <a:t> </a:t>
            </a:r>
            <a:r>
              <a:rPr lang="en-US" dirty="0" err="1" smtClean="0"/>
              <a:t>dalam</a:t>
            </a:r>
            <a:r>
              <a:rPr lang="en-US" dirty="0" smtClean="0"/>
              <a:t> </a:t>
            </a:r>
            <a:r>
              <a:rPr lang="en-US" dirty="0" err="1" smtClean="0"/>
              <a:t>sistem</a:t>
            </a:r>
            <a:r>
              <a:rPr lang="en-US" dirty="0" smtClean="0"/>
              <a:t> </a:t>
            </a:r>
            <a:r>
              <a:rPr lang="en-US" dirty="0" err="1" smtClean="0"/>
              <a:t>rekrutmen</a:t>
            </a:r>
            <a:endParaRPr lang="en-US" dirty="0" smtClean="0"/>
          </a:p>
          <a:p>
            <a:pPr marL="457200" indent="-457200">
              <a:buFont typeface="+mj-lt"/>
              <a:buAutoNum type="alphaUcPeriod"/>
            </a:pPr>
            <a:r>
              <a:rPr lang="en-US" dirty="0" err="1" smtClean="0"/>
              <a:t>Lemahnya</a:t>
            </a:r>
            <a:r>
              <a:rPr lang="en-US" dirty="0" smtClean="0"/>
              <a:t> </a:t>
            </a:r>
            <a:r>
              <a:rPr lang="en-US" dirty="0" err="1" smtClean="0"/>
              <a:t>Pengawasan</a:t>
            </a:r>
            <a:endParaRPr lang="en-US" dirty="0" smtClean="0"/>
          </a:p>
          <a:p>
            <a:pPr marL="457200" indent="-457200">
              <a:buFont typeface="+mj-lt"/>
              <a:buAutoNum type="alphaUcPeriod"/>
            </a:pPr>
            <a:r>
              <a:rPr lang="en-US" dirty="0" err="1" smtClean="0"/>
              <a:t>Faktor</a:t>
            </a:r>
            <a:r>
              <a:rPr lang="en-US" dirty="0" smtClean="0"/>
              <a:t> </a:t>
            </a:r>
            <a:r>
              <a:rPr lang="en-US" dirty="0" err="1" smtClean="0"/>
              <a:t>Uang</a:t>
            </a:r>
            <a:endParaRPr lang="en-US" dirty="0" smtClean="0"/>
          </a:p>
          <a:p>
            <a:pPr marL="0" indent="0">
              <a:buNone/>
            </a:pPr>
            <a:r>
              <a:rPr lang="en-US" dirty="0" err="1" smtClean="0"/>
              <a:t>Faktor</a:t>
            </a:r>
            <a:r>
              <a:rPr lang="en-US" dirty="0" smtClean="0"/>
              <a:t> </a:t>
            </a:r>
            <a:r>
              <a:rPr lang="en-US" dirty="0" err="1" smtClean="0"/>
              <a:t>Eksternal</a:t>
            </a:r>
            <a:r>
              <a:rPr lang="en-US" dirty="0" smtClean="0"/>
              <a:t> </a:t>
            </a:r>
            <a:r>
              <a:rPr lang="en-US" dirty="0" err="1" smtClean="0"/>
              <a:t>dalam</a:t>
            </a:r>
            <a:r>
              <a:rPr lang="en-US" dirty="0" smtClean="0"/>
              <a:t> </a:t>
            </a:r>
            <a:r>
              <a:rPr lang="en-US" dirty="0" err="1" smtClean="0"/>
              <a:t>birokrasi</a:t>
            </a:r>
            <a:r>
              <a:rPr lang="en-US" dirty="0" smtClean="0"/>
              <a:t> </a:t>
            </a:r>
            <a:r>
              <a:rPr lang="en-US" dirty="0" err="1" smtClean="0"/>
              <a:t>yaitu</a:t>
            </a:r>
            <a:r>
              <a:rPr lang="en-US" dirty="0" smtClean="0"/>
              <a:t>:</a:t>
            </a:r>
          </a:p>
          <a:p>
            <a:pPr marL="457200" indent="-457200">
              <a:buFont typeface="+mj-lt"/>
              <a:buAutoNum type="arabicPeriod"/>
            </a:pPr>
            <a:r>
              <a:rPr lang="en-US" dirty="0" err="1" smtClean="0"/>
              <a:t>Bureocratic</a:t>
            </a:r>
            <a:r>
              <a:rPr lang="en-US" dirty="0" smtClean="0"/>
              <a:t> Patrimonial</a:t>
            </a:r>
          </a:p>
          <a:p>
            <a:pPr marL="457200" indent="-457200">
              <a:buFont typeface="+mj-lt"/>
              <a:buAutoNum type="arabicPeriod"/>
            </a:pPr>
            <a:r>
              <a:rPr lang="en-US" dirty="0" err="1" smtClean="0"/>
              <a:t>Politisasi</a:t>
            </a:r>
            <a:r>
              <a:rPr lang="en-US" dirty="0" smtClean="0"/>
              <a:t> </a:t>
            </a:r>
            <a:r>
              <a:rPr lang="en-US" dirty="0" err="1" smtClean="0"/>
              <a:t>Birokrasi</a:t>
            </a:r>
            <a:endParaRPr lang="en-US" dirty="0" smtClean="0"/>
          </a:p>
          <a:p>
            <a:pPr marL="0" indent="0">
              <a:buNone/>
            </a:pPr>
            <a:endParaRPr lang="en-US" dirty="0"/>
          </a:p>
        </p:txBody>
      </p:sp>
    </p:spTree>
    <p:extLst>
      <p:ext uri="{BB962C8B-B14F-4D97-AF65-F5344CB8AC3E}">
        <p14:creationId xmlns:p14="http://schemas.microsoft.com/office/powerpoint/2010/main" val="226437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pPr algn="ctr"/>
            <a:r>
              <a:rPr lang="en-US" dirty="0" smtClean="0"/>
              <a:t>HASIL DAN PEMBAHASAN</a:t>
            </a:r>
            <a:endParaRPr lang="en-US" dirty="0"/>
          </a:p>
        </p:txBody>
      </p:sp>
      <p:sp>
        <p:nvSpPr>
          <p:cNvPr id="3" name="Content Placeholder 2"/>
          <p:cNvSpPr>
            <a:spLocks noGrp="1"/>
          </p:cNvSpPr>
          <p:nvPr>
            <p:ph idx="1"/>
          </p:nvPr>
        </p:nvSpPr>
        <p:spPr>
          <a:xfrm>
            <a:off x="467544" y="1124744"/>
            <a:ext cx="8229600" cy="4525963"/>
          </a:xfrm>
        </p:spPr>
        <p:txBody>
          <a:bodyPr>
            <a:noAutofit/>
          </a:bodyPr>
          <a:lstStyle/>
          <a:p>
            <a:pPr>
              <a:lnSpc>
                <a:spcPct val="115000"/>
              </a:lnSpc>
              <a:spcAft>
                <a:spcPts val="1000"/>
              </a:spcAft>
            </a:pPr>
            <a:r>
              <a:rPr lang="en-US" sz="1600" dirty="0" err="1">
                <a:latin typeface="Times New Roman" pitchFamily="18" charset="0"/>
                <a:ea typeface="Calibri"/>
                <a:cs typeface="Times New Roman" pitchFamily="18" charset="0"/>
              </a:rPr>
              <a:t>Menurut</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beberapa</a:t>
            </a:r>
            <a:r>
              <a:rPr lang="en-US" sz="1600" dirty="0">
                <a:latin typeface="Times New Roman" pitchFamily="18" charset="0"/>
                <a:ea typeface="Calibri"/>
                <a:cs typeface="Times New Roman" pitchFamily="18" charset="0"/>
              </a:rPr>
              <a:t> orang </a:t>
            </a:r>
            <a:r>
              <a:rPr lang="en-US" sz="1600" dirty="0" err="1">
                <a:latin typeface="Times New Roman" pitchFamily="18" charset="0"/>
                <a:ea typeface="Calibri"/>
                <a:cs typeface="Times New Roman" pitchFamily="18" charset="0"/>
              </a:rPr>
              <a:t>menganggap</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bahwa</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birokrasi</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adalah</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sebuah</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organisasi</a:t>
            </a:r>
            <a:r>
              <a:rPr lang="en-US" sz="1600" dirty="0">
                <a:latin typeface="Times New Roman" pitchFamily="18" charset="0"/>
                <a:ea typeface="Calibri"/>
                <a:cs typeface="Times New Roman" pitchFamily="18" charset="0"/>
              </a:rPr>
              <a:t> yang paling </a:t>
            </a:r>
            <a:r>
              <a:rPr lang="en-US" sz="1600" dirty="0" err="1">
                <a:latin typeface="Times New Roman" pitchFamily="18" charset="0"/>
                <a:ea typeface="Calibri"/>
                <a:cs typeface="Times New Roman" pitchFamily="18" charset="0"/>
              </a:rPr>
              <a:t>efesien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namun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dilapangan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hal</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ini</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menjadi</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berbeda</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Menurut</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Pichot</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cir</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ciri</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birokrasi</a:t>
            </a:r>
            <a:r>
              <a:rPr lang="en-US" sz="1600" dirty="0">
                <a:latin typeface="Times New Roman" pitchFamily="18" charset="0"/>
                <a:ea typeface="Calibri"/>
                <a:cs typeface="Times New Roman" pitchFamily="18" charset="0"/>
              </a:rPr>
              <a:t> yang </a:t>
            </a:r>
            <a:r>
              <a:rPr lang="en-US" sz="1600" dirty="0" err="1">
                <a:latin typeface="Times New Roman" pitchFamily="18" charset="0"/>
                <a:ea typeface="Calibri"/>
                <a:cs typeface="Times New Roman" pitchFamily="18" charset="0"/>
              </a:rPr>
              <a:t>birokratis</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adalah</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sebagai</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berikut</a:t>
            </a:r>
            <a:r>
              <a:rPr lang="en-US" sz="1600" dirty="0">
                <a:latin typeface="Times New Roman" pitchFamily="18" charset="0"/>
                <a:ea typeface="Calibri"/>
                <a:cs typeface="Times New Roman" pitchFamily="18" charset="0"/>
              </a:rPr>
              <a:t> </a:t>
            </a:r>
          </a:p>
          <a:p>
            <a:pPr marL="342900" lvl="0" indent="-342900">
              <a:lnSpc>
                <a:spcPct val="115000"/>
              </a:lnSpc>
              <a:spcAft>
                <a:spcPts val="1000"/>
              </a:spcAft>
              <a:buSzPts val="1000"/>
              <a:buFont typeface="Wingdings"/>
              <a:buChar char=""/>
              <a:tabLst>
                <a:tab pos="457200" algn="l"/>
              </a:tabLst>
            </a:pPr>
            <a:r>
              <a:rPr lang="en-US" sz="1600" dirty="0" err="1">
                <a:latin typeface="Times New Roman" pitchFamily="18" charset="0"/>
                <a:ea typeface="Calibri"/>
                <a:cs typeface="Times New Roman" pitchFamily="18" charset="0"/>
              </a:rPr>
              <a:t>Rantai</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Komando</a:t>
            </a:r>
            <a:r>
              <a:rPr lang="en-US" sz="1600" dirty="0">
                <a:latin typeface="Times New Roman" pitchFamily="18" charset="0"/>
                <a:ea typeface="Calibri"/>
                <a:cs typeface="Times New Roman" pitchFamily="18" charset="0"/>
              </a:rPr>
              <a:t> yang </a:t>
            </a:r>
            <a:r>
              <a:rPr lang="en-US" sz="1600" dirty="0" err="1" smtClean="0">
                <a:latin typeface="Times New Roman" pitchFamily="18" charset="0"/>
                <a:ea typeface="Calibri"/>
                <a:cs typeface="Times New Roman" pitchFamily="18" charset="0"/>
              </a:rPr>
              <a:t>hirearkhis</a:t>
            </a:r>
            <a:endParaRPr lang="en-US" sz="1600" dirty="0" smtClean="0">
              <a:latin typeface="Times New Roman" pitchFamily="18" charset="0"/>
              <a:ea typeface="Calibri"/>
              <a:cs typeface="Times New Roman" pitchFamily="18" charset="0"/>
            </a:endParaRPr>
          </a:p>
          <a:p>
            <a:pPr marL="0" lvl="0" indent="0">
              <a:lnSpc>
                <a:spcPct val="115000"/>
              </a:lnSpc>
              <a:spcAft>
                <a:spcPts val="1000"/>
              </a:spcAft>
              <a:buSzPts val="1000"/>
              <a:buNone/>
              <a:tabLst>
                <a:tab pos="457200" algn="l"/>
              </a:tabLst>
            </a:pPr>
            <a:r>
              <a:rPr lang="en-US" sz="1600" dirty="0" err="1" smtClean="0">
                <a:latin typeface="Times New Roman" pitchFamily="18" charset="0"/>
                <a:ea typeface="Calibri"/>
                <a:cs typeface="Times New Roman" pitchFamily="18" charset="0"/>
              </a:rPr>
              <a:t>Struktur</a:t>
            </a:r>
            <a:r>
              <a:rPr lang="en-US" sz="1600" dirty="0" smtClean="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organisasi</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birokratis</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bebentuk</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piramida</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dengan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kekuasaan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seorang</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pemimpin</a:t>
            </a:r>
            <a:r>
              <a:rPr lang="en-US" sz="1600" dirty="0">
                <a:latin typeface="Times New Roman" pitchFamily="18" charset="0"/>
                <a:ea typeface="Calibri"/>
                <a:cs typeface="Times New Roman" pitchFamily="18" charset="0"/>
              </a:rPr>
              <a:t> di </a:t>
            </a:r>
            <a:r>
              <a:rPr lang="en-US" sz="1600" dirty="0" err="1">
                <a:latin typeface="Times New Roman" pitchFamily="18" charset="0"/>
                <a:ea typeface="Calibri"/>
                <a:cs typeface="Times New Roman" pitchFamily="18" charset="0"/>
              </a:rPr>
              <a:t>puncak</a:t>
            </a:r>
            <a:r>
              <a:rPr lang="en-US" sz="1600" dirty="0">
                <a:latin typeface="Times New Roman" pitchFamily="18" charset="0"/>
                <a:ea typeface="Calibri"/>
                <a:cs typeface="Times New Roman" pitchFamily="18" charset="0"/>
              </a:rPr>
              <a:t> yang </a:t>
            </a:r>
            <a:r>
              <a:rPr lang="en-US" sz="1600" dirty="0" err="1">
                <a:latin typeface="Times New Roman" pitchFamily="18" charset="0"/>
                <a:ea typeface="Calibri"/>
                <a:cs typeface="Times New Roman" pitchFamily="18" charset="0"/>
              </a:rPr>
              <a:t>membagi</a:t>
            </a:r>
            <a:r>
              <a:rPr lang="en-US" sz="1600" dirty="0">
                <a:latin typeface="Times New Roman" pitchFamily="18" charset="0"/>
                <a:ea typeface="Calibri"/>
                <a:cs typeface="Times New Roman" pitchFamily="18" charset="0"/>
              </a:rPr>
              <a:t> – </a:t>
            </a:r>
            <a:r>
              <a:rPr lang="en-US" sz="1600" dirty="0" err="1">
                <a:latin typeface="Times New Roman" pitchFamily="18" charset="0"/>
                <a:ea typeface="Calibri"/>
                <a:cs typeface="Times New Roman" pitchFamily="18" charset="0"/>
              </a:rPr>
              <a:t>bagi</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keseluruhan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tugas</a:t>
            </a:r>
            <a:r>
              <a:rPr lang="en-US" sz="1600" dirty="0">
                <a:latin typeface="Times New Roman" pitchFamily="18" charset="0"/>
                <a:ea typeface="Calibri"/>
                <a:cs typeface="Times New Roman" pitchFamily="18" charset="0"/>
              </a:rPr>
              <a:t> – </a:t>
            </a:r>
            <a:r>
              <a:rPr lang="en-US" sz="1600" dirty="0" err="1">
                <a:latin typeface="Times New Roman" pitchFamily="18" charset="0"/>
                <a:ea typeface="Calibri"/>
                <a:cs typeface="Times New Roman" pitchFamily="18" charset="0"/>
              </a:rPr>
              <a:t>tugas</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dalam</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organisasi</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serta</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memberikan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tanggung</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jawab</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bagi</a:t>
            </a:r>
            <a:r>
              <a:rPr lang="en-US" sz="1600" dirty="0">
                <a:latin typeface="Times New Roman" pitchFamily="18" charset="0"/>
                <a:ea typeface="Calibri"/>
                <a:cs typeface="Times New Roman" pitchFamily="18" charset="0"/>
              </a:rPr>
              <a:t> sub </a:t>
            </a:r>
            <a:r>
              <a:rPr lang="en-US" sz="1600" dirty="0" err="1">
                <a:latin typeface="Times New Roman" pitchFamily="18" charset="0"/>
                <a:ea typeface="Calibri"/>
                <a:cs typeface="Times New Roman" pitchFamily="18" charset="0"/>
              </a:rPr>
              <a:t>tugas</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kepada</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setiap</a:t>
            </a:r>
            <a:r>
              <a:rPr lang="en-US" sz="1600" dirty="0">
                <a:latin typeface="Times New Roman" pitchFamily="18" charset="0"/>
                <a:ea typeface="Calibri"/>
                <a:cs typeface="Times New Roman" pitchFamily="18" charset="0"/>
              </a:rPr>
              <a:t> sub </a:t>
            </a:r>
            <a:r>
              <a:rPr lang="en-US" sz="1600" dirty="0" err="1">
                <a:latin typeface="Times New Roman" pitchFamily="18" charset="0"/>
                <a:ea typeface="Calibri"/>
                <a:cs typeface="Times New Roman" pitchFamily="18" charset="0"/>
              </a:rPr>
              <a:t>pemimpin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melalui</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rantai</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komando</a:t>
            </a:r>
            <a:r>
              <a:rPr lang="en-US" sz="1600" dirty="0">
                <a:latin typeface="Times New Roman" pitchFamily="18" charset="0"/>
                <a:ea typeface="Calibri"/>
                <a:cs typeface="Times New Roman" pitchFamily="18" charset="0"/>
              </a:rPr>
              <a:t> yang </a:t>
            </a:r>
            <a:r>
              <a:rPr lang="en-US" sz="1600" dirty="0" err="1">
                <a:latin typeface="Times New Roman" pitchFamily="18" charset="0"/>
                <a:ea typeface="Calibri"/>
                <a:cs typeface="Times New Roman" pitchFamily="18" charset="0"/>
              </a:rPr>
              <a:t>tidak</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terputus</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Dalam</a:t>
            </a:r>
            <a:r>
              <a:rPr lang="en-US" sz="1600" dirty="0">
                <a:latin typeface="Times New Roman" pitchFamily="18" charset="0"/>
                <a:ea typeface="Calibri"/>
                <a:cs typeface="Times New Roman" pitchFamily="18" charset="0"/>
              </a:rPr>
              <a:t> system yang </a:t>
            </a:r>
            <a:r>
              <a:rPr lang="en-US" sz="1600" dirty="0" err="1">
                <a:latin typeface="Times New Roman" pitchFamily="18" charset="0"/>
                <a:ea typeface="Calibri"/>
                <a:cs typeface="Times New Roman" pitchFamily="18" charset="0"/>
              </a:rPr>
              <a:t>hirearkhis</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seperti</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ini</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keputusan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diperoleh</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langsung</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dari</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atasan</a:t>
            </a:r>
            <a:r>
              <a:rPr lang="en-US" sz="1600" dirty="0">
                <a:latin typeface="Times New Roman" pitchFamily="18" charset="0"/>
                <a:ea typeface="Calibri"/>
                <a:cs typeface="Times New Roman" pitchFamily="18" charset="0"/>
              </a:rPr>
              <a:t> yang </a:t>
            </a:r>
            <a:r>
              <a:rPr lang="en-US" sz="1600" dirty="0" err="1">
                <a:latin typeface="Times New Roman" pitchFamily="18" charset="0"/>
                <a:ea typeface="Calibri"/>
                <a:cs typeface="Times New Roman" pitchFamily="18" charset="0"/>
              </a:rPr>
              <a:t>terkadanmg</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kurang</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menyerap</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aspirasi</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bawahan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karena</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bawahan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hanyalah</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pelaksana</a:t>
            </a:r>
            <a:r>
              <a:rPr lang="en-US" sz="1600" dirty="0">
                <a:latin typeface="Times New Roman" pitchFamily="18" charset="0"/>
                <a:ea typeface="Calibri"/>
                <a:cs typeface="Times New Roman" pitchFamily="18" charset="0"/>
              </a:rPr>
              <a:t> yang </a:t>
            </a:r>
            <a:r>
              <a:rPr lang="en-US" sz="1600" dirty="0" err="1">
                <a:latin typeface="Times New Roman" pitchFamily="18" charset="0"/>
                <a:ea typeface="Calibri"/>
                <a:cs typeface="Times New Roman" pitchFamily="18" charset="0"/>
              </a:rPr>
              <a:t>harus</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melaksanakan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tugas</a:t>
            </a:r>
            <a:r>
              <a:rPr lang="en-US" sz="1600" dirty="0">
                <a:latin typeface="Times New Roman" pitchFamily="18" charset="0"/>
                <a:ea typeface="Calibri"/>
                <a:cs typeface="Times New Roman" pitchFamily="18" charset="0"/>
              </a:rPr>
              <a:t> yang </a:t>
            </a:r>
            <a:r>
              <a:rPr lang="en-US" sz="1600" dirty="0" err="1">
                <a:latin typeface="Times New Roman" pitchFamily="18" charset="0"/>
                <a:ea typeface="Calibri"/>
                <a:cs typeface="Times New Roman" pitchFamily="18" charset="0"/>
              </a:rPr>
              <a:t>diperintah</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oleh</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atasan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Birokrasi</a:t>
            </a:r>
            <a:r>
              <a:rPr lang="en-US" sz="1600" dirty="0">
                <a:latin typeface="Times New Roman" pitchFamily="18" charset="0"/>
                <a:ea typeface="Calibri"/>
                <a:cs typeface="Times New Roman" pitchFamily="18" charset="0"/>
              </a:rPr>
              <a:t> yang </a:t>
            </a:r>
            <a:r>
              <a:rPr lang="en-US" sz="1600" dirty="0" err="1">
                <a:latin typeface="Times New Roman" pitchFamily="18" charset="0"/>
                <a:ea typeface="Calibri"/>
                <a:cs typeface="Times New Roman" pitchFamily="18" charset="0"/>
              </a:rPr>
              <a:t>hirearkhis</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ini</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juga</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memberikan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peluang</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kepada</a:t>
            </a:r>
            <a:r>
              <a:rPr lang="en-US" sz="1600" dirty="0">
                <a:latin typeface="Times New Roman" pitchFamily="18" charset="0"/>
                <a:ea typeface="Calibri"/>
                <a:cs typeface="Times New Roman" pitchFamily="18" charset="0"/>
              </a:rPr>
              <a:t> orang </a:t>
            </a:r>
            <a:r>
              <a:rPr lang="en-US" sz="1600" dirty="0" err="1">
                <a:latin typeface="Times New Roman" pitchFamily="18" charset="0"/>
                <a:ea typeface="Calibri"/>
                <a:cs typeface="Times New Roman" pitchFamily="18" charset="0"/>
              </a:rPr>
              <a:t>untuk</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melakukan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Korupsi</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Kolusi</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dan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Nepotisme</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karena</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budaya</a:t>
            </a:r>
            <a:r>
              <a:rPr lang="en-US" sz="1600" dirty="0">
                <a:latin typeface="Times New Roman" pitchFamily="18" charset="0"/>
                <a:ea typeface="Calibri"/>
                <a:cs typeface="Times New Roman" pitchFamily="18" charset="0"/>
              </a:rPr>
              <a:t> yang </a:t>
            </a:r>
            <a:r>
              <a:rPr lang="en-US" sz="1600" dirty="0" err="1">
                <a:latin typeface="Times New Roman" pitchFamily="18" charset="0"/>
                <a:ea typeface="Calibri"/>
                <a:cs typeface="Times New Roman" pitchFamily="18" charset="0"/>
              </a:rPr>
              <a:t>dibangun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adalah</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budaya</a:t>
            </a:r>
            <a:r>
              <a:rPr lang="en-US" sz="1600" dirty="0">
                <a:latin typeface="Times New Roman" pitchFamily="18" charset="0"/>
                <a:ea typeface="Calibri"/>
                <a:cs typeface="Times New Roman" pitchFamily="18" charset="0"/>
              </a:rPr>
              <a:t> patron </a:t>
            </a:r>
            <a:r>
              <a:rPr lang="en-US" sz="1600" dirty="0" err="1">
                <a:latin typeface="Times New Roman" pitchFamily="18" charset="0"/>
                <a:ea typeface="Calibri"/>
                <a:cs typeface="Times New Roman" pitchFamily="18" charset="0"/>
              </a:rPr>
              <a:t>clien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dimana</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seorang</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bawahan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harus</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siap</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melaksanakan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segala</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sesuatu</a:t>
            </a:r>
            <a:r>
              <a:rPr lang="en-US" sz="1600" dirty="0">
                <a:latin typeface="Times New Roman" pitchFamily="18" charset="0"/>
                <a:ea typeface="Calibri"/>
                <a:cs typeface="Times New Roman" pitchFamily="18" charset="0"/>
              </a:rPr>
              <a:t> yang </a:t>
            </a:r>
            <a:r>
              <a:rPr lang="en-US" sz="1600" dirty="0" err="1">
                <a:latin typeface="Times New Roman" pitchFamily="18" charset="0"/>
                <a:ea typeface="Calibri"/>
                <a:cs typeface="Times New Roman" pitchFamily="18" charset="0"/>
              </a:rPr>
              <a:t>diperintah</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oleh</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atasan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Peluang</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juga</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akan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muncul</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manakala</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kekuasaan</a:t>
            </a:r>
            <a:r>
              <a:rPr lang="en-US" sz="1600" dirty="0">
                <a:latin typeface="Times New Roman" pitchFamily="18" charset="0"/>
                <a:ea typeface="Calibri"/>
                <a:cs typeface="Times New Roman" pitchFamily="18" charset="0"/>
              </a:rPr>
              <a:t> yang </a:t>
            </a:r>
            <a:r>
              <a:rPr lang="en-US" sz="1600" dirty="0" err="1">
                <a:latin typeface="Times New Roman" pitchFamily="18" charset="0"/>
                <a:ea typeface="Calibri"/>
                <a:cs typeface="Times New Roman" pitchFamily="18" charset="0"/>
              </a:rPr>
              <a:t>dimiliki</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akan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disalah</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gunakan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untuk</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kepentingannya</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sendiri</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yaitu</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mengeruk</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sebesar</a:t>
            </a:r>
            <a:r>
              <a:rPr lang="en-US" sz="1600" dirty="0">
                <a:latin typeface="Times New Roman" pitchFamily="18" charset="0"/>
                <a:ea typeface="Calibri"/>
                <a:cs typeface="Times New Roman" pitchFamily="18" charset="0"/>
              </a:rPr>
              <a:t> – </a:t>
            </a:r>
            <a:r>
              <a:rPr lang="en-US" sz="1600" dirty="0" err="1">
                <a:latin typeface="Times New Roman" pitchFamily="18" charset="0"/>
                <a:ea typeface="Calibri"/>
                <a:cs typeface="Times New Roman" pitchFamily="18" charset="0"/>
              </a:rPr>
              <a:t>besarnya</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untuk</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kepentingan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pribadi</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dengan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mengenyampingkan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kepentingan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umum</a:t>
            </a:r>
            <a:r>
              <a:rPr lang="en-US" sz="1600" dirty="0">
                <a:latin typeface="Times New Roman" pitchFamily="18" charset="0"/>
                <a:ea typeface="Calibri"/>
                <a:cs typeface="Times New Roman" pitchFamily="18" charset="0"/>
              </a:rPr>
              <a:t>. Motif </a:t>
            </a:r>
            <a:r>
              <a:rPr lang="en-US" sz="1600" dirty="0" err="1">
                <a:latin typeface="Times New Roman" pitchFamily="18" charset="0"/>
                <a:ea typeface="Calibri"/>
                <a:cs typeface="Times New Roman" pitchFamily="18" charset="0"/>
              </a:rPr>
              <a:t>ekonomi</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juga</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menjadi</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dasar</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bagi</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para</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pemegang</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kekuasaan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dengan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kekuatannya</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sebagi</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seorang</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atasan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karena</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wewenangnya</a:t>
            </a:r>
            <a:r>
              <a:rPr lang="en-US" sz="1600" dirty="0">
                <a:latin typeface="Times New Roman" pitchFamily="18" charset="0"/>
                <a:ea typeface="Calibri"/>
                <a:cs typeface="Times New Roman" pitchFamily="18" charset="0"/>
              </a:rPr>
              <a:t> yang </a:t>
            </a:r>
            <a:r>
              <a:rPr lang="en-US" sz="1600" dirty="0" err="1">
                <a:latin typeface="Times New Roman" pitchFamily="18" charset="0"/>
                <a:ea typeface="Calibri"/>
                <a:cs typeface="Times New Roman" pitchFamily="18" charset="0"/>
              </a:rPr>
              <a:t>diberikan</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penuh</a:t>
            </a:r>
            <a:r>
              <a:rPr lang="en-US" sz="1600" dirty="0">
                <a:latin typeface="Times New Roman" pitchFamily="18" charset="0"/>
                <a:ea typeface="Calibri"/>
                <a:cs typeface="Times New Roman" pitchFamily="18" charset="0"/>
              </a:rPr>
              <a:t> </a:t>
            </a:r>
            <a:r>
              <a:rPr lang="en-US" sz="1600" dirty="0" err="1">
                <a:latin typeface="Times New Roman" pitchFamily="18" charset="0"/>
                <a:ea typeface="Calibri"/>
                <a:cs typeface="Times New Roman" pitchFamily="18" charset="0"/>
              </a:rPr>
              <a:t>oleh</a:t>
            </a:r>
            <a:r>
              <a:rPr lang="en-US" sz="1600" dirty="0">
                <a:latin typeface="Times New Roman" pitchFamily="18" charset="0"/>
                <a:ea typeface="Calibri"/>
                <a:cs typeface="Times New Roman" pitchFamily="18" charset="0"/>
              </a:rPr>
              <a:t> system</a:t>
            </a:r>
            <a:r>
              <a:rPr lang="en-US" sz="1600" dirty="0" smtClean="0">
                <a:latin typeface="Times New Roman" pitchFamily="18" charset="0"/>
                <a:ea typeface="Calibri"/>
                <a:cs typeface="Times New Roman" pitchFamily="18" charset="0"/>
              </a:rPr>
              <a:t>.</a:t>
            </a:r>
            <a:endParaRPr lang="en-US" sz="16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912109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547</TotalTime>
  <Words>1400</Words>
  <Application>Microsoft Office PowerPoint</Application>
  <PresentationFormat>On-screen Show (4:3)</PresentationFormat>
  <Paragraphs>80</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Thatch</vt:lpstr>
      <vt:lpstr>PATOLOGI BIROKRASI</vt:lpstr>
      <vt:lpstr>Apa itu patologi birokrasi?</vt:lpstr>
      <vt:lpstr>PowerPoint Presentation</vt:lpstr>
      <vt:lpstr>Penelitian Terdahulu</vt:lpstr>
      <vt:lpstr>Teori yang digunakan</vt:lpstr>
      <vt:lpstr>PowerPoint Presentation</vt:lpstr>
      <vt:lpstr>Metode Penulisan</vt:lpstr>
      <vt:lpstr>Hasil dan Pembahasan</vt:lpstr>
      <vt:lpstr>HASIL DAN PEMBAHASAN</vt:lpstr>
      <vt:lpstr>PowerPoint Presentation</vt:lpstr>
      <vt:lpstr>PowerPoint Presentation</vt:lpstr>
      <vt:lpstr>BENTUK BENTUK PANTOLOGI</vt:lpstr>
      <vt:lpstr>PowerPoint Presentation</vt:lpstr>
      <vt:lpstr>PowerPoint Presentation</vt:lpstr>
      <vt:lpstr>PowerPoint Presentation</vt:lpstr>
      <vt:lpstr>Sebagai kita Ketahui </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AKUNTABILITAS BIROKRASI PUBLIK</dc:title>
  <dc:creator>ismail - [2010]</dc:creator>
  <cp:lastModifiedBy>ismail - [2010]</cp:lastModifiedBy>
  <cp:revision>37</cp:revision>
  <dcterms:created xsi:type="dcterms:W3CDTF">2019-01-07T13:11:42Z</dcterms:created>
  <dcterms:modified xsi:type="dcterms:W3CDTF">2020-03-26T06:04:59Z</dcterms:modified>
</cp:coreProperties>
</file>