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02"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DD7CA38-4831-41F1-99E6-3F398C7F94E5}" type="datetimeFigureOut">
              <a:rPr lang="en-US" smtClean="0"/>
              <a:t>3/27/2020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A633BD2-84CA-48AA-B7FE-457D37489F4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DD7CA38-4831-41F1-99E6-3F398C7F94E5}" type="datetimeFigureOut">
              <a:rPr lang="en-US" smtClean="0"/>
              <a:t>3/27/2020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633BD2-84CA-48AA-B7FE-457D37489F4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DD7CA38-4831-41F1-99E6-3F398C7F94E5}" type="datetimeFigureOut">
              <a:rPr lang="en-US" smtClean="0"/>
              <a:t>3/27/2020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A633BD2-84CA-48AA-B7FE-457D37489F4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DD7CA38-4831-41F1-99E6-3F398C7F94E5}" type="datetimeFigureOut">
              <a:rPr lang="en-US" smtClean="0"/>
              <a:t>3/27/2020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633BD2-84CA-48AA-B7FE-457D37489F4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DD7CA38-4831-41F1-99E6-3F398C7F94E5}" type="datetimeFigureOut">
              <a:rPr lang="en-US" smtClean="0"/>
              <a:t>3/27/2020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A633BD2-84CA-48AA-B7FE-457D37489F4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DD7CA38-4831-41F1-99E6-3F398C7F94E5}" type="datetimeFigureOut">
              <a:rPr lang="en-US" smtClean="0"/>
              <a:t>3/27/2020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633BD2-84CA-48AA-B7FE-457D37489F4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DD7CA38-4831-41F1-99E6-3F398C7F94E5}" type="datetimeFigureOut">
              <a:rPr lang="en-US" smtClean="0"/>
              <a:t>3/27/2020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A633BD2-84CA-48AA-B7FE-457D37489F4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DD7CA38-4831-41F1-99E6-3F398C7F94E5}" type="datetimeFigureOut">
              <a:rPr lang="en-US" smtClean="0"/>
              <a:t>3/27/2020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A633BD2-84CA-48AA-B7FE-457D37489F4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DD7CA38-4831-41F1-99E6-3F398C7F94E5}" type="datetimeFigureOut">
              <a:rPr lang="en-US" smtClean="0"/>
              <a:t>3/27/2020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A633BD2-84CA-48AA-B7FE-457D37489F4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DD7CA38-4831-41F1-99E6-3F398C7F94E5}" type="datetimeFigureOut">
              <a:rPr lang="en-US" smtClean="0"/>
              <a:t>3/27/2020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633BD2-84CA-48AA-B7FE-457D37489F4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DD7CA38-4831-41F1-99E6-3F398C7F94E5}" type="datetimeFigureOut">
              <a:rPr lang="en-US" smtClean="0"/>
              <a:t>3/27/2020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633BD2-84CA-48AA-B7FE-457D37489F48}"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DD7CA38-4831-41F1-99E6-3F398C7F94E5}" type="datetimeFigureOut">
              <a:rPr lang="en-US" smtClean="0"/>
              <a:t>3/27/2020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A633BD2-84CA-48AA-B7FE-457D37489F4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D" dirty="0" smtClean="0"/>
              <a:t>HUKUM PAJAK</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01625"/>
            <a:ext cx="7772400" cy="612775"/>
          </a:xfrm>
        </p:spPr>
        <p:txBody>
          <a:bodyPr>
            <a:normAutofit/>
          </a:bodyPr>
          <a:lstStyle/>
          <a:p>
            <a:pPr algn="ctr"/>
            <a:r>
              <a:rPr lang="en-US" sz="3600" smtClean="0"/>
              <a:t>Kedudukan Hukum Pajak</a:t>
            </a:r>
            <a:endParaRPr lang="id-ID" sz="3600" smtClean="0"/>
          </a:p>
        </p:txBody>
      </p:sp>
      <p:sp>
        <p:nvSpPr>
          <p:cNvPr id="3" name="Content Placeholder 2"/>
          <p:cNvSpPr>
            <a:spLocks noGrp="1"/>
          </p:cNvSpPr>
          <p:nvPr>
            <p:ph idx="1"/>
          </p:nvPr>
        </p:nvSpPr>
        <p:spPr>
          <a:xfrm>
            <a:off x="685800" y="1295400"/>
            <a:ext cx="7772400" cy="4800600"/>
          </a:xfrm>
        </p:spPr>
        <p:txBody>
          <a:bodyPr/>
          <a:lstStyle/>
          <a:p>
            <a:pPr>
              <a:defRPr/>
            </a:pPr>
            <a:r>
              <a:rPr lang="en-US" sz="2000" dirty="0" err="1" smtClean="0"/>
              <a:t>Menurut</a:t>
            </a:r>
            <a:r>
              <a:rPr lang="en-US" sz="2000" dirty="0" smtClean="0"/>
              <a:t> </a:t>
            </a:r>
            <a:r>
              <a:rPr lang="en-US" sz="2000" dirty="0" err="1" smtClean="0"/>
              <a:t>Sacipto</a:t>
            </a:r>
            <a:r>
              <a:rPr lang="en-US" sz="2000" dirty="0" smtClean="0"/>
              <a:t> </a:t>
            </a:r>
            <a:r>
              <a:rPr lang="en-US" sz="2000" dirty="0" err="1" smtClean="0"/>
              <a:t>Rahardjo</a:t>
            </a:r>
            <a:r>
              <a:rPr lang="en-US" sz="2000" dirty="0" smtClean="0"/>
              <a:t> </a:t>
            </a:r>
            <a:r>
              <a:rPr lang="en-US" sz="2000" dirty="0" err="1" smtClean="0"/>
              <a:t>Sistem</a:t>
            </a:r>
            <a:r>
              <a:rPr lang="en-US" sz="2000" dirty="0" smtClean="0"/>
              <a:t> </a:t>
            </a:r>
            <a:r>
              <a:rPr lang="en-US" sz="2000" dirty="0" err="1" smtClean="0"/>
              <a:t>Hukum</a:t>
            </a:r>
            <a:r>
              <a:rPr lang="en-US" sz="2000" dirty="0" smtClean="0"/>
              <a:t> </a:t>
            </a:r>
            <a:r>
              <a:rPr lang="en-US" sz="2000" dirty="0" err="1" smtClean="0"/>
              <a:t>Nasional</a:t>
            </a:r>
            <a:r>
              <a:rPr lang="en-US" sz="2000" dirty="0" smtClean="0"/>
              <a:t> </a:t>
            </a:r>
            <a:r>
              <a:rPr lang="en-US" sz="2000" dirty="0" err="1" smtClean="0"/>
              <a:t>terdiri</a:t>
            </a:r>
            <a:r>
              <a:rPr lang="en-US" sz="2000" dirty="0" smtClean="0"/>
              <a:t> </a:t>
            </a:r>
            <a:r>
              <a:rPr lang="en-US" sz="2000" dirty="0" err="1" smtClean="0"/>
              <a:t>dari</a:t>
            </a:r>
            <a:r>
              <a:rPr lang="en-US" sz="2000" dirty="0" smtClean="0"/>
              <a:t> </a:t>
            </a:r>
            <a:r>
              <a:rPr lang="en-US" sz="2000" dirty="0" err="1" smtClean="0"/>
              <a:t>Hukum</a:t>
            </a:r>
            <a:r>
              <a:rPr lang="en-US" sz="2000" dirty="0" smtClean="0"/>
              <a:t> </a:t>
            </a:r>
            <a:r>
              <a:rPr lang="en-US" sz="2000" dirty="0" err="1" smtClean="0"/>
              <a:t>Privat</a:t>
            </a:r>
            <a:r>
              <a:rPr lang="en-US" sz="2000" dirty="0" smtClean="0"/>
              <a:t> </a:t>
            </a:r>
            <a:r>
              <a:rPr lang="en-US" sz="2000" dirty="0" err="1" smtClean="0"/>
              <a:t>dan</a:t>
            </a:r>
            <a:r>
              <a:rPr lang="en-US" sz="2000" dirty="0" smtClean="0"/>
              <a:t> </a:t>
            </a:r>
            <a:r>
              <a:rPr lang="en-US" sz="2000" dirty="0" err="1" smtClean="0"/>
              <a:t>Hukum</a:t>
            </a:r>
            <a:r>
              <a:rPr lang="en-US" sz="2000" dirty="0" smtClean="0"/>
              <a:t> </a:t>
            </a:r>
            <a:r>
              <a:rPr lang="en-US" sz="2000" dirty="0" err="1" smtClean="0"/>
              <a:t>Publik</a:t>
            </a:r>
            <a:r>
              <a:rPr lang="en-US" sz="2000" dirty="0" smtClean="0"/>
              <a:t>.</a:t>
            </a:r>
          </a:p>
          <a:p>
            <a:pPr>
              <a:defRPr/>
            </a:pPr>
            <a:r>
              <a:rPr lang="en-US" sz="2000" dirty="0" err="1" smtClean="0"/>
              <a:t>Hukum</a:t>
            </a:r>
            <a:r>
              <a:rPr lang="en-US" sz="2000" dirty="0" smtClean="0"/>
              <a:t> </a:t>
            </a:r>
            <a:r>
              <a:rPr lang="en-US" sz="2000" dirty="0" err="1" smtClean="0"/>
              <a:t>privat</a:t>
            </a:r>
            <a:r>
              <a:rPr lang="en-US" sz="2000" dirty="0" smtClean="0"/>
              <a:t> /</a:t>
            </a:r>
            <a:r>
              <a:rPr lang="en-US" sz="2000" dirty="0" err="1" smtClean="0"/>
              <a:t>perdata</a:t>
            </a:r>
            <a:r>
              <a:rPr lang="en-US" sz="2000" dirty="0" smtClean="0"/>
              <a:t> </a:t>
            </a:r>
            <a:r>
              <a:rPr lang="en-US" sz="2000" dirty="0" err="1" smtClean="0"/>
              <a:t>terdiri</a:t>
            </a:r>
            <a:r>
              <a:rPr lang="en-US" sz="2000" dirty="0" smtClean="0"/>
              <a:t> </a:t>
            </a:r>
            <a:r>
              <a:rPr lang="en-US" sz="2000" dirty="0" err="1" smtClean="0"/>
              <a:t>dari</a:t>
            </a:r>
            <a:r>
              <a:rPr lang="en-US" sz="2000" dirty="0" smtClean="0"/>
              <a:t> :</a:t>
            </a:r>
          </a:p>
          <a:p>
            <a:pPr marL="914400" lvl="1" indent="-514350">
              <a:buFont typeface="+mj-lt"/>
              <a:buAutoNum type="arabicPeriod"/>
              <a:defRPr/>
            </a:pPr>
            <a:r>
              <a:rPr lang="en-US" sz="1600" dirty="0" err="1" smtClean="0"/>
              <a:t>Hukum</a:t>
            </a:r>
            <a:r>
              <a:rPr lang="en-US" sz="1600" dirty="0" smtClean="0"/>
              <a:t> </a:t>
            </a:r>
            <a:r>
              <a:rPr lang="en-US" sz="1600" dirty="0" err="1" smtClean="0"/>
              <a:t>perkawinan</a:t>
            </a:r>
            <a:endParaRPr lang="en-US" sz="1600" dirty="0" smtClean="0"/>
          </a:p>
          <a:p>
            <a:pPr marL="914400" lvl="1" indent="-514350">
              <a:buFont typeface="+mj-lt"/>
              <a:buAutoNum type="arabicPeriod"/>
              <a:defRPr/>
            </a:pPr>
            <a:r>
              <a:rPr lang="en-US" sz="1600" dirty="0" err="1" smtClean="0"/>
              <a:t>Hukum</a:t>
            </a:r>
            <a:r>
              <a:rPr lang="en-US" sz="1600" dirty="0" smtClean="0"/>
              <a:t> </a:t>
            </a:r>
            <a:r>
              <a:rPr lang="en-US" sz="1600" dirty="0" err="1" smtClean="0"/>
              <a:t>waris</a:t>
            </a:r>
            <a:endParaRPr lang="en-US" sz="1600" dirty="0" smtClean="0"/>
          </a:p>
          <a:p>
            <a:pPr marL="914400" lvl="1" indent="-514350">
              <a:buFont typeface="+mj-lt"/>
              <a:buAutoNum type="arabicPeriod"/>
              <a:defRPr/>
            </a:pPr>
            <a:r>
              <a:rPr lang="en-US" sz="1600" dirty="0" err="1" smtClean="0"/>
              <a:t>Hukum</a:t>
            </a:r>
            <a:r>
              <a:rPr lang="en-US" sz="1600" dirty="0" smtClean="0"/>
              <a:t> </a:t>
            </a:r>
            <a:r>
              <a:rPr lang="en-US" sz="1600" dirty="0" err="1" smtClean="0"/>
              <a:t>perjanjian</a:t>
            </a:r>
            <a:endParaRPr lang="en-US" sz="1600" dirty="0" smtClean="0"/>
          </a:p>
          <a:p>
            <a:pPr marL="914400" lvl="1" indent="-514350">
              <a:buFont typeface="+mj-lt"/>
              <a:buAutoNum type="arabicPeriod"/>
              <a:defRPr/>
            </a:pPr>
            <a:r>
              <a:rPr lang="en-US" sz="1600" dirty="0" err="1" smtClean="0"/>
              <a:t>Hukum</a:t>
            </a:r>
            <a:r>
              <a:rPr lang="en-US" sz="1600" dirty="0" smtClean="0"/>
              <a:t> </a:t>
            </a:r>
            <a:r>
              <a:rPr lang="en-US" sz="1600" dirty="0" err="1" smtClean="0"/>
              <a:t>dagang</a:t>
            </a:r>
            <a:r>
              <a:rPr lang="en-US" sz="1600" dirty="0" smtClean="0"/>
              <a:t>.</a:t>
            </a:r>
          </a:p>
          <a:p>
            <a:pPr marL="914400" lvl="1" indent="-514350">
              <a:buFont typeface="+mj-lt"/>
              <a:buAutoNum type="arabicPeriod"/>
              <a:defRPr/>
            </a:pPr>
            <a:r>
              <a:rPr lang="en-US" sz="1600" dirty="0" err="1" smtClean="0"/>
              <a:t>Hukum</a:t>
            </a:r>
            <a:r>
              <a:rPr lang="en-US" sz="1600" dirty="0" smtClean="0"/>
              <a:t> </a:t>
            </a:r>
            <a:r>
              <a:rPr lang="en-US" sz="1600" dirty="0" err="1" smtClean="0"/>
              <a:t>perdata</a:t>
            </a:r>
            <a:r>
              <a:rPr lang="en-US" sz="1600" dirty="0" smtClean="0"/>
              <a:t> </a:t>
            </a:r>
            <a:r>
              <a:rPr lang="en-US" sz="1600" dirty="0" err="1" smtClean="0"/>
              <a:t>internasional</a:t>
            </a:r>
            <a:r>
              <a:rPr lang="en-US" sz="1600" dirty="0" smtClean="0"/>
              <a:t>.</a:t>
            </a:r>
          </a:p>
          <a:p>
            <a:pPr marL="514350" indent="-514350">
              <a:defRPr/>
            </a:pPr>
            <a:r>
              <a:rPr lang="en-US" sz="2000" dirty="0" err="1" smtClean="0"/>
              <a:t>Hukum</a:t>
            </a:r>
            <a:r>
              <a:rPr lang="en-US" sz="2000" dirty="0" smtClean="0"/>
              <a:t> </a:t>
            </a:r>
            <a:r>
              <a:rPr lang="en-US" sz="2000" dirty="0" err="1" smtClean="0"/>
              <a:t>Publik</a:t>
            </a:r>
            <a:r>
              <a:rPr lang="en-US" sz="2000" dirty="0" smtClean="0"/>
              <a:t> </a:t>
            </a:r>
            <a:r>
              <a:rPr lang="en-US" sz="2000" dirty="0" err="1" smtClean="0"/>
              <a:t>terdiri</a:t>
            </a:r>
            <a:r>
              <a:rPr lang="en-US" sz="2000" dirty="0" smtClean="0"/>
              <a:t> </a:t>
            </a:r>
            <a:r>
              <a:rPr lang="en-US" sz="2000" dirty="0" err="1" smtClean="0"/>
              <a:t>dari</a:t>
            </a:r>
            <a:r>
              <a:rPr lang="en-US" sz="2000" dirty="0" smtClean="0"/>
              <a:t>:</a:t>
            </a:r>
          </a:p>
          <a:p>
            <a:pPr marL="914400" lvl="1" indent="-514350">
              <a:buFont typeface="+mj-lt"/>
              <a:buAutoNum type="arabicPeriod"/>
              <a:defRPr/>
            </a:pPr>
            <a:r>
              <a:rPr lang="en-US" sz="1600" dirty="0" err="1" smtClean="0"/>
              <a:t>Hukum</a:t>
            </a:r>
            <a:r>
              <a:rPr lang="en-US" sz="1600" dirty="0" smtClean="0"/>
              <a:t> </a:t>
            </a:r>
            <a:r>
              <a:rPr lang="en-US" sz="1600" dirty="0" err="1" smtClean="0"/>
              <a:t>Pidana</a:t>
            </a:r>
            <a:endParaRPr lang="en-US" sz="1600" dirty="0" smtClean="0"/>
          </a:p>
          <a:p>
            <a:pPr marL="914400" lvl="1" indent="-514350">
              <a:buFont typeface="+mj-lt"/>
              <a:buAutoNum type="arabicPeriod"/>
              <a:defRPr/>
            </a:pPr>
            <a:r>
              <a:rPr lang="en-US" sz="1600" dirty="0" err="1" smtClean="0"/>
              <a:t>Hukum</a:t>
            </a:r>
            <a:r>
              <a:rPr lang="en-US" sz="1600" dirty="0" smtClean="0"/>
              <a:t> Tata Negara.</a:t>
            </a:r>
          </a:p>
          <a:p>
            <a:pPr marL="914400" lvl="1" indent="-514350">
              <a:buFont typeface="+mj-lt"/>
              <a:buAutoNum type="arabicPeriod"/>
              <a:defRPr/>
            </a:pPr>
            <a:r>
              <a:rPr lang="en-US" sz="1600" dirty="0" err="1" smtClean="0"/>
              <a:t>Hukum</a:t>
            </a:r>
            <a:r>
              <a:rPr lang="en-US" sz="1600" dirty="0" smtClean="0"/>
              <a:t> </a:t>
            </a:r>
            <a:r>
              <a:rPr lang="en-US" sz="1600" dirty="0" err="1" smtClean="0"/>
              <a:t>Administrasi</a:t>
            </a:r>
            <a:r>
              <a:rPr lang="en-US" sz="1600" dirty="0" smtClean="0"/>
              <a:t> Negara.</a:t>
            </a:r>
          </a:p>
          <a:p>
            <a:pPr marL="914400" lvl="1" indent="-514350">
              <a:buFont typeface="+mj-lt"/>
              <a:buAutoNum type="arabicPeriod"/>
              <a:defRPr/>
            </a:pPr>
            <a:r>
              <a:rPr lang="en-US" sz="1600" dirty="0" err="1" smtClean="0"/>
              <a:t>Hukum</a:t>
            </a:r>
            <a:r>
              <a:rPr lang="en-US" sz="1600" dirty="0" smtClean="0"/>
              <a:t> </a:t>
            </a:r>
            <a:r>
              <a:rPr lang="en-US" sz="1600" dirty="0" err="1" smtClean="0"/>
              <a:t>Internasional</a:t>
            </a:r>
            <a:r>
              <a:rPr lang="en-US" sz="1600" dirty="0" smtClean="0"/>
              <a:t>.</a:t>
            </a:r>
          </a:p>
          <a:p>
            <a:pPr marL="914400" lvl="1" indent="-514350">
              <a:buFont typeface="+mj-lt"/>
              <a:buAutoNum type="arabicPeriod"/>
              <a:defRPr/>
            </a:pPr>
            <a:r>
              <a:rPr lang="en-US" sz="1600" dirty="0" err="1" smtClean="0"/>
              <a:t>Hukum</a:t>
            </a:r>
            <a:r>
              <a:rPr lang="en-US" sz="1600" dirty="0" smtClean="0"/>
              <a:t> </a:t>
            </a:r>
            <a:r>
              <a:rPr lang="en-US" sz="1600" dirty="0" err="1" smtClean="0"/>
              <a:t>Lingkungan</a:t>
            </a:r>
            <a:r>
              <a:rPr lang="en-US" sz="1600" dirty="0" smtClean="0"/>
              <a:t>.</a:t>
            </a:r>
            <a:endParaRPr lang="id-ID"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685800" y="1066800"/>
            <a:ext cx="7772400" cy="4876800"/>
          </a:xfrm>
        </p:spPr>
        <p:txBody>
          <a:bodyPr/>
          <a:lstStyle/>
          <a:p>
            <a:pPr algn="just"/>
            <a:r>
              <a:rPr lang="en-US" sz="2800" smtClean="0"/>
              <a:t>Hukum pajak secara umum masuk dalam Hukum Administrasi Negara, akan tetapi menurut Prof.PJA. Adriani, hukum pajak harus dipisahkan  dan tidak menjadi bagian Hukum administrasi negara, hal ini disebabkan karena  hukum pajak mempunyai fungsi ikut menentukan politik perekonomian suatu negara, yang fungsi ini tidak dimiliki oleh Hukum Administrasi negara.</a:t>
            </a:r>
            <a:endParaRPr lang="id-ID"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fontScale="90000"/>
          </a:bodyPr>
          <a:lstStyle/>
          <a:p>
            <a:r>
              <a:rPr lang="en-US" smtClean="0"/>
              <a:t>Hubungan Hukum Pajak dengan Hukum Lainnya</a:t>
            </a:r>
            <a:endParaRPr lang="id-ID" smtClean="0"/>
          </a:p>
        </p:txBody>
      </p:sp>
      <p:sp>
        <p:nvSpPr>
          <p:cNvPr id="16387" name="Content Placeholder 2"/>
          <p:cNvSpPr>
            <a:spLocks noGrp="1"/>
          </p:cNvSpPr>
          <p:nvPr>
            <p:ph idx="1"/>
          </p:nvPr>
        </p:nvSpPr>
        <p:spPr/>
        <p:txBody>
          <a:bodyPr/>
          <a:lstStyle/>
          <a:p>
            <a:r>
              <a:rPr lang="en-US" sz="2000" smtClean="0"/>
              <a:t>Hukum Pajak dengan Hukum perdata.</a:t>
            </a:r>
          </a:p>
          <a:p>
            <a:pPr marL="971550" lvl="1" indent="-514350">
              <a:buFont typeface="Arial Black" pitchFamily="34" charset="0"/>
              <a:buAutoNum type="arabicPeriod"/>
            </a:pPr>
            <a:r>
              <a:rPr lang="en-US" sz="2000" smtClean="0"/>
              <a:t>Hukum pajak mengambil sasaran pada peristiwa, keadaan dan perbuatan yang berada dalam lapangan perdata sebagai odjek pengenaannya. Misalnya pada kepemilikan bumi dan bangunan akan dikenakan pajak bumi dan bangunan. Hubungan bumi dan bangunan dengan pemiliknya adalah merupakan hubungan perdata.</a:t>
            </a:r>
          </a:p>
          <a:p>
            <a:pPr marL="971550" lvl="1" indent="-514350">
              <a:buFont typeface="Arial Black" pitchFamily="34" charset="0"/>
              <a:buAutoNum type="arabicPeriod"/>
            </a:pPr>
            <a:r>
              <a:rPr lang="en-US" sz="2000" smtClean="0"/>
              <a:t>Hukum pajak mengunakan istilah-istilah dalam hukum perdata, misalnya kompensasi, pembebasan utang, pambayaran, daluwarsa, domisili dan lain-lain.  Namun dalam penerapannya harus sudah ditentukan dalam UU.</a:t>
            </a:r>
            <a:endParaRPr lang="id-ID"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762000" y="914400"/>
            <a:ext cx="7772400" cy="4114800"/>
          </a:xfrm>
        </p:spPr>
        <p:txBody>
          <a:bodyPr/>
          <a:lstStyle/>
          <a:p>
            <a:pPr lvl="1" algn="just"/>
            <a:r>
              <a:rPr lang="en-US" sz="2400" smtClean="0"/>
              <a:t>Hubungan antara Hukum Pajak dengan Hukum perdata ada yang berpendapat  hubungan antara hukum umum dan hukum khusus. Perdata merupakan hukum umum dan hukum pajak merupakan hukum khusus. Artinya hukum perdata harus dipandang sebagai hukum umum yang berlaku bagi serangkaian hubungan hukum sepanjang tidak ditentukan secara khusus. (lex specialis derogat lex generalis).</a:t>
            </a:r>
            <a:endParaRPr lang="id-ID" sz="2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685800" y="1143000"/>
            <a:ext cx="7772400" cy="4800600"/>
          </a:xfrm>
        </p:spPr>
        <p:txBody>
          <a:bodyPr/>
          <a:lstStyle/>
          <a:p>
            <a:r>
              <a:rPr lang="en-US" sz="2400" smtClean="0"/>
              <a:t>Hukum Pajak dengan Hukum Pidana.</a:t>
            </a:r>
          </a:p>
          <a:p>
            <a:pPr lvl="1" algn="just"/>
            <a:r>
              <a:rPr lang="en-US" sz="2400" smtClean="0"/>
              <a:t>Ketentuan pidana tidak hanya ada dalam KUHP tetapi juga di luar KUHP. Dalam Pasal 103 KUHP disebutkan “ Ketentuan-ketentuan dalam Bab I sampai bab VIII buku ini juga berlaku bagi perbuatan-perbuatan yang oleh ketentuan perundang-undangan lainnya diancam dengan  pidana, kecuali jika oleh Undang-undang  ditentukan lain.</a:t>
            </a:r>
          </a:p>
          <a:p>
            <a:pPr lvl="1" algn="just"/>
            <a:r>
              <a:rPr lang="en-US" sz="2400" smtClean="0"/>
              <a:t>Disamping itu dalam ketentuan perpajakan juga terdapat sanksi pidana.</a:t>
            </a:r>
            <a:endParaRPr lang="id-ID"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685800" y="685800"/>
            <a:ext cx="7772400" cy="5410200"/>
          </a:xfrm>
        </p:spPr>
        <p:txBody>
          <a:bodyPr/>
          <a:lstStyle/>
          <a:p>
            <a:r>
              <a:rPr lang="en-US" sz="2400" smtClean="0"/>
              <a:t>Hukum pajak dengan hukum administrasi negara.</a:t>
            </a:r>
          </a:p>
          <a:p>
            <a:pPr lvl="1" algn="just"/>
            <a:r>
              <a:rPr lang="en-US" sz="2400" smtClean="0"/>
              <a:t>Dalam hukum pajak, untuk timbulnya hutang pajak bagi warga negara  harus terlebih dahulu ditetapkan oleh pemerintah ( SPT).(utang pajak menurut ajaran Formal).</a:t>
            </a:r>
          </a:p>
          <a:p>
            <a:pPr lvl="1" algn="just"/>
            <a:r>
              <a:rPr lang="en-US" sz="2400" smtClean="0"/>
              <a:t>Menurut ajaran materiil, timbulnya utang pajak muncul dengan sendirinya yaitu pada saat ditentukanuleh undang-undang sekaligus dipenuhi syarat subyek dan syarat objek.</a:t>
            </a:r>
          </a:p>
          <a:p>
            <a:pPr lvl="1"/>
            <a:endParaRPr lang="id-ID"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609600" y="1066800"/>
            <a:ext cx="7772400" cy="4114800"/>
          </a:xfrm>
        </p:spPr>
        <p:txBody>
          <a:bodyPr>
            <a:normAutofit/>
          </a:bodyPr>
          <a:lstStyle/>
          <a:p>
            <a:pPr marL="342900" lvl="1" indent="-342900" algn="just">
              <a:buClr>
                <a:schemeClr val="hlink"/>
              </a:buClr>
            </a:pPr>
            <a:r>
              <a:rPr lang="en-US" sz="2400" smtClean="0"/>
              <a:t>Syarat  subyektif adalah syarat yang melekat pada diri subyek yang bersangkutan. Seperti lahir di indonesia, domisili di indonesia,  berkedudukan dan didirikan  di indonesia, memiliki kekayaan di indonesia dll.</a:t>
            </a:r>
          </a:p>
          <a:p>
            <a:pPr marL="342900" lvl="1" indent="-342900" algn="just">
              <a:buClr>
                <a:schemeClr val="hlink"/>
              </a:buClr>
            </a:pPr>
            <a:r>
              <a:rPr lang="en-US" sz="2400" smtClean="0"/>
              <a:t>Syarat obyektif adalah syarat yang berkaitan dengan sasaran pengenaan pajak (objek pajak). Seperti orang yang tinggal di indonesia memperoleh penghasilan dan penghasilan memenuhi syarat untuk dikenai pajak.</a:t>
            </a:r>
          </a:p>
          <a:p>
            <a:endParaRPr lang="id-ID"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TotalTime>
  <Words>439</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HUKUM PAJAK</vt:lpstr>
      <vt:lpstr>Kedudukan Hukum Pajak</vt:lpstr>
      <vt:lpstr>Slide 3</vt:lpstr>
      <vt:lpstr>Hubungan Hukum Pajak dengan Hukum Lainnya</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HUKUM PAJAK</dc:title>
  <dc:creator>Windows User</dc:creator>
  <cp:lastModifiedBy>Windows User</cp:lastModifiedBy>
  <cp:revision>1</cp:revision>
  <dcterms:created xsi:type="dcterms:W3CDTF">2020-03-27T09:48:56Z</dcterms:created>
  <dcterms:modified xsi:type="dcterms:W3CDTF">2020-03-27T09:53:19Z</dcterms:modified>
</cp:coreProperties>
</file>