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72" r:id="rId13"/>
    <p:sldId id="273" r:id="rId14"/>
    <p:sldId id="274" r:id="rId15"/>
    <p:sldId id="27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C05C4-A631-40FD-9643-581B1E699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2474271"/>
            <a:ext cx="10058400" cy="1909458"/>
          </a:xfrm>
        </p:spPr>
        <p:txBody>
          <a:bodyPr/>
          <a:lstStyle/>
          <a:p>
            <a:pPr algn="ctr"/>
            <a:r>
              <a:rPr lang="id-ID" b="1"/>
              <a:t>KALIMAT</a:t>
            </a:r>
            <a:br>
              <a:rPr lang="id-ID" b="1"/>
            </a:br>
            <a:r>
              <a:rPr lang="id-ID" sz="5400" b="1"/>
              <a:t>BAHASA INDONESIA</a:t>
            </a:r>
            <a:endParaRPr lang="id-ID" b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91A310-316B-4CC2-B7DB-77D80360E0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0" y="6099048"/>
            <a:ext cx="10058400" cy="589893"/>
          </a:xfrm>
        </p:spPr>
        <p:txBody>
          <a:bodyPr>
            <a:normAutofit fontScale="85000" lnSpcReduction="20000"/>
          </a:bodyPr>
          <a:lstStyle/>
          <a:p>
            <a:r>
              <a:rPr lang="id-ID" sz="1600"/>
              <a:t>TAUFIK SETYADI ARAS, m.HUM</a:t>
            </a:r>
          </a:p>
          <a:p>
            <a:r>
              <a:rPr lang="id-ID" sz="1600">
                <a:solidFill>
                  <a:schemeClr val="bg1"/>
                </a:solidFill>
              </a:rPr>
              <a:t>UNIVERSITAS KOMPUTER INDONESIA</a:t>
            </a:r>
          </a:p>
        </p:txBody>
      </p:sp>
    </p:spTree>
    <p:extLst>
      <p:ext uri="{BB962C8B-B14F-4D97-AF65-F5344CB8AC3E}">
        <p14:creationId xmlns:p14="http://schemas.microsoft.com/office/powerpoint/2010/main" val="2462129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8F4CF-0AF4-49C7-BA76-ABE916449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/>
              <a:t>Kalimat Tunggal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B67BF-F647-4B6C-B8AB-E071CDD02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id-ID"/>
              <a:t> Kalimat yang hanya terdiri atas satu struktur predikat.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d-ID"/>
              <a:t> Kalimat yang hanya terdiri atas satu klausa.</a:t>
            </a:r>
          </a:p>
        </p:txBody>
      </p:sp>
    </p:spTree>
    <p:extLst>
      <p:ext uri="{BB962C8B-B14F-4D97-AF65-F5344CB8AC3E}">
        <p14:creationId xmlns:p14="http://schemas.microsoft.com/office/powerpoint/2010/main" val="759680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9037E-AF9D-4FCF-8A4B-9E1FA4E1A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/>
              <a:t>Kalimat Majemuk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D06A8-B3CC-4D08-8336-94F6B44A5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id-ID"/>
              <a:t> Kalimat yang terdiri atas dua klausa atau lebih.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d-ID"/>
              <a:t> Ciri kalimat majemuk:</a:t>
            </a:r>
          </a:p>
          <a:p>
            <a:pPr marL="698500" indent="-342900">
              <a:buFont typeface="Arial" panose="020B0604020202020204" pitchFamily="34" charset="0"/>
              <a:buChar char="•"/>
            </a:pPr>
            <a:r>
              <a:rPr lang="id-ID"/>
              <a:t>Predikat lebih dari satu</a:t>
            </a:r>
          </a:p>
          <a:p>
            <a:pPr marL="698500" indent="-342900">
              <a:buFont typeface="Arial" panose="020B0604020202020204" pitchFamily="34" charset="0"/>
              <a:buChar char="•"/>
            </a:pPr>
            <a:r>
              <a:rPr lang="id-ID"/>
              <a:t>Lebih dari satu unsur inti</a:t>
            </a:r>
          </a:p>
          <a:p>
            <a:pPr marL="698500" indent="-342900">
              <a:buFont typeface="Arial" panose="020B0604020202020204" pitchFamily="34" charset="0"/>
              <a:buChar char="•"/>
            </a:pPr>
            <a:r>
              <a:rPr lang="id-ID"/>
              <a:t>Teridiri atas dua informasi atau lebih.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d-ID"/>
              <a:t> Jenis kalimat majemuk</a:t>
            </a:r>
          </a:p>
          <a:p>
            <a:pPr marL="698500" indent="-342900">
              <a:buFont typeface="Arial" panose="020B0604020202020204" pitchFamily="34" charset="0"/>
              <a:buChar char="•"/>
            </a:pPr>
            <a:r>
              <a:rPr lang="id-ID"/>
              <a:t>Kalimat majemuk setara (klausa koordinatif)</a:t>
            </a:r>
          </a:p>
          <a:p>
            <a:pPr marL="698500" indent="-342900">
              <a:buFont typeface="Arial" panose="020B0604020202020204" pitchFamily="34" charset="0"/>
              <a:buChar char="•"/>
            </a:pPr>
            <a:r>
              <a:rPr lang="id-ID"/>
              <a:t>Kalimat majemuk bertingkat (klausa subordinatif)</a:t>
            </a:r>
          </a:p>
        </p:txBody>
      </p:sp>
    </p:spTree>
    <p:extLst>
      <p:ext uri="{BB962C8B-B14F-4D97-AF65-F5344CB8AC3E}">
        <p14:creationId xmlns:p14="http://schemas.microsoft.com/office/powerpoint/2010/main" val="1223387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E96F7-EA91-4BED-8E73-D72D2FDBB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d-ID" b="1"/>
              <a:t>Kalimat Majemuk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BAE3EA3-3786-4088-8EBF-7DC11F7189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0274884"/>
              </p:ext>
            </p:extLst>
          </p:nvPr>
        </p:nvGraphicFramePr>
        <p:xfrm>
          <a:off x="1096963" y="1846263"/>
          <a:ext cx="10058400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856">
                  <a:extLst>
                    <a:ext uri="{9D8B030D-6E8A-4147-A177-3AD203B41FA5}">
                      <a16:colId xmlns:a16="http://schemas.microsoft.com/office/drawing/2014/main" val="1208896949"/>
                    </a:ext>
                  </a:extLst>
                </a:gridCol>
                <a:gridCol w="3917946">
                  <a:extLst>
                    <a:ext uri="{9D8B030D-6E8A-4147-A177-3AD203B41FA5}">
                      <a16:colId xmlns:a16="http://schemas.microsoft.com/office/drawing/2014/main" val="3969458944"/>
                    </a:ext>
                  </a:extLst>
                </a:gridCol>
                <a:gridCol w="4680598">
                  <a:extLst>
                    <a:ext uri="{9D8B030D-6E8A-4147-A177-3AD203B41FA5}">
                      <a16:colId xmlns:a16="http://schemas.microsoft.com/office/drawing/2014/main" val="1636080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d-ID">
                          <a:solidFill>
                            <a:srgbClr val="FFC000"/>
                          </a:solidFill>
                        </a:rPr>
                        <a:t>Pembeda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/>
                        <a:t>KALIMAT MAJEMUK SETARA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/>
                        <a:t>KALIMAT MAJEMUK BERTINGKAT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66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b="1">
                          <a:solidFill>
                            <a:srgbClr val="FFC000"/>
                          </a:solidFill>
                        </a:rPr>
                        <a:t>Klausa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/>
                        <a:t>Terdiri atas dua klausa atau lebih yang dapat berdiri sendiri.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/>
                        <a:t>Terdiri atas dua klausa atau lebih yang salah satu unsurnya bergantung pada klausa yang lain.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3211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b="1">
                          <a:solidFill>
                            <a:srgbClr val="FFC000"/>
                          </a:solidFill>
                        </a:rPr>
                        <a:t>Struktur kalimat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i="1"/>
                        <a:t>S – P + Konjungsi Koordinatif + S -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i="1"/>
                        <a:t>anak kalimat + induk kalimat </a:t>
                      </a:r>
                      <a:r>
                        <a:rPr lang="id-ID"/>
                        <a:t>atau </a:t>
                      </a:r>
                    </a:p>
                    <a:p>
                      <a:r>
                        <a:rPr lang="id-ID" i="1"/>
                        <a:t>induk kalimat + anak kalimat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909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b="1">
                          <a:solidFill>
                            <a:srgbClr val="FFC000"/>
                          </a:solidFill>
                        </a:rPr>
                        <a:t>Konjungtor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i="1"/>
                        <a:t>dan, tetapi, serta, atau</a:t>
                      </a:r>
                      <a:r>
                        <a:rPr lang="id-ID"/>
                        <a:t>, maka, tetapi, namun, dan </a:t>
                      </a:r>
                      <a:r>
                        <a:rPr lang="id-ID" i="1"/>
                        <a:t>sedangkan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i="1"/>
                        <a:t>walaupun, meskipun</a:t>
                      </a:r>
                      <a:r>
                        <a:rPr lang="id-ID" i="1"/>
                        <a:t>, kendatipun, sekalipun, asalkan, karena, </a:t>
                      </a:r>
                      <a:r>
                        <a:rPr lang="id-ID" b="1" i="1"/>
                        <a:t>jika, kalau</a:t>
                      </a:r>
                      <a:r>
                        <a:rPr lang="id-ID" i="1"/>
                        <a:t>, apabila, bahwa</a:t>
                      </a:r>
                      <a:r>
                        <a:rPr lang="id-ID"/>
                        <a:t>, dan </a:t>
                      </a:r>
                      <a:r>
                        <a:rPr lang="id-ID" i="1"/>
                        <a:t>sehingga.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87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163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B4B08-8DC1-4F6C-BC4C-E38EBE8DD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/>
              <a:t>Kalimat Partisipial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1E00B-EBA8-4EB2-A7F6-B311CC3DC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id-ID"/>
              <a:t> Kalimat yang berawalan dengan verba.</a:t>
            </a:r>
          </a:p>
        </p:txBody>
      </p:sp>
    </p:spTree>
    <p:extLst>
      <p:ext uri="{BB962C8B-B14F-4D97-AF65-F5344CB8AC3E}">
        <p14:creationId xmlns:p14="http://schemas.microsoft.com/office/powerpoint/2010/main" val="3090267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C476D-45D6-4AA0-A628-503E2E871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/>
              <a:t>Kalimat Efektif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AFCB8-E9DC-451B-A517-E116058AF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>
              <a:buFont typeface="Wingdings" panose="05000000000000000000" pitchFamily="2" charset="2"/>
              <a:buChar char="ü"/>
            </a:pPr>
            <a:r>
              <a:rPr lang="id-ID"/>
              <a:t>Kalimat yang dapat mengungkapkan gagasan sesuai dengan yang diharapkan oleh si pembicara. </a:t>
            </a:r>
          </a:p>
          <a:p>
            <a:pPr marL="355600" indent="-355600">
              <a:buFont typeface="Wingdings" panose="05000000000000000000" pitchFamily="2" charset="2"/>
              <a:buChar char="ü"/>
            </a:pPr>
            <a:r>
              <a:rPr lang="id-ID"/>
              <a:t>Ciri kalimat efektif: lugas, tepat, dan jelas</a:t>
            </a:r>
          </a:p>
          <a:p>
            <a:pPr marL="812800" indent="-457200">
              <a:buFont typeface="+mj-lt"/>
              <a:buAutoNum type="arabicPeriod"/>
            </a:pPr>
            <a:r>
              <a:rPr lang="id-ID"/>
              <a:t>Keutuhan (koherensi)</a:t>
            </a:r>
          </a:p>
          <a:p>
            <a:pPr marL="812800" indent="-457200">
              <a:buFont typeface="+mj-lt"/>
              <a:buAutoNum type="arabicPeriod"/>
            </a:pPr>
            <a:r>
              <a:rPr lang="id-ID"/>
              <a:t>Perpautan (kohesi)</a:t>
            </a:r>
          </a:p>
          <a:p>
            <a:pPr marL="812800" indent="-457200">
              <a:buFont typeface="+mj-lt"/>
              <a:buAutoNum type="arabicPeriod"/>
            </a:pPr>
            <a:r>
              <a:rPr lang="id-ID"/>
              <a:t>Kesejajaran</a:t>
            </a:r>
          </a:p>
          <a:p>
            <a:pPr marL="812800" indent="-457200">
              <a:buFont typeface="+mj-lt"/>
              <a:buAutoNum type="arabicPeriod"/>
            </a:pPr>
            <a:r>
              <a:rPr lang="id-ID"/>
              <a:t>Pemfokusan</a:t>
            </a:r>
          </a:p>
          <a:p>
            <a:pPr marL="812800" indent="-457200">
              <a:buFont typeface="+mj-lt"/>
              <a:buAutoNum type="arabicPeriod"/>
            </a:pPr>
            <a:r>
              <a:rPr lang="id-ID"/>
              <a:t>Penghematan, dan kelugasan.</a:t>
            </a:r>
          </a:p>
          <a:p>
            <a:pPr marL="355600" indent="-355600">
              <a:buFont typeface="Wingdings" panose="05000000000000000000" pitchFamily="2" charset="2"/>
              <a:buChar char="ü"/>
            </a:pPr>
            <a:endParaRPr lang="id-ID"/>
          </a:p>
          <a:p>
            <a:pPr>
              <a:buFont typeface="Wingdings" panose="05000000000000000000" pitchFamily="2" charset="2"/>
              <a:buChar char="ü"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3234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8DB0C-D459-490D-9957-D304CFBBB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7320" y="2942457"/>
            <a:ext cx="4457359" cy="973085"/>
          </a:xfrm>
        </p:spPr>
        <p:txBody>
          <a:bodyPr>
            <a:normAutofit/>
          </a:bodyPr>
          <a:lstStyle/>
          <a:p>
            <a:r>
              <a:rPr lang="id-ID" sz="6000" b="1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2068076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8C351-9A21-4CFA-8104-40BC84087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/>
              <a:t>Definisi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CCD03-459C-405F-9B88-E13E4901A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/>
              <a:t>Kalimat adalah satuan bahasa terkecil yang dapat mengungkapkan pikiran yang utuh, atau setiap tuturan yang dapat mengungkapkan suatu informasi secara lengkap.</a:t>
            </a:r>
          </a:p>
        </p:txBody>
      </p:sp>
    </p:spTree>
    <p:extLst>
      <p:ext uri="{BB962C8B-B14F-4D97-AF65-F5344CB8AC3E}">
        <p14:creationId xmlns:p14="http://schemas.microsoft.com/office/powerpoint/2010/main" val="187047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3B121-0929-4990-8C33-8149AAB83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/>
              <a:t>Kalimat Dasar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FF923-B6D5-45DD-A05D-4DE003D07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id-ID"/>
              <a:t>Terdiri atas satu klausa,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id-ID"/>
              <a:t>Lengkap unsur-unsurnya,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id-ID"/>
              <a:t>Paling lazim pola urutannya.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1958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890AD-EC30-44EC-BD68-686B80F75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/>
              <a:t>Struktur Kalimat Dasar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23F5C-C0B2-457D-A352-D9C2B5739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>
              <a:buFont typeface="Arial" panose="020B0604020202020204" pitchFamily="34" charset="0"/>
              <a:buChar char="•"/>
            </a:pPr>
            <a:r>
              <a:rPr lang="id-ID"/>
              <a:t>S-P</a:t>
            </a:r>
          </a:p>
          <a:p>
            <a:pPr marL="355600" indent="-355600">
              <a:buFont typeface="Arial" panose="020B0604020202020204" pitchFamily="34" charset="0"/>
              <a:buChar char="•"/>
            </a:pPr>
            <a:r>
              <a:rPr lang="id-ID"/>
              <a:t>S-P-O</a:t>
            </a:r>
          </a:p>
          <a:p>
            <a:pPr marL="355600" indent="-355600">
              <a:buFont typeface="Arial" panose="020B0604020202020204" pitchFamily="34" charset="0"/>
              <a:buChar char="•"/>
            </a:pPr>
            <a:r>
              <a:rPr lang="id-ID"/>
              <a:t>S-P-Pel</a:t>
            </a:r>
          </a:p>
          <a:p>
            <a:pPr marL="355600" indent="-355600">
              <a:buFont typeface="Arial" panose="020B0604020202020204" pitchFamily="34" charset="0"/>
              <a:buChar char="•"/>
            </a:pPr>
            <a:r>
              <a:rPr lang="id-ID"/>
              <a:t>S-P-K</a:t>
            </a:r>
          </a:p>
          <a:p>
            <a:pPr marL="355600" indent="-355600">
              <a:buFont typeface="Arial" panose="020B0604020202020204" pitchFamily="34" charset="0"/>
              <a:buChar char="•"/>
            </a:pPr>
            <a:r>
              <a:rPr lang="id-ID"/>
              <a:t>S-P-O-Pel</a:t>
            </a:r>
          </a:p>
          <a:p>
            <a:pPr marL="355600" indent="-355600">
              <a:buFont typeface="Arial" panose="020B0604020202020204" pitchFamily="34" charset="0"/>
              <a:buChar char="•"/>
            </a:pPr>
            <a:r>
              <a:rPr lang="id-ID"/>
              <a:t>S-P-O-K</a:t>
            </a:r>
          </a:p>
        </p:txBody>
      </p:sp>
    </p:spTree>
    <p:extLst>
      <p:ext uri="{BB962C8B-B14F-4D97-AF65-F5344CB8AC3E}">
        <p14:creationId xmlns:p14="http://schemas.microsoft.com/office/powerpoint/2010/main" val="3164809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5C3BC-451B-4CAA-B160-49F409D65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/>
              <a:t>Subjek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5CE2E-0CF8-4298-8C8A-616E71514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>
              <a:buFont typeface="Wingdings" panose="05000000000000000000" pitchFamily="2" charset="2"/>
              <a:buChar char="Ø"/>
            </a:pPr>
            <a:r>
              <a:rPr lang="id-ID"/>
              <a:t>Subjek adalah unsur pokok kalimat yang dapat berupa kata benda (</a:t>
            </a:r>
            <a:r>
              <a:rPr lang="id-ID" i="1"/>
              <a:t>nomina</a:t>
            </a:r>
            <a:r>
              <a:rPr lang="id-ID"/>
              <a:t>), kelompok kata benda (</a:t>
            </a:r>
            <a:r>
              <a:rPr lang="id-ID" i="1"/>
              <a:t>frasa nominal</a:t>
            </a:r>
            <a:r>
              <a:rPr lang="id-ID"/>
              <a:t>), dan klausa.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id-ID"/>
              <a:t>Ciri subjek:</a:t>
            </a:r>
          </a:p>
          <a:p>
            <a:pPr marL="531813" indent="-176213">
              <a:buFont typeface="Arial" panose="020B0604020202020204" pitchFamily="34" charset="0"/>
              <a:buChar char="•"/>
            </a:pPr>
            <a:r>
              <a:rPr lang="id-ID"/>
              <a:t>Dapat disertai kata </a:t>
            </a:r>
            <a:r>
              <a:rPr lang="id-ID" i="1"/>
              <a:t>itu</a:t>
            </a:r>
          </a:p>
          <a:p>
            <a:pPr marL="531813" indent="-176213">
              <a:buFont typeface="Arial" panose="020B0604020202020204" pitchFamily="34" charset="0"/>
              <a:buChar char="•"/>
            </a:pPr>
            <a:r>
              <a:rPr lang="id-ID"/>
              <a:t>Dapat dicari dengan menggunakan kata tanya </a:t>
            </a:r>
            <a:r>
              <a:rPr lang="id-ID" i="1"/>
              <a:t>siapa</a:t>
            </a:r>
            <a:r>
              <a:rPr lang="id-ID"/>
              <a:t> dan </a:t>
            </a:r>
            <a:r>
              <a:rPr lang="id-ID" i="1"/>
              <a:t>apa</a:t>
            </a:r>
          </a:p>
          <a:p>
            <a:pPr marL="531813" indent="-176213">
              <a:buFont typeface="Arial" panose="020B0604020202020204" pitchFamily="34" charset="0"/>
              <a:buChar char="•"/>
            </a:pPr>
            <a:r>
              <a:rPr lang="id-ID"/>
              <a:t>Tidak dapat didahului kata depan atau </a:t>
            </a:r>
            <a:r>
              <a:rPr lang="id-ID" i="1"/>
              <a:t>preposisi</a:t>
            </a:r>
          </a:p>
          <a:p>
            <a:pPr marL="531813" indent="-176213">
              <a:buFont typeface="Arial" panose="020B0604020202020204" pitchFamily="34" charset="0"/>
              <a:buChar char="•"/>
            </a:pPr>
            <a:r>
              <a:rPr lang="id-ID"/>
              <a:t>Kebanyakan terletak di awal kalimat</a:t>
            </a:r>
          </a:p>
        </p:txBody>
      </p:sp>
    </p:spTree>
    <p:extLst>
      <p:ext uri="{BB962C8B-B14F-4D97-AF65-F5344CB8AC3E}">
        <p14:creationId xmlns:p14="http://schemas.microsoft.com/office/powerpoint/2010/main" val="1625288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87104-D306-405E-8F4A-02AF69478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/>
              <a:t>Predikat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2F87F-6073-41C9-A827-EDDC857B6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>
              <a:buFont typeface="Wingdings" panose="05000000000000000000" pitchFamily="2" charset="2"/>
              <a:buChar char="Ø"/>
            </a:pPr>
            <a:r>
              <a:rPr lang="id-ID"/>
              <a:t>Predikat adalah unsur utama di dalam kalimat yang berupa kata kerja (</a:t>
            </a:r>
            <a:r>
              <a:rPr lang="id-ID" i="1"/>
              <a:t>verba</a:t>
            </a:r>
            <a:r>
              <a:rPr lang="id-ID"/>
              <a:t>) atau kelompok kata kerja (</a:t>
            </a:r>
            <a:r>
              <a:rPr lang="id-ID" i="1"/>
              <a:t>frasa verbal</a:t>
            </a:r>
            <a:r>
              <a:rPr lang="id-ID"/>
              <a:t>), kata sifat (</a:t>
            </a:r>
            <a:r>
              <a:rPr lang="id-ID" i="1"/>
              <a:t>adjektiva</a:t>
            </a:r>
            <a:r>
              <a:rPr lang="id-ID"/>
              <a:t>) atau kelompok kata sifat (</a:t>
            </a:r>
            <a:r>
              <a:rPr lang="id-ID" i="1"/>
              <a:t>frasa adjektival</a:t>
            </a:r>
            <a:r>
              <a:rPr lang="id-ID"/>
              <a:t>), dan kata benda (</a:t>
            </a:r>
            <a:r>
              <a:rPr lang="id-ID" i="1"/>
              <a:t>nomina</a:t>
            </a:r>
            <a:r>
              <a:rPr lang="id-ID"/>
              <a:t>) atau kelompok kata benda (</a:t>
            </a:r>
            <a:r>
              <a:rPr lang="id-ID" i="1"/>
              <a:t>frasa nominal</a:t>
            </a:r>
            <a:r>
              <a:rPr lang="id-ID"/>
              <a:t>).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id-ID"/>
              <a:t>Ciri predikat:</a:t>
            </a:r>
          </a:p>
          <a:p>
            <a:pPr marL="531813" indent="-176213">
              <a:buFont typeface="Arial" panose="020B0604020202020204" pitchFamily="34" charset="0"/>
              <a:buChar char="•"/>
            </a:pPr>
            <a:r>
              <a:rPr lang="id-ID"/>
              <a:t>Dapat diingkarkan atau dinegasikan</a:t>
            </a:r>
          </a:p>
          <a:p>
            <a:pPr marL="531813" indent="-176213">
              <a:buFont typeface="Arial" panose="020B0604020202020204" pitchFamily="34" charset="0"/>
              <a:buChar char="•"/>
            </a:pPr>
            <a:r>
              <a:rPr lang="id-ID"/>
              <a:t>Predikat yang berupa verba dapat didahului kata </a:t>
            </a:r>
            <a:r>
              <a:rPr lang="id-ID" i="1"/>
              <a:t>sedang</a:t>
            </a:r>
            <a:r>
              <a:rPr lang="id-ID"/>
              <a:t>, </a:t>
            </a:r>
            <a:r>
              <a:rPr lang="id-ID" i="1"/>
              <a:t>belum</a:t>
            </a:r>
            <a:r>
              <a:rPr lang="id-ID"/>
              <a:t>, dan </a:t>
            </a:r>
            <a:r>
              <a:rPr lang="id-ID" i="1"/>
              <a:t>akan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id-ID"/>
              <a:t>Kalimat yang tak berpredikat menyebabkan tuturan itu belum dapat mengungkapkan informasi yang utuh.</a:t>
            </a:r>
          </a:p>
        </p:txBody>
      </p:sp>
    </p:spTree>
    <p:extLst>
      <p:ext uri="{BB962C8B-B14F-4D97-AF65-F5344CB8AC3E}">
        <p14:creationId xmlns:p14="http://schemas.microsoft.com/office/powerpoint/2010/main" val="1600049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76C5B-B3A3-4A43-B6F8-423A0E6DF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/>
              <a:t>Objek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E2343-5822-4A0F-BED2-46DD69855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>
              <a:buFont typeface="Wingdings" panose="05000000000000000000" pitchFamily="2" charset="2"/>
              <a:buChar char="Ø"/>
            </a:pPr>
            <a:r>
              <a:rPr lang="id-ID"/>
              <a:t>Objek adalah unsur kalimat yang kehadirannya bergantung kepada unsur predikat.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id-ID"/>
              <a:t>Ciri objek:</a:t>
            </a:r>
          </a:p>
          <a:p>
            <a:pPr marL="531813" indent="-176213">
              <a:buFont typeface="Arial" panose="020B0604020202020204" pitchFamily="34" charset="0"/>
              <a:buChar char="•"/>
            </a:pPr>
            <a:r>
              <a:rPr lang="id-ID"/>
              <a:t>Muncul di sebelah kanan predikat yang berupa verba transitif</a:t>
            </a:r>
          </a:p>
          <a:p>
            <a:pPr marL="531813" indent="-176213">
              <a:buFont typeface="Arial" panose="020B0604020202020204" pitchFamily="34" charset="0"/>
              <a:buChar char="•"/>
            </a:pPr>
            <a:r>
              <a:rPr lang="id-ID"/>
              <a:t>Dapat dijadikan subjek dalam kalimat pasif</a:t>
            </a:r>
          </a:p>
          <a:p>
            <a:pPr marL="531813" indent="-176213">
              <a:buFont typeface="Arial" panose="020B0604020202020204" pitchFamily="34" charset="0"/>
              <a:buChar char="•"/>
            </a:pPr>
            <a:r>
              <a:rPr lang="id-ID"/>
              <a:t>Tidak dapat didahului preposisi</a:t>
            </a:r>
          </a:p>
          <a:p>
            <a:pPr marL="355600" indent="0">
              <a:buNone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01310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1E5A5-5C97-40BC-ACC7-42D895308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/>
              <a:t>Pelengkap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51637-92BF-492B-B281-E5EAA26A9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55600" indent="-355600">
              <a:buFont typeface="Wingdings" panose="05000000000000000000" pitchFamily="2" charset="2"/>
              <a:buChar char="Ø"/>
            </a:pPr>
            <a:r>
              <a:rPr lang="id-ID" sz="2400"/>
              <a:t>Pelengkap adalah unsur kalimat yang kehadirannya bergantung kepada predikat.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id-ID" sz="2400"/>
              <a:t>Ciri pelengkap: </a:t>
            </a:r>
          </a:p>
          <a:p>
            <a:pPr marL="698500" indent="-342900">
              <a:buFont typeface="Arial" panose="020B0604020202020204" pitchFamily="34" charset="0"/>
              <a:buChar char="•"/>
            </a:pPr>
            <a:r>
              <a:rPr lang="id-ID" sz="2400"/>
              <a:t>Jika predikat berupa </a:t>
            </a:r>
            <a:r>
              <a:rPr lang="id-ID" sz="2400" i="1"/>
              <a:t>verba transitif</a:t>
            </a:r>
            <a:r>
              <a:rPr lang="id-ID" sz="2400"/>
              <a:t>, pelengkap terletak di sebelah kanan (sesudah) objek.</a:t>
            </a:r>
          </a:p>
          <a:p>
            <a:pPr marL="698500" indent="-342900">
              <a:buFont typeface="Arial" panose="020B0604020202020204" pitchFamily="34" charset="0"/>
              <a:buChar char="•"/>
            </a:pPr>
            <a:r>
              <a:rPr lang="id-ID" sz="2400"/>
              <a:t>Jika predikat berupa </a:t>
            </a:r>
            <a:r>
              <a:rPr lang="id-ID" sz="2400" i="1"/>
              <a:t>verba intransitif</a:t>
            </a:r>
            <a:r>
              <a:rPr lang="id-ID" sz="2400"/>
              <a:t>, pelengkap terletak di sebelah kanan predikat.</a:t>
            </a:r>
          </a:p>
          <a:p>
            <a:pPr marL="698500" indent="-342900">
              <a:buFont typeface="Arial" panose="020B0604020202020204" pitchFamily="34" charset="0"/>
              <a:buChar char="•"/>
            </a:pPr>
            <a:r>
              <a:rPr lang="id-ID" sz="2400"/>
              <a:t>Pelengkap tidak dapat dijadikan subjek pada kalimat pasif.</a:t>
            </a:r>
          </a:p>
          <a:p>
            <a:pPr marL="698500" indent="-342900">
              <a:buFont typeface="Arial" panose="020B0604020202020204" pitchFamily="34" charset="0"/>
              <a:buChar char="•"/>
            </a:pPr>
            <a:r>
              <a:rPr lang="id-ID" sz="2400"/>
              <a:t>Pelengkap dapat berupa nomina atau frasa nominal, frasa preposisional, verba atau frasa verbal, dan adjektiva atau frasa adjektival.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endParaRPr lang="id-ID" sz="2400"/>
          </a:p>
          <a:p>
            <a:endParaRPr lang="id-ID" sz="2400"/>
          </a:p>
        </p:txBody>
      </p:sp>
    </p:spTree>
    <p:extLst>
      <p:ext uri="{BB962C8B-B14F-4D97-AF65-F5344CB8AC3E}">
        <p14:creationId xmlns:p14="http://schemas.microsoft.com/office/powerpoint/2010/main" val="880042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0E03E-231C-4496-ACB4-D2A19AF96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/>
              <a:t>Keterangan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5CEB6-9347-4A82-A583-110996117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id-ID"/>
              <a:t> Keterangan wajib: merupakan bagian dari predikat.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/>
              <a:t> Keterangan manasuka: bukan bagian dari predikat.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/>
              <a:t> Unsur keterangan dapat berupa nomina atau frasa nominal, frasa preposisional, dan kata keterangan (</a:t>
            </a:r>
            <a:r>
              <a:rPr lang="id-ID" i="1"/>
              <a:t>adverbia</a:t>
            </a:r>
            <a:r>
              <a:rPr lang="id-ID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52073334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234</TotalTime>
  <Words>567</Words>
  <Application>Microsoft Office PowerPoint</Application>
  <PresentationFormat>Widescreen</PresentationFormat>
  <Paragraphs>83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Retrospect</vt:lpstr>
      <vt:lpstr>KALIMAT BAHASA INDONESIA</vt:lpstr>
      <vt:lpstr>Definisi</vt:lpstr>
      <vt:lpstr>Kalimat Dasar</vt:lpstr>
      <vt:lpstr>Struktur Kalimat Dasar</vt:lpstr>
      <vt:lpstr>Subjek</vt:lpstr>
      <vt:lpstr>Predikat</vt:lpstr>
      <vt:lpstr>Objek</vt:lpstr>
      <vt:lpstr>Pelengkap</vt:lpstr>
      <vt:lpstr>Keterangan</vt:lpstr>
      <vt:lpstr>Kalimat Tunggal</vt:lpstr>
      <vt:lpstr>Kalimat Majemuk</vt:lpstr>
      <vt:lpstr>Kalimat Majemuk</vt:lpstr>
      <vt:lpstr>Kalimat Partisipial</vt:lpstr>
      <vt:lpstr>Kalimat Efektif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KALIMAT</dc:title>
  <dc:creator>Aras</dc:creator>
  <cp:lastModifiedBy>Aras</cp:lastModifiedBy>
  <cp:revision>21</cp:revision>
  <dcterms:created xsi:type="dcterms:W3CDTF">2018-05-23T00:32:39Z</dcterms:created>
  <dcterms:modified xsi:type="dcterms:W3CDTF">2020-03-27T09:38:17Z</dcterms:modified>
</cp:coreProperties>
</file>