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4" r:id="rId11"/>
    <p:sldId id="267" r:id="rId12"/>
    <p:sldId id="266" r:id="rId13"/>
    <p:sldId id="269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4" autoAdjust="0"/>
  </p:normalViewPr>
  <p:slideViewPr>
    <p:cSldViewPr snapToGrid="0" snapToObjects="1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400" dirty="0"/>
              <a:t>KARAKTERISTIK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462327"/>
            <a:ext cx="6858000" cy="578376"/>
          </a:xfrm>
        </p:spPr>
        <p:txBody>
          <a:bodyPr/>
          <a:lstStyle/>
          <a:p>
            <a:r>
              <a:rPr lang="en-US" dirty="0">
                <a:latin typeface="Abel"/>
                <a:cs typeface="Abel"/>
              </a:rPr>
              <a:t>ACHMAD DEPTIAN DJENUARI RIZKY, M.Ds.</a:t>
            </a:r>
          </a:p>
        </p:txBody>
      </p:sp>
    </p:spTree>
    <p:extLst>
      <p:ext uri="{BB962C8B-B14F-4D97-AF65-F5344CB8AC3E}">
        <p14:creationId xmlns:p14="http://schemas.microsoft.com/office/powerpoint/2010/main" val="180133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883" b="15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44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IKLAN MAJALAH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23727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Media </a:t>
            </a:r>
            <a:r>
              <a:rPr lang="fi-FI" dirty="0" err="1"/>
              <a:t>ini</a:t>
            </a:r>
            <a:r>
              <a:rPr lang="fi-FI" dirty="0"/>
              <a:t> </a:t>
            </a:r>
            <a:r>
              <a:rPr lang="fi-FI" dirty="0" err="1"/>
              <a:t>menawarkan</a:t>
            </a:r>
            <a:r>
              <a:rPr lang="fi-FI" dirty="0"/>
              <a:t> </a:t>
            </a:r>
            <a:r>
              <a:rPr lang="fi-FI" dirty="0" err="1"/>
              <a:t>kesempatan</a:t>
            </a:r>
            <a:r>
              <a:rPr lang="fi-FI" dirty="0"/>
              <a:t> </a:t>
            </a:r>
            <a:r>
              <a:rPr lang="fi-FI" dirty="0" err="1"/>
              <a:t>untuk</a:t>
            </a:r>
            <a:r>
              <a:rPr lang="fi-FI" dirty="0"/>
              <a:t> </a:t>
            </a:r>
            <a:r>
              <a:rPr lang="fi-FI" dirty="0" err="1"/>
              <a:t>mengulang</a:t>
            </a:r>
            <a:r>
              <a:rPr lang="fi-FI" dirty="0"/>
              <a:t> </a:t>
            </a:r>
            <a:r>
              <a:rPr lang="fi-FI" dirty="0" err="1"/>
              <a:t>kembali</a:t>
            </a:r>
            <a:r>
              <a:rPr lang="fi-FI" dirty="0"/>
              <a:t> </a:t>
            </a:r>
            <a:r>
              <a:rPr lang="fi-FI" dirty="0" err="1"/>
              <a:t>iklannya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telah</a:t>
            </a:r>
            <a:r>
              <a:rPr lang="fi-FI" dirty="0"/>
              <a:t> </a:t>
            </a:r>
            <a:r>
              <a:rPr lang="fi-FI" dirty="0" err="1"/>
              <a:t>disampaikan</a:t>
            </a:r>
            <a:r>
              <a:rPr lang="fi-FI" dirty="0"/>
              <a:t> </a:t>
            </a:r>
            <a:r>
              <a:rPr lang="fi-FI" dirty="0" err="1"/>
              <a:t>dalam</a:t>
            </a:r>
            <a:r>
              <a:rPr lang="fi-FI" dirty="0"/>
              <a:t> media </a:t>
            </a:r>
            <a:r>
              <a:rPr lang="fi-FI" dirty="0" err="1"/>
              <a:t>lainnya</a:t>
            </a:r>
            <a:r>
              <a:rPr lang="fi-FI" dirty="0"/>
              <a:t>. </a:t>
            </a:r>
          </a:p>
          <a:p>
            <a:r>
              <a:rPr lang="fi-FI" dirty="0" err="1"/>
              <a:t>Iklan</a:t>
            </a:r>
            <a:r>
              <a:rPr lang="fi-FI" dirty="0"/>
              <a:t> </a:t>
            </a:r>
            <a:r>
              <a:rPr lang="fi-FI" dirty="0" err="1"/>
              <a:t>lewat</a:t>
            </a:r>
            <a:r>
              <a:rPr lang="fi-FI" dirty="0"/>
              <a:t> </a:t>
            </a:r>
            <a:r>
              <a:rPr lang="fi-FI" dirty="0" err="1"/>
              <a:t>majalah</a:t>
            </a:r>
            <a:r>
              <a:rPr lang="fi-FI" dirty="0"/>
              <a:t> akan </a:t>
            </a:r>
            <a:r>
              <a:rPr lang="fi-FI" dirty="0" err="1"/>
              <a:t>menawarkan</a:t>
            </a:r>
            <a:r>
              <a:rPr lang="fi-FI" dirty="0"/>
              <a:t> </a:t>
            </a:r>
            <a:r>
              <a:rPr lang="fi-FI" dirty="0" err="1"/>
              <a:t>nilai</a:t>
            </a:r>
            <a:r>
              <a:rPr lang="fi-FI" dirty="0"/>
              <a:t> </a:t>
            </a:r>
            <a:r>
              <a:rPr lang="fi-FI" dirty="0" err="1"/>
              <a:t>prestise</a:t>
            </a:r>
            <a:r>
              <a:rPr lang="fi-FI" dirty="0"/>
              <a:t> </a:t>
            </a:r>
            <a:r>
              <a:rPr lang="fi-FI" dirty="0" err="1"/>
              <a:t>menyangkut</a:t>
            </a:r>
            <a:r>
              <a:rPr lang="fi-FI" dirty="0"/>
              <a:t> </a:t>
            </a:r>
            <a:r>
              <a:rPr lang="fi-FI" dirty="0" err="1"/>
              <a:t>kualitas</a:t>
            </a:r>
            <a:r>
              <a:rPr lang="fi-FI" dirty="0"/>
              <a:t> </a:t>
            </a:r>
            <a:r>
              <a:rPr lang="fi-FI" dirty="0" err="1"/>
              <a:t>produk</a:t>
            </a:r>
            <a:r>
              <a:rPr lang="fi-FI" dirty="0"/>
              <a:t> </a:t>
            </a:r>
            <a:r>
              <a:rPr lang="fi-FI" dirty="0" err="1"/>
              <a:t>yang</a:t>
            </a:r>
            <a:r>
              <a:rPr lang="fi-FI" dirty="0"/>
              <a:t> </a:t>
            </a:r>
            <a:r>
              <a:rPr lang="fi-FI" dirty="0" err="1"/>
              <a:t>baik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Karakteristiknya</a:t>
            </a:r>
            <a:r>
              <a:rPr lang="fi-FI" dirty="0"/>
              <a:t>:</a:t>
            </a:r>
          </a:p>
          <a:p>
            <a:r>
              <a:rPr lang="hr-HR" dirty="0"/>
              <a:t>Mempunyai masa edar yang panjang</a:t>
            </a:r>
          </a:p>
          <a:p>
            <a:r>
              <a:rPr lang="tr-TR" dirty="0" err="1"/>
              <a:t>Mampu</a:t>
            </a:r>
            <a:r>
              <a:rPr lang="tr-TR" dirty="0"/>
              <a:t> </a:t>
            </a:r>
            <a:r>
              <a:rPr lang="tr-TR" dirty="0" err="1"/>
              <a:t>menjangkau</a:t>
            </a:r>
            <a:r>
              <a:rPr lang="tr-TR" dirty="0"/>
              <a:t> </a:t>
            </a:r>
            <a:r>
              <a:rPr lang="tr-TR" dirty="0" err="1"/>
              <a:t>segmen</a:t>
            </a:r>
            <a:r>
              <a:rPr lang="tr-TR" dirty="0"/>
              <a:t> </a:t>
            </a:r>
            <a:r>
              <a:rPr lang="tr-TR" dirty="0" err="1"/>
              <a:t>pasar</a:t>
            </a:r>
            <a:r>
              <a:rPr lang="tr-TR" dirty="0"/>
              <a:t> dan </a:t>
            </a:r>
            <a:r>
              <a:rPr lang="tr-TR" dirty="0" err="1"/>
              <a:t>audience</a:t>
            </a:r>
            <a:r>
              <a:rPr lang="tr-TR" dirty="0"/>
              <a:t> </a:t>
            </a:r>
            <a:r>
              <a:rPr lang="tr-TR" dirty="0" err="1"/>
              <a:t>tertentu</a:t>
            </a:r>
            <a:r>
              <a:rPr lang="tr-TR" dirty="0"/>
              <a:t>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lebih</a:t>
            </a:r>
            <a:r>
              <a:rPr lang="tr-TR" dirty="0"/>
              <a:t> spesifik</a:t>
            </a:r>
          </a:p>
          <a:p>
            <a:r>
              <a:rPr lang="tr-TR" dirty="0" err="1"/>
              <a:t>Pada</a:t>
            </a:r>
            <a:r>
              <a:rPr lang="tr-TR" dirty="0"/>
              <a:t> </a:t>
            </a:r>
            <a:r>
              <a:rPr lang="tr-TR" dirty="0" err="1"/>
              <a:t>umumnya</a:t>
            </a:r>
            <a:r>
              <a:rPr lang="tr-TR" dirty="0"/>
              <a:t> </a:t>
            </a:r>
            <a:r>
              <a:rPr lang="tr-TR" dirty="0" err="1"/>
              <a:t>majalah</a:t>
            </a:r>
            <a:r>
              <a:rPr lang="tr-TR" dirty="0"/>
              <a:t> akan </a:t>
            </a:r>
            <a:r>
              <a:rPr lang="tr-TR" dirty="0" err="1"/>
              <a:t>disimpan</a:t>
            </a:r>
            <a:r>
              <a:rPr lang="tr-TR" dirty="0"/>
              <a:t> </a:t>
            </a:r>
            <a:r>
              <a:rPr lang="tr-TR" dirty="0" err="1"/>
              <a:t>sebagai</a:t>
            </a:r>
            <a:r>
              <a:rPr lang="tr-TR" dirty="0"/>
              <a:t> </a:t>
            </a:r>
            <a:r>
              <a:rPr lang="tr-TR" dirty="0" err="1"/>
              <a:t>referensi</a:t>
            </a:r>
            <a:endParaRPr lang="tr-TR" dirty="0"/>
          </a:p>
          <a:p>
            <a:r>
              <a:rPr lang="fi-FI" dirty="0"/>
              <a:t>Bahasa </a:t>
            </a:r>
            <a:r>
              <a:rPr lang="fi-FI" dirty="0" err="1"/>
              <a:t>dan</a:t>
            </a:r>
            <a:r>
              <a:rPr lang="fi-FI" dirty="0"/>
              <a:t> </a:t>
            </a:r>
            <a:r>
              <a:rPr lang="fi-FI" dirty="0" err="1"/>
              <a:t>cara</a:t>
            </a:r>
            <a:r>
              <a:rPr lang="fi-FI" dirty="0"/>
              <a:t> </a:t>
            </a:r>
            <a:r>
              <a:rPr lang="fi-FI" dirty="0" err="1"/>
              <a:t>ungkap</a:t>
            </a:r>
            <a:r>
              <a:rPr lang="fi-FI" dirty="0"/>
              <a:t> </a:t>
            </a:r>
            <a:r>
              <a:rPr lang="fi-FI" dirty="0" err="1"/>
              <a:t>bisa</a:t>
            </a:r>
            <a:r>
              <a:rPr lang="fi-FI" dirty="0"/>
              <a:t> </a:t>
            </a:r>
            <a:r>
              <a:rPr lang="fi-FI" dirty="0" err="1"/>
              <a:t>menyesuaikan</a:t>
            </a:r>
            <a:r>
              <a:rPr lang="fi-FI" dirty="0"/>
              <a:t> </a:t>
            </a:r>
            <a:r>
              <a:rPr lang="fi-FI" dirty="0" err="1"/>
              <a:t>dengan</a:t>
            </a:r>
            <a:r>
              <a:rPr lang="fi-FI" dirty="0"/>
              <a:t> </a:t>
            </a:r>
            <a:r>
              <a:rPr lang="fi-FI" dirty="0" err="1"/>
              <a:t>karakter</a:t>
            </a:r>
            <a:r>
              <a:rPr lang="fi-FI" dirty="0"/>
              <a:t>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4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IKLAN MAJALAH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02" y="543688"/>
            <a:ext cx="3492173" cy="4604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45602"/>
            <a:ext cx="3973482" cy="28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9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IKLAN SURAT KABAR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6444"/>
            <a:ext cx="7543800" cy="4623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err="1">
                <a:latin typeface="Helvetica"/>
                <a:cs typeface="Helvetica"/>
              </a:rPr>
              <a:t>Ciri-ciri</a:t>
            </a:r>
            <a:r>
              <a:rPr lang="tr-TR" dirty="0">
                <a:latin typeface="Helvetica"/>
                <a:cs typeface="Helvetica"/>
              </a:rPr>
              <a:t> surat kabar:</a:t>
            </a:r>
          </a:p>
          <a:p>
            <a:r>
              <a:rPr lang="tr-TR" dirty="0" err="1">
                <a:latin typeface="Helvetica"/>
                <a:cs typeface="Helvetica"/>
              </a:rPr>
              <a:t>Publisitas</a:t>
            </a:r>
            <a:r>
              <a:rPr lang="tr-TR" dirty="0">
                <a:latin typeface="Helvetica"/>
                <a:cs typeface="Helvetica"/>
              </a:rPr>
              <a:t>: </a:t>
            </a:r>
            <a:r>
              <a:rPr lang="tr-TR" dirty="0" err="1">
                <a:latin typeface="Helvetica"/>
                <a:cs typeface="Helvetica"/>
              </a:rPr>
              <a:t>penyebaran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kepada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publik</a:t>
            </a:r>
            <a:endParaRPr lang="tr-TR" dirty="0">
              <a:latin typeface="Helvetica"/>
              <a:cs typeface="Helvetica"/>
            </a:endParaRPr>
          </a:p>
          <a:p>
            <a:r>
              <a:rPr lang="pt-BR" dirty="0" err="1">
                <a:latin typeface="Helvetica"/>
                <a:cs typeface="Helvetica"/>
              </a:rPr>
              <a:t>Periodesitas</a:t>
            </a:r>
            <a:r>
              <a:rPr lang="pt-BR" dirty="0">
                <a:latin typeface="Helvetica"/>
                <a:cs typeface="Helvetica"/>
              </a:rPr>
              <a:t>: </a:t>
            </a:r>
            <a:r>
              <a:rPr lang="pt-BR" dirty="0" err="1">
                <a:latin typeface="Helvetica"/>
                <a:cs typeface="Helvetica"/>
              </a:rPr>
              <a:t>keteraturan</a:t>
            </a:r>
            <a:r>
              <a:rPr lang="pt-BR" dirty="0">
                <a:latin typeface="Helvetica"/>
                <a:cs typeface="Helvetica"/>
              </a:rPr>
              <a:t>/</a:t>
            </a:r>
            <a:r>
              <a:rPr lang="pt-BR" dirty="0" err="1">
                <a:latin typeface="Helvetica"/>
                <a:cs typeface="Helvetica"/>
              </a:rPr>
              <a:t>rutinitas</a:t>
            </a:r>
            <a:endParaRPr lang="pt-BR" dirty="0">
              <a:latin typeface="Helvetica"/>
              <a:cs typeface="Helvetica"/>
            </a:endParaRPr>
          </a:p>
          <a:p>
            <a:r>
              <a:rPr lang="fi-FI" dirty="0" err="1">
                <a:latin typeface="Helvetica"/>
                <a:cs typeface="Helvetica"/>
              </a:rPr>
              <a:t>Universalitas</a:t>
            </a:r>
            <a:r>
              <a:rPr lang="fi-FI" dirty="0">
                <a:latin typeface="Helvetica"/>
                <a:cs typeface="Helvetica"/>
              </a:rPr>
              <a:t>: </a:t>
            </a:r>
            <a:r>
              <a:rPr lang="fi-FI" dirty="0" err="1">
                <a:latin typeface="Helvetica"/>
                <a:cs typeface="Helvetica"/>
              </a:rPr>
              <a:t>keragaman</a:t>
            </a:r>
            <a:r>
              <a:rPr lang="fi-FI" dirty="0">
                <a:latin typeface="Helvetica"/>
                <a:cs typeface="Helvetica"/>
              </a:rPr>
              <a:t> isi </a:t>
            </a:r>
            <a:r>
              <a:rPr lang="fi-FI" dirty="0" err="1">
                <a:latin typeface="Helvetica"/>
                <a:cs typeface="Helvetica"/>
              </a:rPr>
              <a:t>menyangkut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kepentingan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umum</a:t>
            </a:r>
            <a:endParaRPr lang="fi-FI" dirty="0">
              <a:latin typeface="Helvetica"/>
              <a:cs typeface="Helvetica"/>
            </a:endParaRPr>
          </a:p>
          <a:p>
            <a:r>
              <a:rPr lang="fi-FI" dirty="0" err="1">
                <a:latin typeface="Helvetica"/>
                <a:cs typeface="Helvetica"/>
              </a:rPr>
              <a:t>Aktualitas</a:t>
            </a:r>
            <a:r>
              <a:rPr lang="fi-FI" dirty="0">
                <a:latin typeface="Helvetica"/>
                <a:cs typeface="Helvetica"/>
              </a:rPr>
              <a:t>: </a:t>
            </a:r>
            <a:r>
              <a:rPr lang="fi-FI" dirty="0" err="1">
                <a:latin typeface="Helvetica"/>
                <a:cs typeface="Helvetica"/>
              </a:rPr>
              <a:t>kekinian</a:t>
            </a:r>
            <a:endParaRPr lang="fi-FI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fi-FI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fi-FI" dirty="0" err="1">
                <a:latin typeface="Helvetica"/>
                <a:cs typeface="Helvetica"/>
              </a:rPr>
              <a:t>Karakteristiknya</a:t>
            </a:r>
            <a:r>
              <a:rPr lang="fi-FI" dirty="0">
                <a:latin typeface="Helvetica"/>
                <a:cs typeface="Helvetica"/>
              </a:rPr>
              <a:t>:</a:t>
            </a:r>
          </a:p>
          <a:p>
            <a:r>
              <a:rPr lang="fi-FI" b="1" i="1" dirty="0">
                <a:latin typeface="Helvetica"/>
                <a:cs typeface="Helvetica"/>
              </a:rPr>
              <a:t>Market </a:t>
            </a:r>
            <a:r>
              <a:rPr lang="fi-FI" b="1" i="1" dirty="0" err="1">
                <a:latin typeface="Helvetica"/>
                <a:cs typeface="Helvetica"/>
              </a:rPr>
              <a:t>Coverage</a:t>
            </a:r>
            <a:r>
              <a:rPr lang="fi-FI" dirty="0">
                <a:latin typeface="Helvetica"/>
                <a:cs typeface="Helvetica"/>
              </a:rPr>
              <a:t>, </a:t>
            </a:r>
            <a:r>
              <a:rPr lang="fi-FI" dirty="0" err="1">
                <a:latin typeface="Helvetica"/>
                <a:cs typeface="Helvetica"/>
              </a:rPr>
              <a:t>dapat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menjangkau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daerah-daerah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dengan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cakupan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sasaran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yang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luas</a:t>
            </a:r>
            <a:endParaRPr lang="fi-FI" dirty="0">
              <a:latin typeface="Helvetica"/>
              <a:cs typeface="Helvetica"/>
            </a:endParaRPr>
          </a:p>
          <a:p>
            <a:r>
              <a:rPr lang="fi-FI" b="1" i="1" dirty="0" err="1">
                <a:latin typeface="Helvetica"/>
                <a:cs typeface="Helvetica"/>
              </a:rPr>
              <a:t>Positive</a:t>
            </a:r>
            <a:r>
              <a:rPr lang="fi-FI" b="1" i="1" dirty="0">
                <a:latin typeface="Helvetica"/>
                <a:cs typeface="Helvetica"/>
              </a:rPr>
              <a:t> Consumer </a:t>
            </a:r>
            <a:r>
              <a:rPr lang="fi-FI" b="1" i="1" dirty="0" err="1">
                <a:latin typeface="Helvetica"/>
                <a:cs typeface="Helvetica"/>
              </a:rPr>
              <a:t>Attitudes</a:t>
            </a:r>
            <a:r>
              <a:rPr lang="fi-FI" dirty="0">
                <a:latin typeface="Helvetica"/>
                <a:cs typeface="Helvetica"/>
              </a:rPr>
              <a:t>, </a:t>
            </a:r>
            <a:r>
              <a:rPr lang="fi-FI" dirty="0" err="1">
                <a:latin typeface="Helvetica"/>
                <a:cs typeface="Helvetica"/>
              </a:rPr>
              <a:t>konsumen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umumnya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memandang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surat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kabar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memuat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hal-hal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aktual</a:t>
            </a:r>
            <a:endParaRPr lang="fi-FI" dirty="0">
              <a:latin typeface="Helvetica"/>
              <a:cs typeface="Helvetica"/>
            </a:endParaRPr>
          </a:p>
          <a:p>
            <a:r>
              <a:rPr lang="fi-FI" b="1" i="1" dirty="0" err="1">
                <a:latin typeface="Helvetica"/>
                <a:cs typeface="Helvetica"/>
              </a:rPr>
              <a:t>Flexibility</a:t>
            </a:r>
            <a:r>
              <a:rPr lang="fi-FI" dirty="0">
                <a:latin typeface="Helvetica"/>
                <a:cs typeface="Helvetica"/>
              </a:rPr>
              <a:t>, </a:t>
            </a:r>
            <a:r>
              <a:rPr lang="fi-FI" dirty="0" err="1">
                <a:latin typeface="Helvetica"/>
                <a:cs typeface="Helvetica"/>
              </a:rPr>
              <a:t>pengiklan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dapat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bebas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memilih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pasar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dalam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cakupan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geografis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yang</a:t>
            </a:r>
            <a:r>
              <a:rPr lang="fi-FI" dirty="0">
                <a:latin typeface="Helvetica"/>
                <a:cs typeface="Helvetica"/>
              </a:rPr>
              <a:t> akan </a:t>
            </a:r>
            <a:r>
              <a:rPr lang="fi-FI" dirty="0" err="1">
                <a:latin typeface="Helvetica"/>
                <a:cs typeface="Helvetica"/>
              </a:rPr>
              <a:t>diprioritaskan</a:t>
            </a:r>
            <a:r>
              <a:rPr lang="fi-FI" dirty="0">
                <a:latin typeface="Helvetica"/>
                <a:cs typeface="Helvetica"/>
              </a:rPr>
              <a:t>. </a:t>
            </a:r>
            <a:r>
              <a:rPr lang="fi-FI" dirty="0" err="1">
                <a:latin typeface="Helvetica"/>
                <a:cs typeface="Helvetica"/>
              </a:rPr>
              <a:t>Ukuran</a:t>
            </a:r>
            <a:r>
              <a:rPr lang="fi-FI" dirty="0">
                <a:latin typeface="Helvetica"/>
                <a:cs typeface="Helvetica"/>
              </a:rPr>
              <a:t>, </a:t>
            </a:r>
            <a:r>
              <a:rPr lang="fi-FI" dirty="0" err="1">
                <a:latin typeface="Helvetica"/>
                <a:cs typeface="Helvetica"/>
              </a:rPr>
              <a:t>frekuensi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pemuatan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maupun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penggunaan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warna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dapat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leluasa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sesuai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dengan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budget</a:t>
            </a:r>
            <a:endParaRPr lang="fi-FI" dirty="0">
              <a:latin typeface="Helvetica"/>
              <a:cs typeface="Helvetica"/>
            </a:endParaRPr>
          </a:p>
          <a:p>
            <a:r>
              <a:rPr lang="fi-FI" b="1" i="1" dirty="0" err="1">
                <a:latin typeface="Helvetica"/>
                <a:cs typeface="Helvetica"/>
              </a:rPr>
              <a:t>Comparison</a:t>
            </a:r>
            <a:r>
              <a:rPr lang="fi-FI" b="1" i="1" dirty="0">
                <a:latin typeface="Helvetica"/>
                <a:cs typeface="Helvetica"/>
              </a:rPr>
              <a:t> </a:t>
            </a:r>
            <a:r>
              <a:rPr lang="fi-FI" b="1" i="1" dirty="0" err="1">
                <a:latin typeface="Helvetica"/>
                <a:cs typeface="Helvetica"/>
              </a:rPr>
              <a:t>Shopping</a:t>
            </a:r>
            <a:r>
              <a:rPr lang="fi-FI" i="1" dirty="0">
                <a:latin typeface="Helvetica"/>
                <a:cs typeface="Helvetica"/>
              </a:rPr>
              <a:t> (</a:t>
            </a:r>
            <a:r>
              <a:rPr lang="fi-FI" i="1" dirty="0" err="1">
                <a:latin typeface="Helvetica"/>
                <a:cs typeface="Helvetica"/>
              </a:rPr>
              <a:t>catalog</a:t>
            </a:r>
            <a:r>
              <a:rPr lang="fi-FI" i="1" dirty="0">
                <a:latin typeface="Helvetica"/>
                <a:cs typeface="Helvetica"/>
              </a:rPr>
              <a:t> </a:t>
            </a:r>
            <a:r>
              <a:rPr lang="fi-FI" i="1" dirty="0" err="1">
                <a:latin typeface="Helvetica"/>
                <a:cs typeface="Helvetica"/>
              </a:rPr>
              <a:t>value</a:t>
            </a:r>
            <a:r>
              <a:rPr lang="fi-FI" i="1" dirty="0">
                <a:latin typeface="Helvetica"/>
                <a:cs typeface="Helvetica"/>
              </a:rPr>
              <a:t>)</a:t>
            </a:r>
            <a:r>
              <a:rPr lang="fi-FI" dirty="0">
                <a:latin typeface="Helvetica"/>
                <a:cs typeface="Helvetica"/>
              </a:rPr>
              <a:t>, </a:t>
            </a:r>
            <a:r>
              <a:rPr lang="fi-FI" dirty="0" err="1">
                <a:latin typeface="Helvetica"/>
                <a:cs typeface="Helvetica"/>
              </a:rPr>
              <a:t>hal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ini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menyangkut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kebiasaan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konsumen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menjadikan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surat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kabar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sebagai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referensi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berbelanja</a:t>
            </a:r>
            <a:endParaRPr lang="fi-FI" dirty="0"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0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IKLAN SURAT KABAR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29767"/>
            <a:ext cx="3149600" cy="436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80" y="1417934"/>
            <a:ext cx="4182538" cy="36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36675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berfungsi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sebagai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saluran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komunikasi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atau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sebagai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penyampaian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pesan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umumnya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berbentuk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gambar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disertai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kata-kata. </a:t>
            </a:r>
          </a:p>
          <a:p>
            <a:pPr marL="0" indent="0">
              <a:buNone/>
            </a:pPr>
            <a:endParaRPr lang="tr-TR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dirty="0" err="1">
                <a:latin typeface="Helvetica"/>
                <a:cs typeface="Helvetica"/>
              </a:rPr>
              <a:t>Karakteristiknya</a:t>
            </a:r>
            <a:r>
              <a:rPr lang="tr-TR" dirty="0">
                <a:latin typeface="Helvetica"/>
                <a:cs typeface="Helvetica"/>
              </a:rPr>
              <a:t>:</a:t>
            </a:r>
          </a:p>
          <a:p>
            <a:r>
              <a:rPr lang="fr-FR" dirty="0" err="1">
                <a:latin typeface="Helvetica"/>
                <a:cs typeface="Helvetica"/>
              </a:rPr>
              <a:t>Dapat</a:t>
            </a:r>
            <a:r>
              <a:rPr lang="fr-FR" dirty="0">
                <a:latin typeface="Helvetica"/>
                <a:cs typeface="Helvetica"/>
              </a:rPr>
              <a:t> </a:t>
            </a:r>
            <a:r>
              <a:rPr lang="fr-FR" dirty="0" err="1">
                <a:latin typeface="Helvetica"/>
                <a:cs typeface="Helvetica"/>
              </a:rPr>
              <a:t>mencapai</a:t>
            </a:r>
            <a:r>
              <a:rPr lang="fr-FR" dirty="0">
                <a:latin typeface="Helvetica"/>
                <a:cs typeface="Helvetica"/>
              </a:rPr>
              <a:t> </a:t>
            </a:r>
            <a:r>
              <a:rPr lang="fr-FR" dirty="0" err="1">
                <a:latin typeface="Helvetica"/>
                <a:cs typeface="Helvetica"/>
              </a:rPr>
              <a:t>target</a:t>
            </a:r>
            <a:r>
              <a:rPr lang="fr-FR" dirty="0">
                <a:latin typeface="Helvetica"/>
                <a:cs typeface="Helvetica"/>
              </a:rPr>
              <a:t> audience </a:t>
            </a:r>
            <a:r>
              <a:rPr lang="fr-FR" dirty="0" err="1">
                <a:latin typeface="Helvetica"/>
                <a:cs typeface="Helvetica"/>
              </a:rPr>
              <a:t>secara</a:t>
            </a:r>
            <a:r>
              <a:rPr lang="fr-FR" dirty="0">
                <a:latin typeface="Helvetica"/>
                <a:cs typeface="Helvetica"/>
              </a:rPr>
              <a:t> </a:t>
            </a:r>
            <a:r>
              <a:rPr lang="fr-FR" dirty="0" err="1">
                <a:latin typeface="Helvetica"/>
                <a:cs typeface="Helvetica"/>
              </a:rPr>
              <a:t>heterogen</a:t>
            </a:r>
            <a:endParaRPr lang="fr-FR" dirty="0">
              <a:latin typeface="Helvetica"/>
              <a:cs typeface="Helvetica"/>
            </a:endParaRPr>
          </a:p>
          <a:p>
            <a:r>
              <a:rPr lang="ro-RO" dirty="0">
                <a:latin typeface="Helvetica"/>
                <a:cs typeface="Helvetica"/>
              </a:rPr>
              <a:t>Memiliki frekuensi untuk dilihat secara berulang-ulang atau berkali-kali</a:t>
            </a:r>
          </a:p>
          <a:p>
            <a:r>
              <a:rPr lang="tr-TR" dirty="0" err="1">
                <a:latin typeface="Helvetica"/>
                <a:cs typeface="Helvetica"/>
              </a:rPr>
              <a:t>Memiliki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sifat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selektif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mempunyai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i="1" dirty="0" err="1">
                <a:latin typeface="Helvetica"/>
                <a:cs typeface="Helvetica"/>
              </a:rPr>
              <a:t>impact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besar</a:t>
            </a:r>
            <a:endParaRPr lang="tr-TR" dirty="0">
              <a:latin typeface="Helvetica"/>
              <a:cs typeface="Helvetica"/>
            </a:endParaRPr>
          </a:p>
          <a:p>
            <a:r>
              <a:rPr lang="tr-TR" dirty="0" err="1">
                <a:latin typeface="Helvetica"/>
                <a:cs typeface="Helvetica"/>
              </a:rPr>
              <a:t>Hasil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prima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teknik </a:t>
            </a:r>
            <a:r>
              <a:rPr lang="tr-TR" dirty="0" err="1">
                <a:latin typeface="Helvetica"/>
                <a:cs typeface="Helvetica"/>
              </a:rPr>
              <a:t>cetak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baik</a:t>
            </a:r>
            <a:endParaRPr lang="tr-TR" dirty="0">
              <a:latin typeface="Helvetica"/>
              <a:cs typeface="Helvetica"/>
            </a:endParaRPr>
          </a:p>
          <a:p>
            <a:r>
              <a:rPr lang="en-US" dirty="0" err="1">
                <a:latin typeface="Helvetica"/>
                <a:cs typeface="Helvetica"/>
              </a:rPr>
              <a:t>Sebagai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i="1" dirty="0">
                <a:latin typeface="Helvetica"/>
                <a:cs typeface="Helvetica"/>
              </a:rPr>
              <a:t>reminder</a:t>
            </a:r>
          </a:p>
          <a:p>
            <a:r>
              <a:rPr lang="en-US" dirty="0" err="1">
                <a:latin typeface="Helvetica"/>
                <a:cs typeface="Helvetica"/>
              </a:rPr>
              <a:t>Dapat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menimbulkan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i="1" dirty="0">
                <a:latin typeface="Helvetica"/>
                <a:cs typeface="Helvetica"/>
              </a:rPr>
              <a:t>good will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2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497671"/>
            <a:ext cx="2124007" cy="2899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753" y="497672"/>
            <a:ext cx="2568274" cy="3629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527" y="497671"/>
            <a:ext cx="2756801" cy="46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7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93750"/>
            <a:ext cx="7543800" cy="4413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>
                <a:latin typeface="Helvetica"/>
                <a:cs typeface="Helvetica"/>
              </a:rPr>
              <a:t>Media luar ruang yang dipancang sehingga dapat menyita perhatian khalayak sasaran. Sifat media ini permanen dan dapat menyentuh alam perasaan atau emosi. </a:t>
            </a:r>
          </a:p>
          <a:p>
            <a:pPr marL="0" indent="0">
              <a:buNone/>
            </a:pPr>
            <a:endParaRPr lang="hu-HU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hu-HU" dirty="0">
                <a:latin typeface="Helvetica"/>
                <a:cs typeface="Helvetica"/>
              </a:rPr>
              <a:t>Karakteristiknya:</a:t>
            </a:r>
          </a:p>
          <a:p>
            <a:r>
              <a:rPr lang="fi-FI" dirty="0" err="1">
                <a:latin typeface="Helvetica"/>
                <a:cs typeface="Helvetica"/>
              </a:rPr>
              <a:t>Jangkauan</a:t>
            </a:r>
            <a:r>
              <a:rPr lang="fi-FI" dirty="0">
                <a:latin typeface="Helvetica"/>
                <a:cs typeface="Helvetica"/>
              </a:rPr>
              <a:t>: </a:t>
            </a:r>
            <a:r>
              <a:rPr lang="fi-FI" dirty="0" err="1">
                <a:latin typeface="Helvetica"/>
                <a:cs typeface="Helvetica"/>
              </a:rPr>
              <a:t>kemampuan</a:t>
            </a:r>
            <a:r>
              <a:rPr lang="fi-FI" dirty="0">
                <a:latin typeface="Helvetica"/>
                <a:cs typeface="Helvetica"/>
              </a:rPr>
              <a:t> media </a:t>
            </a:r>
            <a:r>
              <a:rPr lang="fi-FI" dirty="0" err="1">
                <a:latin typeface="Helvetica"/>
                <a:cs typeface="Helvetica"/>
              </a:rPr>
              <a:t>menjangkau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target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audience</a:t>
            </a:r>
            <a:endParaRPr lang="fi-FI" dirty="0">
              <a:latin typeface="Helvetica"/>
              <a:cs typeface="Helvetica"/>
            </a:endParaRPr>
          </a:p>
          <a:p>
            <a:r>
              <a:rPr lang="fi-FI" dirty="0" err="1">
                <a:latin typeface="Helvetica"/>
                <a:cs typeface="Helvetica"/>
              </a:rPr>
              <a:t>Frekuensi</a:t>
            </a:r>
            <a:r>
              <a:rPr lang="fi-FI" dirty="0">
                <a:latin typeface="Helvetica"/>
                <a:cs typeface="Helvetica"/>
              </a:rPr>
              <a:t>: </a:t>
            </a:r>
            <a:r>
              <a:rPr lang="fi-FI" dirty="0" err="1">
                <a:latin typeface="Helvetica"/>
                <a:cs typeface="Helvetica"/>
              </a:rPr>
              <a:t>kemampuan</a:t>
            </a:r>
            <a:r>
              <a:rPr lang="fi-FI" dirty="0">
                <a:latin typeface="Helvetica"/>
                <a:cs typeface="Helvetica"/>
              </a:rPr>
              <a:t> media </a:t>
            </a:r>
            <a:r>
              <a:rPr lang="fi-FI" dirty="0" err="1">
                <a:latin typeface="Helvetica"/>
                <a:cs typeface="Helvetica"/>
              </a:rPr>
              <a:t>untuk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mengulang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pesan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iklan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yang</a:t>
            </a:r>
            <a:r>
              <a:rPr lang="fi-FI" dirty="0">
                <a:latin typeface="Helvetica"/>
                <a:cs typeface="Helvetica"/>
              </a:rPr>
              <a:t> sama </a:t>
            </a:r>
            <a:r>
              <a:rPr lang="fi-FI" dirty="0" err="1">
                <a:latin typeface="Helvetica"/>
                <a:cs typeface="Helvetica"/>
              </a:rPr>
              <a:t>terhadap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khalayak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sasaran</a:t>
            </a:r>
            <a:r>
              <a:rPr lang="fi-FI" dirty="0">
                <a:latin typeface="Helvetica"/>
                <a:cs typeface="Helvetica"/>
              </a:rPr>
              <a:t> saat </a:t>
            </a:r>
            <a:r>
              <a:rPr lang="fi-FI" dirty="0" err="1">
                <a:latin typeface="Helvetica"/>
                <a:cs typeface="Helvetica"/>
              </a:rPr>
              <a:t>mulai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dilupakan</a:t>
            </a:r>
            <a:endParaRPr lang="fi-FI" dirty="0">
              <a:latin typeface="Helvetica"/>
              <a:cs typeface="Helvetica"/>
            </a:endParaRPr>
          </a:p>
          <a:p>
            <a:r>
              <a:rPr lang="fi-FI" dirty="0" err="1">
                <a:latin typeface="Helvetica"/>
                <a:cs typeface="Helvetica"/>
              </a:rPr>
              <a:t>Kontinuitas</a:t>
            </a:r>
            <a:r>
              <a:rPr lang="fi-FI" dirty="0">
                <a:latin typeface="Helvetica"/>
                <a:cs typeface="Helvetica"/>
              </a:rPr>
              <a:t>: </a:t>
            </a:r>
            <a:r>
              <a:rPr lang="fi-FI" dirty="0" err="1">
                <a:latin typeface="Helvetica"/>
                <a:cs typeface="Helvetica"/>
              </a:rPr>
              <a:t>kesinambungan</a:t>
            </a:r>
            <a:r>
              <a:rPr lang="fi-FI" dirty="0">
                <a:latin typeface="Helvetica"/>
                <a:cs typeface="Helvetica"/>
              </a:rPr>
              <a:t> media </a:t>
            </a:r>
            <a:r>
              <a:rPr lang="fi-FI" dirty="0" err="1">
                <a:latin typeface="Helvetica"/>
                <a:cs typeface="Helvetica"/>
              </a:rPr>
              <a:t>menyampaikan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pesan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iklan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sesuai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dengan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tuntutan</a:t>
            </a:r>
            <a:endParaRPr lang="fi-FI" dirty="0">
              <a:latin typeface="Helvetica"/>
              <a:cs typeface="Helvetica"/>
            </a:endParaRPr>
          </a:p>
          <a:p>
            <a:r>
              <a:rPr lang="fi-FI" dirty="0" err="1">
                <a:latin typeface="Helvetica"/>
                <a:cs typeface="Helvetica"/>
              </a:rPr>
              <a:t>Memiliki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jangkauan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lokal</a:t>
            </a:r>
            <a:r>
              <a:rPr lang="fi-FI" dirty="0">
                <a:latin typeface="Helvetica"/>
                <a:cs typeface="Helvetica"/>
              </a:rPr>
              <a:t>, </a:t>
            </a:r>
            <a:r>
              <a:rPr lang="fi-FI" i="1" dirty="0" err="1">
                <a:latin typeface="Helvetica"/>
                <a:cs typeface="Helvetica"/>
              </a:rPr>
              <a:t>audience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beragam</a:t>
            </a:r>
            <a:r>
              <a:rPr lang="fi-FI" dirty="0">
                <a:latin typeface="Helvetica"/>
                <a:cs typeface="Helvetica"/>
              </a:rPr>
              <a:t>, </a:t>
            </a:r>
            <a:r>
              <a:rPr lang="fi-FI" dirty="0" err="1">
                <a:latin typeface="Helvetica"/>
                <a:cs typeface="Helvetica"/>
              </a:rPr>
              <a:t>frekuensi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tinggi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waktu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baca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singkat</a:t>
            </a:r>
            <a:endParaRPr lang="fi-FI" dirty="0">
              <a:latin typeface="Helvetica"/>
              <a:cs typeface="Helvetica"/>
            </a:endParaRPr>
          </a:p>
          <a:p>
            <a:r>
              <a:rPr lang="tr-TR" dirty="0" err="1">
                <a:latin typeface="Helvetica"/>
                <a:cs typeface="Helvetica"/>
              </a:rPr>
              <a:t>Memberi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peluang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memungkinkan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penggarapan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grafis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memikat</a:t>
            </a:r>
            <a:endParaRPr lang="tr-TR" dirty="0">
              <a:latin typeface="Helvetica"/>
              <a:cs typeface="Helvetica"/>
            </a:endParaRPr>
          </a:p>
          <a:p>
            <a:r>
              <a:rPr lang="tr-TR" dirty="0" err="1">
                <a:latin typeface="Helvetica"/>
                <a:cs typeface="Helvetica"/>
              </a:rPr>
              <a:t>Sangat</a:t>
            </a:r>
            <a:r>
              <a:rPr lang="tr-TR" dirty="0">
                <a:latin typeface="Helvetica"/>
                <a:cs typeface="Helvetica"/>
              </a:rPr>
              <a:t> efektif </a:t>
            </a:r>
            <a:r>
              <a:rPr lang="tr-TR" dirty="0" err="1">
                <a:latin typeface="Helvetica"/>
                <a:cs typeface="Helvetica"/>
              </a:rPr>
              <a:t>dipakai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sebagi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reminder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untuk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menjaga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memelihar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image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serta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reputasi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baik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dimata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konsumen</a:t>
            </a:r>
            <a:endParaRPr lang="tr-TR" dirty="0">
              <a:latin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9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BILLBOARD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5111750" cy="3590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3256359"/>
            <a:ext cx="3508375" cy="26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BALIGO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7955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fi-FI" dirty="0" err="1">
                <a:latin typeface="Helvetica"/>
                <a:cs typeface="Helvetica"/>
              </a:rPr>
              <a:t>Bentuk</a:t>
            </a:r>
            <a:r>
              <a:rPr lang="fi-FI" dirty="0">
                <a:latin typeface="Helvetica"/>
                <a:cs typeface="Helvetica"/>
              </a:rPr>
              <a:t> media </a:t>
            </a:r>
            <a:r>
              <a:rPr lang="fi-FI" dirty="0" err="1">
                <a:latin typeface="Helvetica"/>
                <a:cs typeface="Helvetica"/>
              </a:rPr>
              <a:t>untuk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menggambarkan</a:t>
            </a:r>
            <a:r>
              <a:rPr lang="fi-FI" dirty="0">
                <a:latin typeface="Helvetica"/>
                <a:cs typeface="Helvetica"/>
              </a:rPr>
              <a:t> propaganda </a:t>
            </a:r>
            <a:r>
              <a:rPr lang="fi-FI" dirty="0" err="1">
                <a:latin typeface="Helvetica"/>
                <a:cs typeface="Helvetica"/>
              </a:rPr>
              <a:t>atau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iklan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yang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berisi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pesan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yang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menggebu-gebu</a:t>
            </a:r>
            <a:r>
              <a:rPr lang="fi-FI" dirty="0">
                <a:latin typeface="Helvetica"/>
                <a:cs typeface="Helvetica"/>
              </a:rPr>
              <a:t>. </a:t>
            </a:r>
            <a:r>
              <a:rPr lang="fi-FI" dirty="0" err="1">
                <a:latin typeface="Helvetica"/>
                <a:cs typeface="Helvetica"/>
              </a:rPr>
              <a:t>Fungsinya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hampir</a:t>
            </a:r>
            <a:r>
              <a:rPr lang="fi-FI" dirty="0">
                <a:latin typeface="Helvetica"/>
                <a:cs typeface="Helvetica"/>
              </a:rPr>
              <a:t> sama </a:t>
            </a:r>
            <a:r>
              <a:rPr lang="fi-FI" dirty="0" err="1">
                <a:latin typeface="Helvetica"/>
                <a:cs typeface="Helvetica"/>
              </a:rPr>
              <a:t>dengan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billboard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begitu</a:t>
            </a:r>
            <a:r>
              <a:rPr lang="fi-FI" dirty="0">
                <a:latin typeface="Helvetica"/>
                <a:cs typeface="Helvetica"/>
              </a:rPr>
              <a:t> pula </a:t>
            </a:r>
            <a:r>
              <a:rPr lang="fi-FI" dirty="0" err="1">
                <a:latin typeface="Helvetica"/>
                <a:cs typeface="Helvetica"/>
              </a:rPr>
              <a:t>dengan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karakteristiknya</a:t>
            </a:r>
            <a:r>
              <a:rPr lang="fi-FI" dirty="0">
                <a:latin typeface="Helvetica"/>
                <a:cs typeface="Helvetica"/>
              </a:rPr>
              <a:t>. </a:t>
            </a:r>
            <a:r>
              <a:rPr lang="fi-FI" dirty="0" err="1">
                <a:latin typeface="Helvetica"/>
                <a:cs typeface="Helvetica"/>
              </a:rPr>
              <a:t>Baliho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bersifat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tidak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tetap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karena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disesuaikan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dengan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kebutuhan</a:t>
            </a:r>
            <a:r>
              <a:rPr lang="fi-FI" dirty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537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69915"/>
            <a:ext cx="7543800" cy="4102144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latin typeface="Helvetica"/>
                <a:cs typeface="Helvetica"/>
              </a:rPr>
              <a:t>Media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merupakan</a:t>
            </a:r>
            <a:r>
              <a:rPr lang="fi-FI" sz="3200" dirty="0">
                <a:latin typeface="Helvetica"/>
                <a:cs typeface="Helvetica"/>
              </a:rPr>
              <a:t> sarana </a:t>
            </a:r>
            <a:r>
              <a:rPr lang="fi-FI" sz="3200" dirty="0" err="1">
                <a:latin typeface="Helvetica"/>
                <a:cs typeface="Helvetica"/>
              </a:rPr>
              <a:t>komunikasi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yang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digunakan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untuk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menyampaikan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dan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menyebarluaskan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pesan-pesan</a:t>
            </a:r>
            <a:r>
              <a:rPr lang="fi-FI" sz="3200" dirty="0">
                <a:latin typeface="Helvetica"/>
                <a:cs typeface="Helvetica"/>
              </a:rPr>
              <a:t> </a:t>
            </a:r>
            <a:r>
              <a:rPr lang="fi-FI" sz="3200" dirty="0" err="1">
                <a:latin typeface="Helvetica"/>
                <a:cs typeface="Helvetica"/>
              </a:rPr>
              <a:t>iklan</a:t>
            </a:r>
            <a:r>
              <a:rPr lang="fi-FI" sz="3200" dirty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endParaRPr lang="fi-FI" b="1" i="1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hr-HR" i="1" dirty="0">
                <a:latin typeface="Helvetica"/>
                <a:cs typeface="Helvetica"/>
              </a:rPr>
              <a:t>Pesan</a:t>
            </a:r>
            <a:r>
              <a:rPr lang="hr-HR" dirty="0">
                <a:latin typeface="Helvetica"/>
                <a:cs typeface="Helvetica"/>
              </a:rPr>
              <a:t>: Penjualan dari produsen selaku komunikator yang ditujukan kepada konsumen selaku komunikan.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977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BROSUR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84300"/>
            <a:ext cx="75438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bersifat</a:t>
            </a:r>
            <a:r>
              <a:rPr lang="tr-TR" dirty="0">
                <a:latin typeface="Helvetica"/>
                <a:cs typeface="Helvetica"/>
              </a:rPr>
              <a:t> umum </a:t>
            </a:r>
            <a:r>
              <a:rPr lang="tr-TR" dirty="0" err="1">
                <a:latin typeface="Helvetica"/>
                <a:cs typeface="Helvetica"/>
              </a:rPr>
              <a:t>disediakan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untuk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konsumen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didalamnya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terdapat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keterangan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uraian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informasi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mengenai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produk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tertentu</a:t>
            </a:r>
            <a:r>
              <a:rPr lang="tr-TR" dirty="0">
                <a:latin typeface="Helvetica"/>
                <a:cs typeface="Helvetica"/>
              </a:rPr>
              <a:t>. </a:t>
            </a:r>
          </a:p>
          <a:p>
            <a:pPr marL="0" indent="0">
              <a:buNone/>
            </a:pPr>
            <a:endParaRPr lang="tr-TR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dirty="0" err="1">
                <a:latin typeface="Helvetica"/>
                <a:cs typeface="Helvetica"/>
              </a:rPr>
              <a:t>Karakteristiknya</a:t>
            </a:r>
            <a:r>
              <a:rPr lang="tr-TR" dirty="0">
                <a:latin typeface="Helvetica"/>
                <a:cs typeface="Helvetica"/>
              </a:rPr>
              <a:t>:</a:t>
            </a:r>
          </a:p>
          <a:p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informasi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berupa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lembaran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kecil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banyak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lipatan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sehingga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mudah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dibawa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efisien</a:t>
            </a:r>
            <a:endParaRPr lang="tr-TR" dirty="0">
              <a:latin typeface="Helvetica"/>
              <a:cs typeface="Helvetica"/>
            </a:endParaRPr>
          </a:p>
          <a:p>
            <a:r>
              <a:rPr lang="en-US" dirty="0" err="1">
                <a:latin typeface="Helvetica"/>
                <a:cs typeface="Helvetica"/>
              </a:rPr>
              <a:t>Menerangkan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produk</a:t>
            </a:r>
            <a:r>
              <a:rPr lang="en-US" dirty="0">
                <a:latin typeface="Helvetica"/>
                <a:cs typeface="Helvetica"/>
              </a:rPr>
              <a:t> yang </a:t>
            </a:r>
            <a:r>
              <a:rPr lang="en-US" dirty="0" err="1">
                <a:latin typeface="Helvetica"/>
                <a:cs typeface="Helvetica"/>
              </a:rPr>
              <a:t>ditawarkan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secara</a:t>
            </a:r>
            <a:r>
              <a:rPr lang="en-US" dirty="0">
                <a:latin typeface="Helvetica"/>
                <a:cs typeface="Helvetica"/>
              </a:rPr>
              <a:t> detail</a:t>
            </a:r>
          </a:p>
          <a:p>
            <a:r>
              <a:rPr lang="tr-TR" dirty="0" err="1">
                <a:latin typeface="Helvetica"/>
                <a:cs typeface="Helvetica"/>
              </a:rPr>
              <a:t>Dapat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mengungkapkan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hasil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produk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kata-kata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menarik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serta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menampilkan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contoh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produknya</a:t>
            </a:r>
            <a:endParaRPr lang="tr-TR" dirty="0">
              <a:latin typeface="Helvetica"/>
              <a:cs typeface="Helvetica"/>
            </a:endParaRPr>
          </a:p>
          <a:p>
            <a:r>
              <a:rPr lang="tr-TR" dirty="0" err="1">
                <a:latin typeface="Helvetica"/>
                <a:cs typeface="Helvetica"/>
              </a:rPr>
              <a:t>Penyebaran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lebih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terarah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biaya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terjangkau</a:t>
            </a:r>
            <a:endParaRPr lang="tr-TR" dirty="0">
              <a:latin typeface="Helvetica"/>
              <a:cs typeface="Helvetica"/>
            </a:endParaRPr>
          </a:p>
          <a:p>
            <a:r>
              <a:rPr lang="tr-TR" dirty="0" err="1">
                <a:latin typeface="Helvetica"/>
                <a:cs typeface="Helvetica"/>
              </a:rPr>
              <a:t>Mempunyai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tampilan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menarik</a:t>
            </a:r>
            <a:endParaRPr lang="tr-TR" dirty="0">
              <a:latin typeface="Helvetica"/>
              <a:cs typeface="Helvetica"/>
            </a:endParaRPr>
          </a:p>
          <a:p>
            <a:r>
              <a:rPr lang="fi-FI" dirty="0" err="1">
                <a:latin typeface="Helvetica"/>
                <a:cs typeface="Helvetica"/>
              </a:rPr>
              <a:t>Memiliki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otoritas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penuh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untuk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menyampaikan</a:t>
            </a:r>
            <a:r>
              <a:rPr lang="fi-FI" dirty="0">
                <a:latin typeface="Helvetica"/>
                <a:cs typeface="Helvetica"/>
              </a:rPr>
              <a:t> </a:t>
            </a:r>
            <a:r>
              <a:rPr lang="fi-FI" dirty="0" err="1">
                <a:latin typeface="Helvetica"/>
                <a:cs typeface="Helvetica"/>
              </a:rPr>
              <a:t>informasi</a:t>
            </a:r>
            <a:endParaRPr lang="fi-FI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2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Kalendersangatefektifsebagaimedia</a:t>
            </a:r>
            <a:r>
              <a:rPr lang="tr-TR" dirty="0"/>
              <a:t> </a:t>
            </a:r>
            <a:r>
              <a:rPr lang="tr-TR" dirty="0" err="1"/>
              <a:t>berpromosikarenamemilikifungsiyang</a:t>
            </a:r>
            <a:r>
              <a:rPr lang="tr-TR" dirty="0"/>
              <a:t> </a:t>
            </a:r>
            <a:r>
              <a:rPr lang="tr-TR" dirty="0" err="1"/>
              <a:t>sangatbesar</a:t>
            </a:r>
            <a:r>
              <a:rPr lang="tr-TR" dirty="0"/>
              <a:t>. </a:t>
            </a:r>
            <a:r>
              <a:rPr lang="tr-TR" dirty="0" err="1"/>
              <a:t>Karakteristiknya</a:t>
            </a:r>
            <a:r>
              <a:rPr lang="tr-TR" dirty="0"/>
              <a:t>:</a:t>
            </a:r>
          </a:p>
          <a:p>
            <a:r>
              <a:rPr lang="en-US" dirty="0"/>
              <a:t>1.Sebagaireminder</a:t>
            </a:r>
          </a:p>
          <a:p>
            <a:r>
              <a:rPr lang="hu-HU" dirty="0"/>
              <a:t>2.Dapatmenampilkanbanyakilustrasi</a:t>
            </a:r>
          </a:p>
          <a:p>
            <a:r>
              <a:rPr lang="hu-HU" dirty="0"/>
              <a:t>3.Mempunyaifrekuensitinggi</a:t>
            </a:r>
          </a:p>
          <a:p>
            <a:r>
              <a:rPr lang="hu-HU" dirty="0"/>
              <a:t>4.Biayarelatifterjangkau</a:t>
            </a:r>
          </a:p>
          <a:p>
            <a:r>
              <a:rPr lang="hu-HU" dirty="0"/>
              <a:t>5.Bentukbervariasi</a:t>
            </a:r>
          </a:p>
        </p:txBody>
      </p:sp>
    </p:spTree>
    <p:extLst>
      <p:ext uri="{BB962C8B-B14F-4D97-AF65-F5344CB8AC3E}">
        <p14:creationId xmlns:p14="http://schemas.microsoft.com/office/powerpoint/2010/main" val="352830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Media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mempunyaibeberapafungsidanfleksibel</a:t>
            </a:r>
            <a:r>
              <a:rPr lang="tr-TR" dirty="0"/>
              <a:t>, </a:t>
            </a:r>
            <a:r>
              <a:rPr lang="tr-TR" dirty="0" err="1"/>
              <a:t>diantaranyasebagihiasan</a:t>
            </a:r>
            <a:r>
              <a:rPr lang="tr-TR" dirty="0"/>
              <a:t>, </a:t>
            </a:r>
            <a:r>
              <a:rPr lang="tr-TR" dirty="0" err="1"/>
              <a:t>identitasdanwahaninformasi</a:t>
            </a:r>
            <a:r>
              <a:rPr lang="tr-TR" dirty="0"/>
              <a:t>. Karakteristik:</a:t>
            </a:r>
          </a:p>
          <a:p>
            <a:r>
              <a:rPr lang="en-US" dirty="0"/>
              <a:t>-</a:t>
            </a:r>
            <a:r>
              <a:rPr lang="en-US" dirty="0" err="1"/>
              <a:t>Sebagaireminder</a:t>
            </a:r>
            <a:endParaRPr lang="en-US" dirty="0"/>
          </a:p>
          <a:p>
            <a:r>
              <a:rPr lang="tr-TR" dirty="0"/>
              <a:t>-</a:t>
            </a:r>
            <a:r>
              <a:rPr lang="tr-TR" dirty="0" err="1"/>
              <a:t>Kemampuanuntuktampilmenyolokdanmengesankan</a:t>
            </a:r>
            <a:endParaRPr lang="tr-TR" dirty="0"/>
          </a:p>
          <a:p>
            <a:r>
              <a:rPr lang="nb-NO" dirty="0"/>
              <a:t>-</a:t>
            </a:r>
            <a:r>
              <a:rPr lang="nb-NO" dirty="0" err="1"/>
              <a:t>Ukuranbervariasi</a:t>
            </a:r>
            <a:endParaRPr lang="nb-NO" dirty="0"/>
          </a:p>
          <a:p>
            <a:r>
              <a:rPr lang="sv-SE" dirty="0"/>
              <a:t>-</a:t>
            </a:r>
            <a:r>
              <a:rPr lang="sv-SE" dirty="0" err="1"/>
              <a:t>Hargarelatifmurah</a:t>
            </a:r>
            <a:endParaRPr lang="sv-S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2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Media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memilikijangkauan</a:t>
            </a:r>
            <a:r>
              <a:rPr lang="tr-TR" dirty="0"/>
              <a:t>, </a:t>
            </a:r>
            <a:r>
              <a:rPr lang="tr-TR" dirty="0" err="1"/>
              <a:t>frekuensi</a:t>
            </a:r>
            <a:r>
              <a:rPr lang="tr-TR" dirty="0"/>
              <a:t>, </a:t>
            </a:r>
            <a:r>
              <a:rPr lang="tr-TR" dirty="0" err="1"/>
              <a:t>kontinuitasyang</a:t>
            </a:r>
            <a:r>
              <a:rPr lang="tr-TR" dirty="0"/>
              <a:t> </a:t>
            </a:r>
            <a:r>
              <a:rPr lang="tr-TR" dirty="0" err="1"/>
              <a:t>luasbergeraksecarafrontal</a:t>
            </a:r>
            <a:r>
              <a:rPr lang="tr-TR" dirty="0"/>
              <a:t> </a:t>
            </a:r>
            <a:r>
              <a:rPr lang="tr-TR" dirty="0" err="1"/>
              <a:t>kearahkhalayakataukonsumen</a:t>
            </a:r>
            <a:r>
              <a:rPr lang="tr-TR" dirty="0"/>
              <a:t>. Transit Ad </a:t>
            </a:r>
            <a:r>
              <a:rPr lang="tr-TR" dirty="0" err="1"/>
              <a:t>dikategorikansebagaiMoving</a:t>
            </a:r>
            <a:r>
              <a:rPr lang="tr-TR" dirty="0"/>
              <a:t> Billboard. </a:t>
            </a:r>
            <a:r>
              <a:rPr lang="tr-TR" dirty="0" err="1"/>
              <a:t>Karakteristiknya</a:t>
            </a:r>
            <a:r>
              <a:rPr lang="tr-TR" dirty="0"/>
              <a:t>:</a:t>
            </a:r>
          </a:p>
          <a:p>
            <a:r>
              <a:rPr lang="tr-TR" dirty="0"/>
              <a:t>-</a:t>
            </a:r>
            <a:r>
              <a:rPr lang="tr-TR" dirty="0" err="1"/>
              <a:t>Ruangiklanmemadai</a:t>
            </a:r>
            <a:endParaRPr lang="tr-TR" dirty="0"/>
          </a:p>
          <a:p>
            <a:r>
              <a:rPr lang="hr-HR" dirty="0"/>
              <a:t>-Memilikimobilitastinggi</a:t>
            </a:r>
          </a:p>
          <a:p>
            <a:r>
              <a:rPr lang="hu-HU" dirty="0"/>
              <a:t>-Biayaterjangkau</a:t>
            </a:r>
          </a:p>
          <a:p>
            <a:r>
              <a:rPr lang="hr-HR" dirty="0"/>
              <a:t>-Mampumenjangkausasarantertentusecarafragmentatis(menjangkautarget audience secaralangsung)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01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KARTU POS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Media </a:t>
            </a:r>
            <a:r>
              <a:rPr lang="tr-TR" dirty="0" err="1"/>
              <a:t>yang</a:t>
            </a:r>
            <a:r>
              <a:rPr lang="tr-TR" dirty="0"/>
              <a:t> </a:t>
            </a:r>
            <a:r>
              <a:rPr lang="tr-TR" dirty="0" err="1"/>
              <a:t>cukupefektifsebagaialatpromosi</a:t>
            </a:r>
            <a:r>
              <a:rPr lang="tr-TR" dirty="0"/>
              <a:t>. </a:t>
            </a:r>
            <a:r>
              <a:rPr lang="tr-TR" dirty="0" err="1"/>
              <a:t>Disampinghargayang</a:t>
            </a:r>
            <a:r>
              <a:rPr lang="tr-TR" dirty="0"/>
              <a:t> </a:t>
            </a:r>
            <a:r>
              <a:rPr lang="tr-TR" dirty="0" err="1"/>
              <a:t>murah</a:t>
            </a:r>
            <a:r>
              <a:rPr lang="tr-TR" dirty="0"/>
              <a:t>, </a:t>
            </a:r>
            <a:r>
              <a:rPr lang="tr-TR" dirty="0" err="1"/>
              <a:t>banyakorangmenjadikanmedia</a:t>
            </a:r>
            <a:r>
              <a:rPr lang="tr-TR" dirty="0"/>
              <a:t> </a:t>
            </a:r>
            <a:r>
              <a:rPr lang="tr-TR" dirty="0" err="1"/>
              <a:t>inisebagaibarangkoleksi</a:t>
            </a:r>
            <a:r>
              <a:rPr lang="tr-TR" dirty="0"/>
              <a:t>. Karakteristik:</a:t>
            </a:r>
          </a:p>
          <a:p>
            <a:r>
              <a:rPr lang="pt-BR" dirty="0"/>
              <a:t>-</a:t>
            </a:r>
            <a:r>
              <a:rPr lang="pt-BR" dirty="0" err="1"/>
              <a:t>Tampilanduasisi</a:t>
            </a:r>
            <a:endParaRPr lang="pt-BR" dirty="0"/>
          </a:p>
          <a:p>
            <a:r>
              <a:rPr lang="da-DK" dirty="0"/>
              <a:t>-</a:t>
            </a:r>
            <a:r>
              <a:rPr lang="da-DK" dirty="0" err="1"/>
              <a:t>Hasilbagusdenganteknikcetakdiataskertasberkualitas</a:t>
            </a:r>
            <a:endParaRPr lang="da-DK" dirty="0"/>
          </a:p>
          <a:p>
            <a:r>
              <a:rPr lang="pl-PL" dirty="0"/>
              <a:t>-</a:t>
            </a:r>
            <a:r>
              <a:rPr lang="pl-PL" dirty="0" err="1"/>
              <a:t>Relatifawet</a:t>
            </a:r>
            <a:endParaRPr lang="pl-PL" dirty="0"/>
          </a:p>
          <a:p>
            <a:r>
              <a:rPr lang="tr-TR" dirty="0"/>
              <a:t>-</a:t>
            </a:r>
            <a:r>
              <a:rPr lang="tr-TR" dirty="0" err="1"/>
              <a:t>Dapatmemuatinformasisecarasingkat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10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KAOS &amp; TOPI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Media pendukungyang cukupefektifdengansifatcenderungkepersonal. Karakteristik:</a:t>
            </a:r>
          </a:p>
          <a:p>
            <a:r>
              <a:rPr lang="hu-HU" dirty="0"/>
              <a:t>-Hargaterjangkau</a:t>
            </a:r>
          </a:p>
          <a:p>
            <a:r>
              <a:rPr lang="fi-FI" dirty="0" err="1"/>
              <a:t>-Pesanvisual</a:t>
            </a:r>
            <a:r>
              <a:rPr lang="fi-FI" dirty="0"/>
              <a:t> </a:t>
            </a:r>
            <a:r>
              <a:rPr lang="fi-FI" dirty="0" err="1"/>
              <a:t>daninformasiyang</a:t>
            </a:r>
            <a:r>
              <a:rPr lang="fi-FI" dirty="0"/>
              <a:t> </a:t>
            </a:r>
            <a:r>
              <a:rPr lang="fi-FI" dirty="0" err="1"/>
              <a:t>disampaikanjelas</a:t>
            </a:r>
            <a:endParaRPr lang="fi-FI" dirty="0"/>
          </a:p>
          <a:p>
            <a:r>
              <a:rPr lang="tr-TR" dirty="0"/>
              <a:t>-</a:t>
            </a:r>
            <a:r>
              <a:rPr lang="tr-TR" dirty="0" err="1"/>
              <a:t>Jangkapemakaianlama</a:t>
            </a:r>
            <a:endParaRPr lang="tr-TR" dirty="0"/>
          </a:p>
          <a:p>
            <a:r>
              <a:rPr lang="en-US" dirty="0"/>
              <a:t>-</a:t>
            </a:r>
            <a:r>
              <a:rPr lang="en-US" dirty="0" err="1"/>
              <a:t>Sebagaireminder</a:t>
            </a:r>
            <a:endParaRPr lang="en-US" dirty="0"/>
          </a:p>
          <a:p>
            <a:r>
              <a:rPr lang="hu-HU" dirty="0"/>
              <a:t>-Dapattampilsecaramenyolok</a:t>
            </a:r>
          </a:p>
          <a:p>
            <a:r>
              <a:rPr lang="de-DE" dirty="0"/>
              <a:t>-</a:t>
            </a:r>
            <a:r>
              <a:rPr lang="de-DE" dirty="0" err="1"/>
              <a:t>Langsungdipakai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21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STATIONERY 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Merupakanalatataumedia kelengkapanadministrasi. Sifatmedia inimerupakanalatpromositidaklangsungyang dapatmenanamkancitraperusahaan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55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GIFT/SOUVENIR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Merupakanjenismedia</a:t>
            </a:r>
            <a:r>
              <a:rPr lang="en-US" dirty="0"/>
              <a:t> </a:t>
            </a:r>
            <a:r>
              <a:rPr lang="en-US" dirty="0" err="1"/>
              <a:t>pendukungyang</a:t>
            </a:r>
            <a:r>
              <a:rPr lang="en-US" dirty="0"/>
              <a:t> </a:t>
            </a:r>
            <a:r>
              <a:rPr lang="en-US" dirty="0" err="1"/>
              <a:t>dapatmenimbulkangood</a:t>
            </a:r>
            <a:r>
              <a:rPr lang="en-US" dirty="0"/>
              <a:t> will </a:t>
            </a:r>
            <a:r>
              <a:rPr lang="en-US" dirty="0" err="1"/>
              <a:t>dansebagaireminder</a:t>
            </a:r>
            <a:r>
              <a:rPr lang="en-US" dirty="0"/>
              <a:t>. </a:t>
            </a:r>
            <a:r>
              <a:rPr lang="en-US" dirty="0" err="1"/>
              <a:t>Bentukmedia</a:t>
            </a:r>
            <a:r>
              <a:rPr lang="en-US" dirty="0"/>
              <a:t> </a:t>
            </a:r>
            <a:r>
              <a:rPr lang="en-US" dirty="0" err="1"/>
              <a:t>inibermacam-macam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boneka</a:t>
            </a:r>
            <a:r>
              <a:rPr lang="en-US" dirty="0"/>
              <a:t>, </a:t>
            </a:r>
            <a:r>
              <a:rPr lang="en-US" dirty="0" err="1"/>
              <a:t>gantungankunci</a:t>
            </a:r>
            <a:r>
              <a:rPr lang="en-US" dirty="0"/>
              <a:t>, mug, </a:t>
            </a:r>
            <a:r>
              <a:rPr lang="en-US" dirty="0" err="1"/>
              <a:t>saputangandll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32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0425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err="1">
                <a:latin typeface="Helvetica"/>
                <a:cs typeface="Helvetica"/>
              </a:rPr>
              <a:t>Dalam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perancangan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sebuah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media</a:t>
            </a:r>
            <a:r>
              <a:rPr lang="tr-TR" sz="2800" dirty="0">
                <a:latin typeface="Helvetica"/>
                <a:cs typeface="Helvetica"/>
              </a:rPr>
              <a:t>, </a:t>
            </a:r>
            <a:r>
              <a:rPr lang="tr-TR" sz="2800" dirty="0" err="1">
                <a:latin typeface="Helvetica"/>
                <a:cs typeface="Helvetica"/>
              </a:rPr>
              <a:t>tentunya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pemilihan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media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menjadi</a:t>
            </a:r>
            <a:r>
              <a:rPr lang="tr-TR" sz="2800" dirty="0">
                <a:latin typeface="Helvetica"/>
                <a:cs typeface="Helvetica"/>
              </a:rPr>
              <a:t> hal </a:t>
            </a:r>
            <a:r>
              <a:rPr lang="tr-TR" sz="2800" dirty="0" err="1">
                <a:latin typeface="Helvetica"/>
                <a:cs typeface="Helvetica"/>
              </a:rPr>
              <a:t>yang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penting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karena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berkaitan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dengan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efektivitas</a:t>
            </a:r>
            <a:r>
              <a:rPr lang="tr-TR" sz="2800" dirty="0">
                <a:latin typeface="Helvetica"/>
                <a:cs typeface="Helvetica"/>
              </a:rPr>
              <a:t> dan </a:t>
            </a:r>
            <a:r>
              <a:rPr lang="tr-TR" sz="2800" dirty="0" err="1">
                <a:latin typeface="Helvetica"/>
                <a:cs typeface="Helvetica"/>
              </a:rPr>
              <a:t>efisiensi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dalam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mencapai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i="1" dirty="0" err="1">
                <a:latin typeface="Helvetica"/>
                <a:cs typeface="Helvetica"/>
              </a:rPr>
              <a:t>target</a:t>
            </a:r>
            <a:r>
              <a:rPr lang="tr-TR" sz="2800" i="1" dirty="0">
                <a:latin typeface="Helvetica"/>
                <a:cs typeface="Helvetica"/>
              </a:rPr>
              <a:t> </a:t>
            </a:r>
            <a:r>
              <a:rPr lang="tr-TR" sz="2800" i="1" dirty="0" err="1">
                <a:latin typeface="Helvetica"/>
                <a:cs typeface="Helvetica"/>
              </a:rPr>
              <a:t>audience</a:t>
            </a:r>
            <a:r>
              <a:rPr lang="tr-TR" sz="2800" dirty="0">
                <a:latin typeface="Helvetica"/>
                <a:cs typeface="Helvetica"/>
              </a:rPr>
              <a:t>. </a:t>
            </a:r>
            <a:r>
              <a:rPr lang="tr-TR" sz="2800" dirty="0" err="1">
                <a:latin typeface="Helvetica"/>
                <a:cs typeface="Helvetica"/>
              </a:rPr>
              <a:t>Tentunya</a:t>
            </a:r>
            <a:r>
              <a:rPr lang="tr-TR" sz="2800" dirty="0">
                <a:latin typeface="Helvetica"/>
                <a:cs typeface="Helvetica"/>
              </a:rPr>
              <a:t> hal </a:t>
            </a:r>
            <a:r>
              <a:rPr lang="tr-TR" sz="2800" dirty="0" err="1">
                <a:latin typeface="Helvetica"/>
                <a:cs typeface="Helvetica"/>
              </a:rPr>
              <a:t>tersebut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tidak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terlepas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dari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tujuan</a:t>
            </a:r>
            <a:r>
              <a:rPr lang="tr-TR" sz="2800" dirty="0">
                <a:latin typeface="Helvetica"/>
                <a:cs typeface="Helvetica"/>
              </a:rPr>
              <a:t> dan </a:t>
            </a:r>
            <a:r>
              <a:rPr lang="tr-TR" sz="2800" dirty="0" err="1">
                <a:latin typeface="Helvetica"/>
                <a:cs typeface="Helvetica"/>
              </a:rPr>
              <a:t>strategi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media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agar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pesan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yang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disampaikan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terhadap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konsumen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dapat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tercapai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sesuai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dengan</a:t>
            </a:r>
            <a:r>
              <a:rPr lang="tr-TR" sz="2800" dirty="0">
                <a:latin typeface="Helvetica"/>
                <a:cs typeface="Helvetica"/>
              </a:rPr>
              <a:t> </a:t>
            </a:r>
            <a:r>
              <a:rPr lang="tr-TR" sz="2800" dirty="0" err="1">
                <a:latin typeface="Helvetica"/>
                <a:cs typeface="Helvetica"/>
              </a:rPr>
              <a:t>sasaran</a:t>
            </a:r>
            <a:r>
              <a:rPr lang="tr-TR" sz="2800" dirty="0">
                <a:latin typeface="Helvetica"/>
                <a:cs typeface="Helvetica"/>
              </a:rPr>
              <a:t>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58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8437"/>
            <a:ext cx="7543800" cy="4942394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dapat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menentukan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sampai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tidaknya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suatu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pesan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disampaikan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kepada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b="1" i="1" dirty="0" err="1">
                <a:latin typeface="Helvetica"/>
                <a:cs typeface="Helvetica"/>
              </a:rPr>
              <a:t>target</a:t>
            </a:r>
            <a:r>
              <a:rPr lang="tr-TR" b="1" i="1" dirty="0">
                <a:latin typeface="Helvetica"/>
                <a:cs typeface="Helvetica"/>
              </a:rPr>
              <a:t> </a:t>
            </a:r>
            <a:r>
              <a:rPr lang="tr-TR" b="1" i="1" dirty="0" err="1">
                <a:latin typeface="Helvetica"/>
                <a:cs typeface="Helvetica"/>
              </a:rPr>
              <a:t>audience</a:t>
            </a:r>
            <a:r>
              <a:rPr lang="tr-TR" dirty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endParaRPr lang="tr-TR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merupakan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bagian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terpenting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dalam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periklanan</a:t>
            </a:r>
            <a:r>
              <a:rPr lang="tr-TR" dirty="0">
                <a:latin typeface="Helvetica"/>
                <a:cs typeface="Helvetica"/>
              </a:rPr>
              <a:t>. Media </a:t>
            </a:r>
            <a:r>
              <a:rPr lang="tr-TR" dirty="0" err="1">
                <a:latin typeface="Helvetica"/>
                <a:cs typeface="Helvetica"/>
              </a:rPr>
              <a:t>berhubungan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langsung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konsumen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dari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berbagai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dimensi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b="1" dirty="0" err="1">
                <a:latin typeface="Helvetica"/>
                <a:cs typeface="Helvetica"/>
              </a:rPr>
              <a:t>Psikografi</a:t>
            </a:r>
            <a:r>
              <a:rPr lang="tr-TR" b="1" i="1" dirty="0">
                <a:latin typeface="Helvetica"/>
                <a:cs typeface="Helvetica"/>
              </a:rPr>
              <a:t> </a:t>
            </a:r>
            <a:r>
              <a:rPr lang="tr-TR" dirty="0">
                <a:latin typeface="Helvetica"/>
                <a:cs typeface="Helvetica"/>
              </a:rPr>
              <a:t>dan </a:t>
            </a:r>
            <a:r>
              <a:rPr lang="tr-TR" b="1" dirty="0">
                <a:latin typeface="Helvetica"/>
                <a:cs typeface="Helvetica"/>
              </a:rPr>
              <a:t>Demografi</a:t>
            </a:r>
            <a:r>
              <a:rPr lang="tr-TR" dirty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endParaRPr lang="tr-TR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dirty="0" err="1">
                <a:latin typeface="Helvetica"/>
                <a:cs typeface="Helvetica"/>
              </a:rPr>
              <a:t>Sebuah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promosi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periklanan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bisa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berjalan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efektif dan </a:t>
            </a:r>
            <a:r>
              <a:rPr lang="tr-TR" dirty="0" err="1">
                <a:latin typeface="Helvetica"/>
                <a:cs typeface="Helvetica"/>
              </a:rPr>
              <a:t>efisien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apabila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dipilih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sesuai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i="1" dirty="0" err="1">
                <a:latin typeface="Helvetica"/>
                <a:cs typeface="Helvetica"/>
              </a:rPr>
              <a:t>target</a:t>
            </a:r>
            <a:r>
              <a:rPr lang="tr-TR" i="1" dirty="0">
                <a:latin typeface="Helvetica"/>
                <a:cs typeface="Helvetica"/>
              </a:rPr>
              <a:t> </a:t>
            </a:r>
            <a:r>
              <a:rPr lang="tr-TR" i="1" dirty="0" err="1">
                <a:latin typeface="Helvetica"/>
                <a:cs typeface="Helvetica"/>
              </a:rPr>
              <a:t>audience</a:t>
            </a:r>
            <a:r>
              <a:rPr lang="tr-TR" dirty="0" err="1">
                <a:latin typeface="Helvetica"/>
                <a:cs typeface="Helvetica"/>
              </a:rPr>
              <a:t>-nya</a:t>
            </a:r>
            <a:r>
              <a:rPr lang="tr-TR" dirty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034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8437"/>
            <a:ext cx="7543800" cy="4942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latin typeface="Helvetica"/>
                <a:cs typeface="Helvetica"/>
              </a:rPr>
              <a:t>3 Aspek dalam melakukan penentuan Media:</a:t>
            </a:r>
            <a:endParaRPr lang="hu-HU" sz="2800" dirty="0">
              <a:latin typeface="Helvetica"/>
              <a:cs typeface="Helvetica"/>
            </a:endParaRPr>
          </a:p>
          <a:p>
            <a:pPr marL="635000" indent="-360363"/>
            <a:r>
              <a:rPr lang="fi-FI" sz="2800" dirty="0" err="1">
                <a:latin typeface="Helvetica"/>
                <a:cs typeface="Helvetica"/>
              </a:rPr>
              <a:t>Kebiasaan</a:t>
            </a:r>
            <a:r>
              <a:rPr lang="fi-FI" sz="2800" dirty="0">
                <a:latin typeface="Helvetica"/>
                <a:cs typeface="Helvetica"/>
              </a:rPr>
              <a:t> </a:t>
            </a:r>
            <a:r>
              <a:rPr lang="fi-FI" sz="2800" dirty="0" err="1">
                <a:latin typeface="Helvetica"/>
                <a:cs typeface="Helvetica"/>
              </a:rPr>
              <a:t>atau</a:t>
            </a:r>
            <a:r>
              <a:rPr lang="fi-FI" sz="2800" dirty="0">
                <a:latin typeface="Helvetica"/>
                <a:cs typeface="Helvetica"/>
              </a:rPr>
              <a:t> </a:t>
            </a:r>
            <a:r>
              <a:rPr lang="fi-FI" sz="2800" dirty="0" err="1">
                <a:latin typeface="Helvetica"/>
                <a:cs typeface="Helvetica"/>
              </a:rPr>
              <a:t>perilaku</a:t>
            </a:r>
            <a:r>
              <a:rPr lang="fi-FI" sz="2800" dirty="0">
                <a:latin typeface="Helvetica"/>
                <a:cs typeface="Helvetica"/>
              </a:rPr>
              <a:t> </a:t>
            </a:r>
            <a:r>
              <a:rPr lang="fi-FI" sz="2800" dirty="0" err="1">
                <a:latin typeface="Helvetica"/>
                <a:cs typeface="Helvetica"/>
              </a:rPr>
              <a:t>khalayak</a:t>
            </a:r>
            <a:r>
              <a:rPr lang="fi-FI" sz="2800" dirty="0">
                <a:latin typeface="Helvetica"/>
                <a:cs typeface="Helvetica"/>
              </a:rPr>
              <a:t> </a:t>
            </a:r>
            <a:r>
              <a:rPr lang="fi-FI" sz="2800" dirty="0" err="1">
                <a:latin typeface="Helvetica"/>
                <a:cs typeface="Helvetica"/>
              </a:rPr>
              <a:t>sasaran</a:t>
            </a:r>
            <a:r>
              <a:rPr lang="fi-FI" sz="2800" dirty="0">
                <a:latin typeface="Helvetica"/>
                <a:cs typeface="Helvetica"/>
              </a:rPr>
              <a:t> </a:t>
            </a:r>
            <a:r>
              <a:rPr lang="fi-FI" sz="2800" dirty="0" err="1">
                <a:latin typeface="Helvetica"/>
                <a:cs typeface="Helvetica"/>
              </a:rPr>
              <a:t>terhadap</a:t>
            </a:r>
            <a:r>
              <a:rPr lang="fi-FI" sz="2800" dirty="0">
                <a:latin typeface="Helvetica"/>
                <a:cs typeface="Helvetica"/>
              </a:rPr>
              <a:t> media </a:t>
            </a:r>
            <a:r>
              <a:rPr lang="fi-FI" sz="2800" dirty="0" err="1">
                <a:latin typeface="Helvetica"/>
                <a:cs typeface="Helvetica"/>
              </a:rPr>
              <a:t>tertentu</a:t>
            </a:r>
            <a:endParaRPr lang="fi-FI" sz="2800" dirty="0">
              <a:latin typeface="Helvetica"/>
              <a:cs typeface="Helvetica"/>
            </a:endParaRPr>
          </a:p>
          <a:p>
            <a:pPr marL="635000" indent="-360363"/>
            <a:r>
              <a:rPr lang="fi-FI" sz="2800" dirty="0" err="1">
                <a:latin typeface="Helvetica"/>
                <a:cs typeface="Helvetica"/>
              </a:rPr>
              <a:t>Efektivitas</a:t>
            </a:r>
            <a:r>
              <a:rPr lang="fi-FI" sz="2800" dirty="0">
                <a:latin typeface="Helvetica"/>
                <a:cs typeface="Helvetica"/>
              </a:rPr>
              <a:t> media </a:t>
            </a:r>
            <a:r>
              <a:rPr lang="fi-FI" sz="2800" dirty="0" err="1">
                <a:latin typeface="Helvetica"/>
                <a:cs typeface="Helvetica"/>
              </a:rPr>
              <a:t>untuk</a:t>
            </a:r>
            <a:r>
              <a:rPr lang="fi-FI" sz="2800" dirty="0">
                <a:latin typeface="Helvetica"/>
                <a:cs typeface="Helvetica"/>
              </a:rPr>
              <a:t> </a:t>
            </a:r>
            <a:r>
              <a:rPr lang="fi-FI" sz="2800" dirty="0" err="1">
                <a:latin typeface="Helvetica"/>
                <a:cs typeface="Helvetica"/>
              </a:rPr>
              <a:t>penyajian</a:t>
            </a:r>
            <a:r>
              <a:rPr lang="fi-FI" sz="2800" dirty="0">
                <a:latin typeface="Helvetica"/>
                <a:cs typeface="Helvetica"/>
              </a:rPr>
              <a:t> </a:t>
            </a:r>
            <a:r>
              <a:rPr lang="fi-FI" sz="2800" dirty="0" err="1">
                <a:latin typeface="Helvetica"/>
                <a:cs typeface="Helvetica"/>
              </a:rPr>
              <a:t>produk</a:t>
            </a:r>
            <a:endParaRPr lang="fi-FI" sz="2800" dirty="0">
              <a:latin typeface="Helvetica"/>
              <a:cs typeface="Helvetica"/>
            </a:endParaRPr>
          </a:p>
          <a:p>
            <a:pPr marL="635000" indent="-360363"/>
            <a:r>
              <a:rPr lang="tr-TR" sz="2800" dirty="0" err="1">
                <a:latin typeface="Helvetica"/>
                <a:cs typeface="Helvetica"/>
              </a:rPr>
              <a:t>Biaya</a:t>
            </a:r>
            <a:r>
              <a:rPr lang="tr-TR" sz="2800" dirty="0">
                <a:latin typeface="Helvetica"/>
                <a:cs typeface="Helvetica"/>
              </a:rPr>
              <a:t> (</a:t>
            </a:r>
            <a:r>
              <a:rPr lang="tr-TR" sz="2800" i="1" dirty="0" err="1">
                <a:latin typeface="Helvetica"/>
                <a:cs typeface="Helvetica"/>
              </a:rPr>
              <a:t>cost</a:t>
            </a:r>
            <a:r>
              <a:rPr lang="tr-TR" sz="2800" dirty="0">
                <a:latin typeface="Helvetica"/>
                <a:cs typeface="Helvetic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699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8437"/>
            <a:ext cx="7543800" cy="4942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Helvetica"/>
                <a:cs typeface="Helvetica"/>
              </a:rPr>
              <a:t>Tujuan Media dalam Perancangan Komunikasi Visual:</a:t>
            </a:r>
            <a:endParaRPr lang="hr-HR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b="1" dirty="0">
                <a:latin typeface="Helvetica"/>
                <a:cs typeface="Helvetica"/>
              </a:rPr>
              <a:t>1. </a:t>
            </a:r>
            <a:r>
              <a:rPr lang="tr-TR" b="1" dirty="0" err="1">
                <a:latin typeface="Helvetica"/>
                <a:cs typeface="Helvetica"/>
              </a:rPr>
              <a:t>Jangkauan</a:t>
            </a:r>
            <a:r>
              <a:rPr lang="tr-TR" b="1" dirty="0">
                <a:latin typeface="Helvetica"/>
                <a:cs typeface="Helvetica"/>
              </a:rPr>
              <a:t> (</a:t>
            </a:r>
            <a:r>
              <a:rPr lang="tr-TR" b="1" i="1" dirty="0">
                <a:latin typeface="Helvetica"/>
                <a:cs typeface="Helvetica"/>
              </a:rPr>
              <a:t>Reach</a:t>
            </a:r>
            <a:r>
              <a:rPr lang="tr-TR" b="1" dirty="0">
                <a:latin typeface="Helvetica"/>
                <a:cs typeface="Helvetica"/>
              </a:rPr>
              <a:t>)</a:t>
            </a:r>
          </a:p>
          <a:p>
            <a:pPr marL="360363" indent="0">
              <a:buNone/>
            </a:pPr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dipilih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diharapkan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dapat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menjangkau</a:t>
            </a:r>
            <a:r>
              <a:rPr lang="tr-TR" dirty="0">
                <a:latin typeface="Helvetica"/>
                <a:cs typeface="Helvetica"/>
              </a:rPr>
              <a:t> minimal 50% </a:t>
            </a:r>
            <a:r>
              <a:rPr lang="tr-TR" dirty="0" err="1">
                <a:latin typeface="Helvetica"/>
                <a:cs typeface="Helvetica"/>
              </a:rPr>
              <a:t>dari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target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audience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ditentukan</a:t>
            </a:r>
            <a:r>
              <a:rPr lang="tr-TR" dirty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tr-TR" b="1" dirty="0">
                <a:latin typeface="Helvetica"/>
                <a:cs typeface="Helvetica"/>
              </a:rPr>
              <a:t>2. </a:t>
            </a:r>
            <a:r>
              <a:rPr lang="tr-TR" b="1" dirty="0" err="1">
                <a:latin typeface="Helvetica"/>
                <a:cs typeface="Helvetica"/>
              </a:rPr>
              <a:t>Frekuensi</a:t>
            </a:r>
            <a:r>
              <a:rPr lang="tr-TR" b="1" dirty="0">
                <a:latin typeface="Helvetica"/>
                <a:cs typeface="Helvetica"/>
              </a:rPr>
              <a:t> (</a:t>
            </a:r>
            <a:r>
              <a:rPr lang="tr-TR" b="1" i="1" dirty="0" err="1">
                <a:latin typeface="Helvetica"/>
                <a:cs typeface="Helvetica"/>
              </a:rPr>
              <a:t>Frequency</a:t>
            </a:r>
            <a:r>
              <a:rPr lang="tr-TR" b="1" dirty="0">
                <a:latin typeface="Helvetica"/>
                <a:cs typeface="Helvetica"/>
              </a:rPr>
              <a:t>)</a:t>
            </a:r>
          </a:p>
          <a:p>
            <a:pPr marL="360363" indent="0">
              <a:buNone/>
            </a:pPr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dipilih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merupakan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mampu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memberikan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pesan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berulang-ulang</a:t>
            </a:r>
            <a:r>
              <a:rPr lang="tr-TR" dirty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tr-TR" b="1" dirty="0">
                <a:latin typeface="Helvetica"/>
                <a:cs typeface="Helvetica"/>
              </a:rPr>
              <a:t>3. </a:t>
            </a:r>
            <a:r>
              <a:rPr lang="tr-TR" b="1" dirty="0" err="1">
                <a:latin typeface="Helvetica"/>
                <a:cs typeface="Helvetica"/>
              </a:rPr>
              <a:t>Kesinambungan</a:t>
            </a:r>
            <a:r>
              <a:rPr lang="tr-TR" b="1" dirty="0">
                <a:latin typeface="Helvetica"/>
                <a:cs typeface="Helvetica"/>
              </a:rPr>
              <a:t> (</a:t>
            </a:r>
            <a:r>
              <a:rPr lang="tr-TR" b="1" i="1" dirty="0" err="1">
                <a:latin typeface="Helvetica"/>
                <a:cs typeface="Helvetica"/>
              </a:rPr>
              <a:t>Continuity</a:t>
            </a:r>
            <a:r>
              <a:rPr lang="tr-TR" b="1" dirty="0">
                <a:latin typeface="Helvetica"/>
                <a:cs typeface="Helvetica"/>
              </a:rPr>
              <a:t>)</a:t>
            </a:r>
          </a:p>
          <a:p>
            <a:pPr marL="360363" indent="0">
              <a:buNone/>
            </a:pPr>
            <a:r>
              <a:rPr lang="tr-TR" dirty="0" err="1">
                <a:latin typeface="Helvetica"/>
                <a:cs typeface="Helvetica"/>
              </a:rPr>
              <a:t>Kegiatan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promosi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dilakukan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bersifat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i="1" dirty="0" err="1">
                <a:latin typeface="Helvetica"/>
                <a:cs typeface="Helvetica"/>
              </a:rPr>
              <a:t>continue</a:t>
            </a:r>
            <a:r>
              <a:rPr lang="tr-TR" dirty="0">
                <a:latin typeface="Helvetica"/>
                <a:cs typeface="Helvetica"/>
              </a:rPr>
              <a:t> (</a:t>
            </a:r>
            <a:r>
              <a:rPr lang="tr-TR" dirty="0" err="1">
                <a:latin typeface="Helvetica"/>
                <a:cs typeface="Helvetica"/>
              </a:rPr>
              <a:t>jangka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waktu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promosi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tidak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terbatas</a:t>
            </a:r>
            <a:r>
              <a:rPr lang="tr-TR" dirty="0">
                <a:latin typeface="Helvetica"/>
                <a:cs typeface="Helvetica"/>
              </a:rPr>
              <a:t>) dan </a:t>
            </a:r>
            <a:r>
              <a:rPr lang="tr-TR" dirty="0" err="1">
                <a:latin typeface="Helvetica"/>
                <a:cs typeface="Helvetica"/>
              </a:rPr>
              <a:t>intensif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terpilih</a:t>
            </a:r>
            <a:r>
              <a:rPr lang="tr-TR" dirty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19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8437"/>
            <a:ext cx="7543800" cy="4880900"/>
          </a:xfrm>
        </p:spPr>
        <p:txBody>
          <a:bodyPr/>
          <a:lstStyle/>
          <a:p>
            <a:pPr marL="0" indent="0">
              <a:buNone/>
            </a:pPr>
            <a:r>
              <a:rPr lang="tr-TR" dirty="0" err="1">
                <a:latin typeface="Helvetica"/>
                <a:cs typeface="Helvetica"/>
              </a:rPr>
              <a:t>Dalam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perencanaan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perancangan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iklan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memiliki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peranan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sangat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penting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dimana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merupakan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jembatan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informasi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maupun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perkembangan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bagi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masyarakat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luas</a:t>
            </a:r>
            <a:r>
              <a:rPr lang="tr-TR" dirty="0">
                <a:latin typeface="Helvetica"/>
                <a:cs typeface="Helvetica"/>
              </a:rPr>
              <a:t>.</a:t>
            </a:r>
          </a:p>
          <a:p>
            <a:pPr marL="0" indent="0">
              <a:buNone/>
            </a:pPr>
            <a:r>
              <a:rPr lang="tr-TR" dirty="0">
                <a:latin typeface="Helvetica"/>
                <a:cs typeface="Helvetica"/>
              </a:rPr>
              <a:t>Maka </a:t>
            </a:r>
            <a:r>
              <a:rPr lang="tr-TR" dirty="0" err="1">
                <a:latin typeface="Helvetica"/>
                <a:cs typeface="Helvetica"/>
              </a:rPr>
              <a:t>diperlukan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suatu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strategi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untuk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membangun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jangkauan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saling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melengkapi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dapat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menciptakan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efisiensi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serta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efektivitas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. </a:t>
            </a:r>
          </a:p>
          <a:p>
            <a:pPr marL="0" indent="0">
              <a:buNone/>
            </a:pPr>
            <a:endParaRPr lang="tr-TR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dirty="0" err="1">
                <a:latin typeface="Helvetica"/>
                <a:cs typeface="Helvetica"/>
              </a:rPr>
              <a:t>Strategi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tersebut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meliputi</a:t>
            </a:r>
            <a:r>
              <a:rPr lang="tr-TR" dirty="0">
                <a:latin typeface="Helvetica"/>
                <a:cs typeface="Helvetica"/>
              </a:rPr>
              <a:t>:</a:t>
            </a:r>
          </a:p>
          <a:p>
            <a:pPr marL="0" indent="0">
              <a:buNone/>
            </a:pPr>
            <a:r>
              <a:rPr lang="tr-TR" b="1" dirty="0">
                <a:latin typeface="Helvetica"/>
                <a:cs typeface="Helvetica"/>
              </a:rPr>
              <a:t>Media </a:t>
            </a:r>
            <a:r>
              <a:rPr lang="tr-TR" b="1" dirty="0" err="1">
                <a:latin typeface="Helvetica"/>
                <a:cs typeface="Helvetica"/>
              </a:rPr>
              <a:t>Lini</a:t>
            </a:r>
            <a:r>
              <a:rPr lang="tr-TR" b="1" dirty="0">
                <a:latin typeface="Helvetica"/>
                <a:cs typeface="Helvetica"/>
              </a:rPr>
              <a:t> </a:t>
            </a:r>
            <a:r>
              <a:rPr lang="tr-TR" b="1" dirty="0" err="1">
                <a:latin typeface="Helvetica"/>
                <a:cs typeface="Helvetica"/>
              </a:rPr>
              <a:t>Atas</a:t>
            </a:r>
            <a:r>
              <a:rPr lang="tr-TR" b="1" dirty="0">
                <a:latin typeface="Helvetica"/>
                <a:cs typeface="Helvetica"/>
              </a:rPr>
              <a:t> </a:t>
            </a:r>
            <a:r>
              <a:rPr lang="tr-TR" b="1" i="1" dirty="0">
                <a:latin typeface="Helvetica"/>
                <a:cs typeface="Helvetica"/>
              </a:rPr>
              <a:t>(</a:t>
            </a:r>
            <a:r>
              <a:rPr lang="tr-TR" b="1" i="1" dirty="0" err="1">
                <a:latin typeface="Helvetica"/>
                <a:cs typeface="Helvetica"/>
              </a:rPr>
              <a:t>Above</a:t>
            </a:r>
            <a:r>
              <a:rPr lang="tr-TR" b="1" i="1" dirty="0">
                <a:latin typeface="Helvetica"/>
                <a:cs typeface="Helvetica"/>
              </a:rPr>
              <a:t> </a:t>
            </a:r>
            <a:r>
              <a:rPr lang="tr-TR" b="1" i="1" dirty="0" err="1">
                <a:latin typeface="Helvetica"/>
                <a:cs typeface="Helvetica"/>
              </a:rPr>
              <a:t>the</a:t>
            </a:r>
            <a:r>
              <a:rPr lang="tr-TR" b="1" i="1" dirty="0">
                <a:latin typeface="Helvetica"/>
                <a:cs typeface="Helvetica"/>
              </a:rPr>
              <a:t> </a:t>
            </a:r>
            <a:r>
              <a:rPr lang="tr-TR" b="1" i="1" dirty="0" err="1">
                <a:latin typeface="Helvetica"/>
                <a:cs typeface="Helvetica"/>
              </a:rPr>
              <a:t>Line</a:t>
            </a:r>
            <a:r>
              <a:rPr lang="tr-TR" b="1" i="1" dirty="0">
                <a:latin typeface="Helvetica"/>
                <a:cs typeface="Helvetica"/>
              </a:rPr>
              <a:t> Media)</a:t>
            </a:r>
            <a:endParaRPr lang="tr-TR" i="1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b="1" dirty="0">
                <a:latin typeface="Helvetica"/>
                <a:cs typeface="Helvetica"/>
              </a:rPr>
              <a:t>Media </a:t>
            </a:r>
            <a:r>
              <a:rPr lang="tr-TR" b="1" dirty="0" err="1">
                <a:latin typeface="Helvetica"/>
                <a:cs typeface="Helvetica"/>
              </a:rPr>
              <a:t>Lini</a:t>
            </a:r>
            <a:r>
              <a:rPr lang="tr-TR" b="1" dirty="0">
                <a:latin typeface="Helvetica"/>
                <a:cs typeface="Helvetica"/>
              </a:rPr>
              <a:t> </a:t>
            </a:r>
            <a:r>
              <a:rPr lang="tr-TR" b="1" dirty="0" err="1">
                <a:latin typeface="Helvetica"/>
                <a:cs typeface="Helvetica"/>
              </a:rPr>
              <a:t>Bawah</a:t>
            </a:r>
            <a:r>
              <a:rPr lang="tr-TR" b="1" dirty="0">
                <a:latin typeface="Helvetica"/>
                <a:cs typeface="Helvetica"/>
              </a:rPr>
              <a:t> </a:t>
            </a:r>
            <a:r>
              <a:rPr lang="tr-TR" b="1" i="1" dirty="0">
                <a:latin typeface="Helvetica"/>
                <a:cs typeface="Helvetica"/>
              </a:rPr>
              <a:t>(</a:t>
            </a:r>
            <a:r>
              <a:rPr lang="tr-TR" b="1" i="1" dirty="0" err="1">
                <a:latin typeface="Helvetica"/>
                <a:cs typeface="Helvetica"/>
              </a:rPr>
              <a:t>Below</a:t>
            </a:r>
            <a:r>
              <a:rPr lang="tr-TR" b="1" i="1" dirty="0">
                <a:latin typeface="Helvetica"/>
                <a:cs typeface="Helvetica"/>
              </a:rPr>
              <a:t> </a:t>
            </a:r>
            <a:r>
              <a:rPr lang="tr-TR" b="1" i="1" dirty="0" err="1">
                <a:latin typeface="Helvetica"/>
                <a:cs typeface="Helvetica"/>
              </a:rPr>
              <a:t>the</a:t>
            </a:r>
            <a:r>
              <a:rPr lang="tr-TR" b="1" i="1" dirty="0">
                <a:latin typeface="Helvetica"/>
                <a:cs typeface="Helvetica"/>
              </a:rPr>
              <a:t> </a:t>
            </a:r>
            <a:r>
              <a:rPr lang="tr-TR" b="1" i="1" dirty="0" err="1">
                <a:latin typeface="Helvetica"/>
                <a:cs typeface="Helvetica"/>
              </a:rPr>
              <a:t>Line</a:t>
            </a:r>
            <a:r>
              <a:rPr lang="tr-TR" b="1" i="1" dirty="0">
                <a:latin typeface="Helvetica"/>
                <a:cs typeface="Helvetica"/>
              </a:rPr>
              <a:t> Media)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134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46826"/>
            <a:ext cx="7543800" cy="503535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Helvetica"/>
                <a:cs typeface="Helvetica"/>
              </a:rPr>
              <a:t>MEDIA LINI ATAS (</a:t>
            </a:r>
            <a:r>
              <a:rPr lang="en-US" b="1" i="1" dirty="0">
                <a:latin typeface="Helvetica"/>
                <a:cs typeface="Helvetica"/>
              </a:rPr>
              <a:t>Above The Line Media</a:t>
            </a:r>
            <a:r>
              <a:rPr lang="en-US" b="1" dirty="0">
                <a:latin typeface="Helvetica"/>
                <a:cs typeface="Helvetica"/>
              </a:rPr>
              <a:t>)</a:t>
            </a:r>
            <a:endParaRPr lang="en-US" dirty="0">
              <a:latin typeface="Helvetica"/>
              <a:cs typeface="Helvetica"/>
            </a:endParaRPr>
          </a:p>
          <a:p>
            <a:r>
              <a:rPr lang="tr-TR" dirty="0">
                <a:latin typeface="Helvetica"/>
                <a:cs typeface="Helvetica"/>
              </a:rPr>
              <a:t>Media Utama </a:t>
            </a:r>
            <a:r>
              <a:rPr lang="tr-TR" dirty="0" err="1">
                <a:latin typeface="Helvetica"/>
                <a:cs typeface="Helvetica"/>
              </a:rPr>
              <a:t>dalam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langkah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berpromosi</a:t>
            </a:r>
            <a:endParaRPr lang="tr-TR" dirty="0">
              <a:latin typeface="Helvetica"/>
              <a:cs typeface="Helvetica"/>
            </a:endParaRPr>
          </a:p>
          <a:p>
            <a:r>
              <a:rPr lang="hu-HU" dirty="0">
                <a:latin typeface="Helvetica"/>
                <a:cs typeface="Helvetica"/>
              </a:rPr>
              <a:t>Hal ini dilakukan untuk menjangkau </a:t>
            </a:r>
            <a:r>
              <a:rPr lang="hu-HU" i="1" dirty="0">
                <a:latin typeface="Helvetica"/>
                <a:cs typeface="Helvetica"/>
              </a:rPr>
              <a:t>target audience </a:t>
            </a:r>
            <a:r>
              <a:rPr lang="hu-HU" dirty="0">
                <a:latin typeface="Helvetica"/>
                <a:cs typeface="Helvetica"/>
              </a:rPr>
              <a:t>secara menyeluruh</a:t>
            </a:r>
          </a:p>
          <a:p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lini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atas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biasanya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berkaitan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dengan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cetak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media</a:t>
            </a:r>
            <a:r>
              <a:rPr lang="tr-TR" dirty="0">
                <a:latin typeface="Helvetica"/>
                <a:cs typeface="Helvetica"/>
              </a:rPr>
              <a:t> elektronik</a:t>
            </a:r>
          </a:p>
          <a:p>
            <a:pPr marL="0" indent="0">
              <a:buNone/>
            </a:pPr>
            <a:endParaRPr lang="tr-TR" b="1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tr-TR" b="1" dirty="0">
                <a:latin typeface="Helvetica"/>
                <a:cs typeface="Helvetica"/>
              </a:rPr>
              <a:t>MEDIA LINI BAWAH (</a:t>
            </a:r>
            <a:r>
              <a:rPr lang="tr-TR" b="1" dirty="0" err="1">
                <a:latin typeface="Helvetica"/>
                <a:cs typeface="Helvetica"/>
              </a:rPr>
              <a:t>Below</a:t>
            </a:r>
            <a:r>
              <a:rPr lang="tr-TR" b="1" dirty="0">
                <a:latin typeface="Helvetica"/>
                <a:cs typeface="Helvetica"/>
              </a:rPr>
              <a:t> </a:t>
            </a:r>
            <a:r>
              <a:rPr lang="tr-TR" b="1" dirty="0" err="1">
                <a:latin typeface="Helvetica"/>
                <a:cs typeface="Helvetica"/>
              </a:rPr>
              <a:t>The</a:t>
            </a:r>
            <a:r>
              <a:rPr lang="tr-TR" b="1" dirty="0">
                <a:latin typeface="Helvetica"/>
                <a:cs typeface="Helvetica"/>
              </a:rPr>
              <a:t> </a:t>
            </a:r>
            <a:r>
              <a:rPr lang="tr-TR" b="1" dirty="0" err="1">
                <a:latin typeface="Helvetica"/>
                <a:cs typeface="Helvetica"/>
              </a:rPr>
              <a:t>Line</a:t>
            </a:r>
            <a:r>
              <a:rPr lang="tr-TR" b="1" dirty="0">
                <a:latin typeface="Helvetica"/>
                <a:cs typeface="Helvetica"/>
              </a:rPr>
              <a:t> Media)</a:t>
            </a:r>
          </a:p>
          <a:p>
            <a:r>
              <a:rPr lang="tr-TR" dirty="0">
                <a:latin typeface="Helvetica"/>
                <a:cs typeface="Helvetica"/>
              </a:rPr>
              <a:t>Media </a:t>
            </a:r>
            <a:r>
              <a:rPr lang="tr-TR" dirty="0" err="1">
                <a:latin typeface="Helvetica"/>
                <a:cs typeface="Helvetica"/>
              </a:rPr>
              <a:t>penunjang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dalam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berpromosi</a:t>
            </a:r>
            <a:endParaRPr lang="tr-TR" dirty="0">
              <a:latin typeface="Helvetica"/>
              <a:cs typeface="Helvetica"/>
            </a:endParaRPr>
          </a:p>
          <a:p>
            <a:r>
              <a:rPr lang="tr-TR" dirty="0" err="1">
                <a:latin typeface="Helvetica"/>
                <a:cs typeface="Helvetica"/>
              </a:rPr>
              <a:t>Bertujuan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sebagai</a:t>
            </a:r>
            <a:r>
              <a:rPr lang="tr-TR" dirty="0">
                <a:latin typeface="Helvetica"/>
                <a:cs typeface="Helvetica"/>
              </a:rPr>
              <a:t> alternatif </a:t>
            </a:r>
            <a:r>
              <a:rPr lang="tr-TR" dirty="0" err="1">
                <a:latin typeface="Helvetica"/>
                <a:cs typeface="Helvetica"/>
              </a:rPr>
              <a:t>dalam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berpromosi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sifatnya</a:t>
            </a:r>
            <a:r>
              <a:rPr lang="tr-TR" i="1" dirty="0">
                <a:latin typeface="Helvetica"/>
                <a:cs typeface="Helvetica"/>
              </a:rPr>
              <a:t> </a:t>
            </a:r>
            <a:r>
              <a:rPr lang="tr-TR" i="1" dirty="0" err="1">
                <a:latin typeface="Helvetica"/>
                <a:cs typeface="Helvetica"/>
              </a:rPr>
              <a:t>continue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9160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Klasifikasi</a:t>
            </a:r>
            <a:r>
              <a:rPr lang="en-US" dirty="0"/>
              <a:t> &amp; </a:t>
            </a:r>
            <a:r>
              <a:rPr lang="en-US" dirty="0" err="1"/>
              <a:t>Karakteristik</a:t>
            </a:r>
            <a:r>
              <a:rPr lang="en-US" dirty="0"/>
              <a:t>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9277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err="1">
                <a:latin typeface="Helvetica"/>
                <a:cs typeface="Helvetica"/>
              </a:rPr>
              <a:t>Website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memiliki</a:t>
            </a:r>
            <a:r>
              <a:rPr lang="tr-TR" dirty="0">
                <a:latin typeface="Helvetica"/>
                <a:cs typeface="Helvetica"/>
              </a:rPr>
              <a:t> karakteristik:</a:t>
            </a:r>
          </a:p>
          <a:p>
            <a:r>
              <a:rPr lang="tr-TR" dirty="0" err="1">
                <a:latin typeface="Helvetica"/>
                <a:cs typeface="Helvetica"/>
              </a:rPr>
              <a:t>Mengandung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muatan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informasi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yang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besar</a:t>
            </a:r>
            <a:r>
              <a:rPr lang="tr-TR" dirty="0">
                <a:latin typeface="Helvetica"/>
                <a:cs typeface="Helvetica"/>
              </a:rPr>
              <a:t>, </a:t>
            </a:r>
            <a:r>
              <a:rPr lang="tr-TR" dirty="0" err="1">
                <a:latin typeface="Helvetica"/>
                <a:cs typeface="Helvetica"/>
              </a:rPr>
              <a:t>paling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atraktif</a:t>
            </a:r>
            <a:r>
              <a:rPr lang="tr-TR" dirty="0">
                <a:latin typeface="Helvetica"/>
                <a:cs typeface="Helvetica"/>
              </a:rPr>
              <a:t>, </a:t>
            </a:r>
            <a:r>
              <a:rPr lang="tr-TR" dirty="0" err="1">
                <a:latin typeface="Helvetica"/>
                <a:cs typeface="Helvetica"/>
              </a:rPr>
              <a:t>menghibur</a:t>
            </a:r>
            <a:r>
              <a:rPr lang="tr-TR" dirty="0">
                <a:latin typeface="Helvetica"/>
                <a:cs typeface="Helvetica"/>
              </a:rPr>
              <a:t> dan </a:t>
            </a:r>
            <a:r>
              <a:rPr lang="tr-TR" dirty="0" err="1">
                <a:latin typeface="Helvetica"/>
                <a:cs typeface="Helvetica"/>
              </a:rPr>
              <a:t>edukatif</a:t>
            </a:r>
            <a:r>
              <a:rPr lang="tr-TR" dirty="0">
                <a:latin typeface="Helvetica"/>
                <a:cs typeface="Helvetica"/>
              </a:rPr>
              <a:t> </a:t>
            </a:r>
            <a:r>
              <a:rPr lang="tr-TR" dirty="0" err="1">
                <a:latin typeface="Helvetica"/>
                <a:cs typeface="Helvetica"/>
              </a:rPr>
              <a:t>dalam</a:t>
            </a:r>
            <a:r>
              <a:rPr lang="tr-TR" dirty="0">
                <a:latin typeface="Helvetica"/>
                <a:cs typeface="Helvetica"/>
              </a:rPr>
              <a:t> sistem </a:t>
            </a:r>
            <a:r>
              <a:rPr lang="tr-TR" dirty="0" err="1">
                <a:latin typeface="Helvetica"/>
                <a:cs typeface="Helvetica"/>
              </a:rPr>
              <a:t>komunikasi</a:t>
            </a:r>
            <a:r>
              <a:rPr lang="tr-TR" dirty="0">
                <a:latin typeface="Helvetica"/>
                <a:cs typeface="Helvetica"/>
              </a:rPr>
              <a:t> massa</a:t>
            </a:r>
          </a:p>
          <a:p>
            <a:r>
              <a:rPr lang="en-US" dirty="0" err="1">
                <a:latin typeface="Helvetica"/>
                <a:cs typeface="Helvetica"/>
              </a:rPr>
              <a:t>Dapat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menerobos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batasan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tempat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dan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waktu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dalam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memberikan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err="1">
                <a:latin typeface="Helvetica"/>
                <a:cs typeface="Helvetica"/>
              </a:rPr>
              <a:t>informasinya</a:t>
            </a:r>
            <a:endParaRPr lang="en-US" dirty="0">
              <a:latin typeface="Helvetica"/>
              <a:cs typeface="Helvetica"/>
            </a:endParaRPr>
          </a:p>
          <a:p>
            <a:r>
              <a:rPr lang="hu-HU" dirty="0">
                <a:latin typeface="Helvetica"/>
                <a:cs typeface="Helvetica"/>
              </a:rPr>
              <a:t>Kaya akan tampilan grafis sehingga sangat terjangkau sebagai sarana berpromosi</a:t>
            </a:r>
          </a:p>
          <a:p>
            <a:r>
              <a:rPr lang="de-DE" dirty="0">
                <a:latin typeface="Helvetica"/>
                <a:cs typeface="Helvetica"/>
              </a:rPr>
              <a:t>Media </a:t>
            </a:r>
            <a:r>
              <a:rPr lang="de-DE" dirty="0" err="1">
                <a:latin typeface="Helvetica"/>
                <a:cs typeface="Helvetica"/>
              </a:rPr>
              <a:t>interaktif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yang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dapat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menggabungkan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seluruh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media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informasi</a:t>
            </a:r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 err="1">
                <a:latin typeface="Helvetica"/>
                <a:cs typeface="Helvetica"/>
              </a:rPr>
              <a:t>meliputi</a:t>
            </a:r>
            <a:r>
              <a:rPr lang="de-DE" dirty="0">
                <a:latin typeface="Helvetica"/>
                <a:cs typeface="Helvetica"/>
              </a:rPr>
              <a:t>: </a:t>
            </a:r>
            <a:r>
              <a:rPr lang="de-DE" dirty="0" err="1">
                <a:latin typeface="Helvetica"/>
                <a:cs typeface="Helvetica"/>
              </a:rPr>
              <a:t>audio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visual</a:t>
            </a:r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 err="1">
                <a:latin typeface="Helvetica"/>
                <a:cs typeface="Helvetica"/>
              </a:rPr>
              <a:t>animasi</a:t>
            </a:r>
            <a:r>
              <a:rPr lang="de-DE" dirty="0">
                <a:latin typeface="Helvetica"/>
                <a:cs typeface="Helvetica"/>
              </a:rPr>
              <a:t>, </a:t>
            </a:r>
            <a:r>
              <a:rPr lang="de-DE" dirty="0" err="1">
                <a:latin typeface="Helvetica"/>
                <a:cs typeface="Helvetica"/>
              </a:rPr>
              <a:t>image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dan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de-DE" dirty="0" err="1">
                <a:latin typeface="Helvetica"/>
                <a:cs typeface="Helvetica"/>
              </a:rPr>
              <a:t>teks</a:t>
            </a:r>
            <a:r>
              <a:rPr lang="de-DE" dirty="0">
                <a:latin typeface="Helvetica"/>
                <a:cs typeface="Helvetic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29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93</TotalTime>
  <Words>978</Words>
  <Application>Microsoft Office PowerPoint</Application>
  <PresentationFormat>On-screen Show (4:3)</PresentationFormat>
  <Paragraphs>138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Abel</vt:lpstr>
      <vt:lpstr>Arial</vt:lpstr>
      <vt:lpstr>Helvetica</vt:lpstr>
      <vt:lpstr>Impact</vt:lpstr>
      <vt:lpstr>Times New Roman</vt:lpstr>
      <vt:lpstr>Newsprint</vt:lpstr>
      <vt:lpstr>KARAKTERISTIK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Klasifikasi &amp; Karakteristik Media</vt:lpstr>
      <vt:lpstr>WEBSITE</vt:lpstr>
      <vt:lpstr>WEBSITE</vt:lpstr>
      <vt:lpstr>IKLAN MAJALAH</vt:lpstr>
      <vt:lpstr>IKLAN MAJALAH</vt:lpstr>
      <vt:lpstr>IKLAN SURAT KABAR</vt:lpstr>
      <vt:lpstr>IKLAN SURAT KABAR</vt:lpstr>
      <vt:lpstr>POSTER</vt:lpstr>
      <vt:lpstr>POSTER</vt:lpstr>
      <vt:lpstr>BILLBOARD</vt:lpstr>
      <vt:lpstr>BILLBOARD</vt:lpstr>
      <vt:lpstr>BALIGO</vt:lpstr>
      <vt:lpstr>BROSUR</vt:lpstr>
      <vt:lpstr>KALENDER</vt:lpstr>
      <vt:lpstr>STIKER</vt:lpstr>
      <vt:lpstr>TRANSIT AD</vt:lpstr>
      <vt:lpstr>KARTU POS</vt:lpstr>
      <vt:lpstr>KAOS &amp; TOPI</vt:lpstr>
      <vt:lpstr>STATIONERY KIT</vt:lpstr>
      <vt:lpstr>GIFT/SOUVENIR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 MEDIA</dc:title>
  <dc:creator>Irma Roch</dc:creator>
  <cp:lastModifiedBy>Achmad Deptian</cp:lastModifiedBy>
  <cp:revision>11</cp:revision>
  <dcterms:created xsi:type="dcterms:W3CDTF">2018-03-12T01:27:37Z</dcterms:created>
  <dcterms:modified xsi:type="dcterms:W3CDTF">2020-03-30T04:45:11Z</dcterms:modified>
</cp:coreProperties>
</file>