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5" r:id="rId10"/>
    <p:sldId id="266" r:id="rId11"/>
    <p:sldId id="264" r:id="rId12"/>
    <p:sldId id="267" r:id="rId13"/>
    <p:sldId id="271" r:id="rId14"/>
    <p:sldId id="269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SEMANTICS:</a:t>
            </a:r>
            <a:br>
              <a:rPr lang="en-US" dirty="0" smtClean="0"/>
            </a:br>
            <a:r>
              <a:rPr lang="en-US" sz="2400" dirty="0" smtClean="0"/>
              <a:t>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1600" dirty="0" smtClean="0"/>
              <a:t>                                                                                                         Presented by:</a:t>
            </a:r>
          </a:p>
          <a:p>
            <a:r>
              <a:rPr lang="en-US" sz="1600" dirty="0" smtClean="0"/>
              <a:t>                                                                                                         Dr. Retno </a:t>
            </a:r>
            <a:r>
              <a:rPr lang="en-US" sz="1600" dirty="0" err="1" smtClean="0"/>
              <a:t>Purwani</a:t>
            </a:r>
            <a:r>
              <a:rPr lang="en-US" sz="1600" dirty="0" smtClean="0"/>
              <a:t> Sari, </a:t>
            </a:r>
            <a:r>
              <a:rPr lang="en-US" sz="1600" dirty="0" err="1" smtClean="0"/>
              <a:t>M.Hum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11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Bachelor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[+HUMAN][+CREATURE], [+LIVING], [+MOVEMENT], [+THINK]</a:t>
            </a:r>
          </a:p>
          <a:p>
            <a:r>
              <a:rPr lang="en-US" dirty="0" smtClean="0"/>
              <a:t>[+MALE]</a:t>
            </a:r>
          </a:p>
          <a:p>
            <a:r>
              <a:rPr lang="en-US" dirty="0" smtClean="0"/>
              <a:t>[+ADULT]</a:t>
            </a:r>
          </a:p>
          <a:p>
            <a:r>
              <a:rPr lang="en-US" dirty="0" smtClean="0"/>
              <a:t>[-MARRIED]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semantic lexical of </a:t>
            </a:r>
            <a:r>
              <a:rPr lang="en-US" i="1" dirty="0" smtClean="0"/>
              <a:t>bachelor</a:t>
            </a:r>
            <a:r>
              <a:rPr lang="en-US" dirty="0" smtClean="0"/>
              <a:t>: “</a:t>
            </a:r>
            <a:r>
              <a:rPr lang="en-US" i="1" dirty="0" smtClean="0"/>
              <a:t>an unmarried man” </a:t>
            </a:r>
          </a:p>
          <a:p>
            <a:pPr marL="0" indent="0">
              <a:buNone/>
            </a:pPr>
            <a:r>
              <a:rPr lang="en-US" dirty="0"/>
              <a:t>The semantic of the combination of the lexical </a:t>
            </a:r>
            <a:r>
              <a:rPr lang="en-US" i="1" dirty="0"/>
              <a:t>bachelors</a:t>
            </a:r>
            <a:r>
              <a:rPr lang="en-US" dirty="0"/>
              <a:t> stated in dictionary, “</a:t>
            </a:r>
            <a:r>
              <a:rPr lang="en-US" i="1" dirty="0"/>
              <a:t>an unmarried man”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5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396" y="860055"/>
            <a:ext cx="659130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 </a:t>
            </a:r>
            <a:r>
              <a:rPr lang="en-US" i="1" dirty="0" smtClean="0"/>
              <a:t>-s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[PLURAL]</a:t>
            </a:r>
          </a:p>
          <a:p>
            <a:r>
              <a:rPr lang="en-US" dirty="0" smtClean="0"/>
              <a:t>[NOUN]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Grammatical semantics” </a:t>
            </a:r>
            <a:r>
              <a:rPr lang="en-US" dirty="0"/>
              <a:t>can be naturally subdivided into </a:t>
            </a:r>
            <a:r>
              <a:rPr lang="en-US" i="1" dirty="0"/>
              <a:t>the semantics of syntax</a:t>
            </a:r>
            <a:r>
              <a:rPr lang="en-US" dirty="0"/>
              <a:t> and </a:t>
            </a:r>
            <a:r>
              <a:rPr lang="en-US" i="1" dirty="0"/>
              <a:t>the semantics of morphology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case 1 </a:t>
            </a:r>
            <a:r>
              <a:rPr lang="en-US" dirty="0"/>
              <a:t> </a:t>
            </a:r>
            <a:r>
              <a:rPr lang="en-US" dirty="0" smtClean="0"/>
              <a:t>grammatical semantics of </a:t>
            </a:r>
            <a:r>
              <a:rPr lang="en-US" i="1" dirty="0" smtClean="0">
                <a:solidFill>
                  <a:srgbClr val="FF0000"/>
                </a:solidFill>
              </a:rPr>
              <a:t>bachelors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The semantic of the combination of the lexical </a:t>
            </a:r>
            <a:r>
              <a:rPr lang="en-US" i="1" dirty="0"/>
              <a:t>bachelors</a:t>
            </a:r>
            <a:r>
              <a:rPr lang="en-US" dirty="0"/>
              <a:t> stated in dictionary, “</a:t>
            </a:r>
            <a:r>
              <a:rPr lang="en-US" i="1" dirty="0"/>
              <a:t>an unmarried man” + “plural noun</a:t>
            </a:r>
            <a:r>
              <a:rPr lang="en-US" dirty="0"/>
              <a:t>” = </a:t>
            </a:r>
            <a:r>
              <a:rPr lang="en-US" i="1" dirty="0"/>
              <a:t>“unmarried </a:t>
            </a:r>
            <a:r>
              <a:rPr lang="en-US" i="1" dirty="0" smtClean="0"/>
              <a:t>men</a:t>
            </a:r>
            <a:r>
              <a:rPr lang="en-US" i="1" dirty="0"/>
              <a:t>”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the </a:t>
            </a:r>
            <a:r>
              <a:rPr lang="en-US" dirty="0" err="1"/>
              <a:t>morphosyntactic</a:t>
            </a:r>
            <a:r>
              <a:rPr lang="en-US" dirty="0"/>
              <a:t> class of </a:t>
            </a:r>
            <a:r>
              <a:rPr lang="en-US" i="1" dirty="0"/>
              <a:t>bachelors</a:t>
            </a:r>
            <a:r>
              <a:rPr lang="en-US" dirty="0"/>
              <a:t> = Noun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Young bachelors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</a:t>
            </a:r>
          </a:p>
          <a:p>
            <a:pPr marL="0" indent="0">
              <a:buNone/>
            </a:pPr>
            <a:r>
              <a:rPr lang="en-US" dirty="0" smtClean="0"/>
              <a:t>[-ADULT]</a:t>
            </a:r>
          </a:p>
          <a:p>
            <a:pPr marL="0" indent="0">
              <a:buNone/>
            </a:pPr>
            <a:r>
              <a:rPr lang="en-US" dirty="0" smtClean="0"/>
              <a:t>[+STAGE OF LIFE]</a:t>
            </a:r>
          </a:p>
          <a:p>
            <a:pPr marL="0" indent="0">
              <a:buNone/>
            </a:pPr>
            <a:r>
              <a:rPr lang="en-US" dirty="0" smtClean="0"/>
              <a:t>[+EARLY]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Syntactically </a:t>
            </a:r>
            <a:r>
              <a:rPr lang="en-US" i="1" dirty="0" smtClean="0"/>
              <a:t>young </a:t>
            </a:r>
            <a:r>
              <a:rPr lang="en-US" dirty="0" smtClean="0"/>
              <a:t>restricts </a:t>
            </a:r>
            <a:r>
              <a:rPr lang="en-US" i="1" dirty="0" smtClean="0"/>
              <a:t>bachelors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meaning of noun phrase, </a:t>
            </a:r>
            <a:r>
              <a:rPr lang="en-US" i="1" dirty="0" smtClean="0"/>
              <a:t>young bachelors</a:t>
            </a:r>
            <a:r>
              <a:rPr lang="en-US" dirty="0" smtClean="0"/>
              <a:t>, is composed from the meaning syntactic relationship between the two words; “</a:t>
            </a:r>
            <a:r>
              <a:rPr lang="en-US" i="1" dirty="0" smtClean="0"/>
              <a:t>unmarried men in early stage of life.”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Young bachelors are often irresponsible.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grammatical semantics of such a clause:</a:t>
            </a:r>
          </a:p>
          <a:p>
            <a:pPr marL="0" indent="0">
              <a:buNone/>
            </a:pPr>
            <a:r>
              <a:rPr lang="en-US" dirty="0" smtClean="0"/>
              <a:t>The combination of the meaning of each phrases, words, and </a:t>
            </a:r>
            <a:r>
              <a:rPr lang="en-US" dirty="0" err="1" smtClean="0"/>
              <a:t>listemes</a:t>
            </a:r>
            <a:r>
              <a:rPr lang="en-US" dirty="0" smtClean="0"/>
              <a:t> in the clause as well as the various relationship between the constituent </a:t>
            </a:r>
            <a:r>
              <a:rPr lang="en-US" dirty="0" err="1" smtClean="0"/>
              <a:t>listemes</a:t>
            </a:r>
            <a:r>
              <a:rPr lang="en-US" dirty="0" smtClean="0"/>
              <a:t> and their combination indicated by the syntactic structure.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</a:t>
            </a:r>
            <a:r>
              <a:rPr lang="en-US" i="1" dirty="0" smtClean="0"/>
              <a:t> </a:t>
            </a:r>
            <a:r>
              <a:rPr lang="en-US" i="1" dirty="0" err="1" smtClean="0"/>
              <a:t>Listeme</a:t>
            </a:r>
            <a:r>
              <a:rPr lang="en-US" dirty="0" smtClean="0"/>
              <a:t> is a language expression whose meaning is not determinable from the meanings of its constituent forms and which therefore a language user must memorize as a combination of form and meaning.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404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Lexical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to other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beautiful house</a:t>
            </a:r>
          </a:p>
          <a:p>
            <a:pPr marL="0" indent="0">
              <a:buNone/>
            </a:pPr>
            <a:r>
              <a:rPr lang="en-US" dirty="0" smtClean="0"/>
              <a:t>Phrase = noun = noun phrase</a:t>
            </a:r>
          </a:p>
          <a:p>
            <a:pPr marL="0" indent="0">
              <a:buNone/>
            </a:pPr>
            <a:r>
              <a:rPr lang="en-US" dirty="0" smtClean="0"/>
              <a:t>A, beautiful, house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A beautiful house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tx1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u="sng" dirty="0" smtClean="0"/>
              <a:t>mine.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           S                   V  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 phrase</a:t>
            </a:r>
          </a:p>
          <a:p>
            <a:pPr marL="0" indent="0">
              <a:buNone/>
            </a:pPr>
            <a:r>
              <a:rPr lang="en-US" dirty="0" smtClean="0"/>
              <a:t>2 words</a:t>
            </a:r>
          </a:p>
          <a:p>
            <a:pPr marL="0" indent="0">
              <a:buNone/>
            </a:pPr>
            <a:r>
              <a:rPr lang="en-US" dirty="0" smtClean="0"/>
              <a:t>A beautiful house of mine		a beautiful </a:t>
            </a:r>
            <a:r>
              <a:rPr lang="en-US" u="sng" dirty="0" smtClean="0"/>
              <a:t>house</a:t>
            </a:r>
            <a:r>
              <a:rPr lang="en-US" dirty="0" smtClean="0"/>
              <a:t> which is mine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properties/</a:t>
            </a:r>
            <a:r>
              <a:rPr lang="en-US" dirty="0" err="1" smtClean="0"/>
              <a:t>feautures</a:t>
            </a:r>
            <a:r>
              <a:rPr lang="en-US" dirty="0" smtClean="0"/>
              <a:t>/component: [CREATURE] [LIVING] [MOVEMENT] [THINK]</a:t>
            </a:r>
          </a:p>
          <a:p>
            <a:r>
              <a:rPr lang="en-US" dirty="0" smtClean="0"/>
              <a:t>Concept: a living creature who can move and think = for </a:t>
            </a:r>
            <a:r>
              <a:rPr lang="en-US" i="1" dirty="0" smtClean="0"/>
              <a:t>human</a:t>
            </a:r>
          </a:p>
          <a:p>
            <a:pPr marL="0" indent="0">
              <a:buNone/>
            </a:pPr>
            <a:r>
              <a:rPr lang="en-US" i="1" dirty="0" smtClean="0"/>
              <a:t>The semantic of morphology</a:t>
            </a:r>
            <a:endParaRPr lang="en-US" i="1" dirty="0"/>
          </a:p>
          <a:p>
            <a:endParaRPr lang="en-US" i="1" dirty="0" smtClean="0"/>
          </a:p>
          <a:p>
            <a:r>
              <a:rPr lang="en-US" dirty="0" smtClean="0"/>
              <a:t>Concept: existence of  = for </a:t>
            </a:r>
            <a:r>
              <a:rPr lang="en-US" i="1" dirty="0" smtClean="0"/>
              <a:t>being</a:t>
            </a:r>
          </a:p>
          <a:p>
            <a:endParaRPr lang="en-US" i="1" dirty="0"/>
          </a:p>
          <a:p>
            <a:r>
              <a:rPr lang="en-US" dirty="0" smtClean="0"/>
              <a:t>Human being = </a:t>
            </a:r>
            <a:r>
              <a:rPr lang="en-US" i="1" dirty="0" smtClean="0"/>
              <a:t>the existence of a </a:t>
            </a:r>
            <a:r>
              <a:rPr lang="en-US" i="1" dirty="0"/>
              <a:t>living creature who can move and think </a:t>
            </a:r>
          </a:p>
        </p:txBody>
      </p:sp>
    </p:spTree>
    <p:extLst>
      <p:ext uri="{BB962C8B-B14F-4D97-AF65-F5344CB8AC3E}">
        <p14:creationId xmlns:p14="http://schemas.microsoft.com/office/powerpoint/2010/main" val="35179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and Meaning of “</a:t>
            </a:r>
            <a:r>
              <a:rPr lang="en-US" i="1" dirty="0" smtClean="0"/>
              <a:t>Semantics”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Semantics (n) replaced </a:t>
            </a:r>
            <a:r>
              <a:rPr lang="en-US" dirty="0">
                <a:solidFill>
                  <a:srgbClr val="FF0000"/>
                </a:solidFill>
              </a:rPr>
              <a:t>semasiology</a:t>
            </a:r>
            <a:r>
              <a:rPr lang="en-US" dirty="0"/>
              <a:t> (1847), from German </a:t>
            </a:r>
            <a:r>
              <a:rPr lang="en-US" dirty="0" err="1"/>
              <a:t>Semasiologie</a:t>
            </a:r>
            <a:r>
              <a:rPr lang="en-US" dirty="0"/>
              <a:t> (1829), from </a:t>
            </a:r>
            <a:r>
              <a:rPr lang="en-US" dirty="0" smtClean="0"/>
              <a:t>Greek </a:t>
            </a:r>
            <a:r>
              <a:rPr lang="en-US" dirty="0" err="1" smtClean="0">
                <a:solidFill>
                  <a:schemeClr val="tx1"/>
                </a:solidFill>
              </a:rPr>
              <a:t>semasia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"</a:t>
            </a:r>
            <a:r>
              <a:rPr lang="en-US" dirty="0"/>
              <a:t>signification, </a:t>
            </a:r>
            <a:r>
              <a:rPr lang="en-US" dirty="0" smtClean="0"/>
              <a:t>meaning.“</a:t>
            </a:r>
          </a:p>
          <a:p>
            <a:r>
              <a:rPr lang="en-US" dirty="0" smtClean="0"/>
              <a:t>Semantics </a:t>
            </a:r>
            <a:r>
              <a:rPr lang="en-US" dirty="0"/>
              <a:t>(n) "science of meaning in language," 1893, from French </a:t>
            </a:r>
            <a:r>
              <a:rPr lang="en-US" dirty="0" err="1"/>
              <a:t>sémantique</a:t>
            </a:r>
            <a:r>
              <a:rPr lang="en-US" dirty="0"/>
              <a:t> (1883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1894</a:t>
            </a:r>
            <a:r>
              <a:rPr lang="en-US" dirty="0"/>
              <a:t>, from French </a:t>
            </a:r>
            <a:r>
              <a:rPr lang="en-US" dirty="0" err="1"/>
              <a:t>sémantique</a:t>
            </a:r>
            <a:r>
              <a:rPr lang="en-US" dirty="0"/>
              <a:t>, applied by Michel </a:t>
            </a:r>
            <a:r>
              <a:rPr lang="en-US" dirty="0" err="1"/>
              <a:t>Bréal</a:t>
            </a:r>
            <a:r>
              <a:rPr lang="en-US" dirty="0"/>
              <a:t> (1883) to the psychology of language, from Greek </a:t>
            </a:r>
            <a:r>
              <a:rPr lang="en-US" dirty="0" err="1"/>
              <a:t>semantikos</a:t>
            </a:r>
            <a:r>
              <a:rPr lang="en-US" dirty="0"/>
              <a:t> "significant," from </a:t>
            </a:r>
            <a:r>
              <a:rPr lang="en-US" dirty="0" err="1">
                <a:solidFill>
                  <a:srgbClr val="0070C0"/>
                </a:solidFill>
              </a:rPr>
              <a:t>semainein</a:t>
            </a:r>
            <a:r>
              <a:rPr lang="en-US" dirty="0"/>
              <a:t> "to show by sign, signify, point out, indicate by a sign," from </a:t>
            </a:r>
            <a:r>
              <a:rPr lang="en-US" dirty="0" err="1">
                <a:solidFill>
                  <a:srgbClr val="0070C0"/>
                </a:solidFill>
              </a:rPr>
              <a:t>sema</a:t>
            </a:r>
            <a:r>
              <a:rPr lang="en-US" dirty="0"/>
              <a:t> "sign, mark, token; omen, portent; constellation; grave" (Doric </a:t>
            </a:r>
            <a:r>
              <a:rPr lang="en-US" dirty="0" err="1"/>
              <a:t>sama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41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Etymology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56985"/>
            <a:ext cx="8915400" cy="468055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semasiology</a:t>
            </a:r>
            <a:r>
              <a:rPr lang="en-US" b="1" dirty="0"/>
              <a:t> </a:t>
            </a:r>
            <a:r>
              <a:rPr lang="en-US" dirty="0"/>
              <a:t>(1847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Semantics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(1893)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err="1" smtClean="0"/>
              <a:t>Semantique</a:t>
            </a:r>
            <a:r>
              <a:rPr lang="en-US" b="1" dirty="0" smtClean="0"/>
              <a:t> </a:t>
            </a:r>
            <a:r>
              <a:rPr lang="en-US" dirty="0" smtClean="0"/>
              <a:t>(1883, French)       </a:t>
            </a:r>
            <a:r>
              <a:rPr lang="en-US" b="1" dirty="0" err="1" smtClean="0"/>
              <a:t>Semantikos</a:t>
            </a:r>
            <a:r>
              <a:rPr lang="en-US" b="1" dirty="0" smtClean="0"/>
              <a:t> </a:t>
            </a:r>
            <a:r>
              <a:rPr lang="en-US" dirty="0" smtClean="0"/>
              <a:t>(1894, Greek)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				</a:t>
            </a:r>
            <a:r>
              <a:rPr lang="en-US" b="1" dirty="0"/>
              <a:t>	</a:t>
            </a:r>
            <a:r>
              <a:rPr lang="en-US" b="1" dirty="0" smtClean="0"/>
              <a:t>		              </a:t>
            </a:r>
            <a:r>
              <a:rPr lang="en-US" b="1" dirty="0" err="1" smtClean="0"/>
              <a:t>Semainein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                            “</a:t>
            </a:r>
            <a:r>
              <a:rPr lang="en-US" dirty="0" smtClean="0"/>
              <a:t>to </a:t>
            </a:r>
            <a:r>
              <a:rPr lang="en-US" dirty="0"/>
              <a:t>show by sign, signify, point out, indicate by a sign," 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			</a:t>
            </a:r>
            <a:r>
              <a:rPr lang="en-US" b="1" dirty="0"/>
              <a:t> </a:t>
            </a:r>
            <a:r>
              <a:rPr lang="en-US" b="1" dirty="0" smtClean="0"/>
              <a:t>                                       </a:t>
            </a:r>
            <a:r>
              <a:rPr lang="en-US" b="1" dirty="0" err="1" smtClean="0"/>
              <a:t>sema</a:t>
            </a:r>
            <a:r>
              <a:rPr lang="en-US" b="1" dirty="0" smtClean="0"/>
              <a:t> </a:t>
            </a:r>
            <a:r>
              <a:rPr lang="en-US" dirty="0"/>
              <a:t>“sign, mark, token” </a:t>
            </a: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20855" y="2718148"/>
            <a:ext cx="3895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008329" y="2505205"/>
            <a:ext cx="3908120" cy="438411"/>
            <a:chOff x="4008329" y="2505205"/>
            <a:chExt cx="3908120" cy="43841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574082" y="2505205"/>
              <a:ext cx="0" cy="225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08329" y="2730674"/>
              <a:ext cx="0" cy="21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16449" y="2730674"/>
              <a:ext cx="0" cy="175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7089733" y="3356975"/>
            <a:ext cx="475989" cy="400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916449" y="4523984"/>
            <a:ext cx="475989" cy="400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1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Etymology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56985"/>
            <a:ext cx="8915400" cy="468055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				Semantics</a:t>
            </a:r>
            <a:r>
              <a:rPr lang="en-US" b="1" dirty="0" smtClean="0"/>
              <a:t> </a:t>
            </a:r>
            <a:r>
              <a:rPr lang="en-US" dirty="0" smtClean="0"/>
              <a:t>(1893)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b="1" dirty="0" err="1" smtClean="0"/>
              <a:t>sema</a:t>
            </a:r>
            <a:r>
              <a:rPr lang="en-US" b="1" dirty="0" smtClean="0"/>
              <a:t> 							</a:t>
            </a:r>
            <a:r>
              <a:rPr lang="en-US" dirty="0" smtClean="0"/>
              <a:t>suffix </a:t>
            </a:r>
            <a:r>
              <a:rPr lang="en-US" b="1" dirty="0" smtClean="0"/>
              <a:t>–</a:t>
            </a:r>
            <a:r>
              <a:rPr lang="en-US" b="1" dirty="0" err="1" smtClean="0"/>
              <a:t>ics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“sign, mark, token”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  suffix </a:t>
            </a:r>
            <a:r>
              <a:rPr lang="en-US" b="1" dirty="0" smtClean="0"/>
              <a:t>–</a:t>
            </a:r>
            <a:r>
              <a:rPr lang="en-US" b="1" dirty="0" err="1" smtClean="0"/>
              <a:t>ic</a:t>
            </a:r>
            <a:r>
              <a:rPr lang="en-US" dirty="0" smtClean="0"/>
              <a:t>	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adj</a:t>
            </a:r>
            <a:r>
              <a:rPr lang="en-US" baseline="-25000" dirty="0" smtClean="0"/>
              <a:t>)</a:t>
            </a:r>
            <a:r>
              <a:rPr lang="en-US" dirty="0" smtClean="0"/>
              <a:t>						suffix </a:t>
            </a:r>
            <a:r>
              <a:rPr lang="en-US" b="1" dirty="0" smtClean="0"/>
              <a:t>–s </a:t>
            </a:r>
            <a:r>
              <a:rPr lang="en-US" baseline="-25000" dirty="0" smtClean="0"/>
              <a:t>(n)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1400" dirty="0"/>
              <a:t>                                 </a:t>
            </a:r>
            <a:r>
              <a:rPr lang="en-US" sz="1400" dirty="0" smtClean="0"/>
              <a:t>                "</a:t>
            </a:r>
            <a:r>
              <a:rPr lang="en-US" sz="1400" dirty="0"/>
              <a:t>matters relevant </a:t>
            </a:r>
            <a:r>
              <a:rPr lang="en-US" sz="1400" dirty="0" smtClean="0"/>
              <a:t>to“                     “</a:t>
            </a:r>
            <a:r>
              <a:rPr lang="en-US" sz="1400" dirty="0"/>
              <a:t>in the names of sciences or disciplines”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528142" y="2354893"/>
            <a:ext cx="0" cy="313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45490" y="2073057"/>
            <a:ext cx="3682652" cy="620039"/>
            <a:chOff x="3845490" y="2073057"/>
            <a:chExt cx="3682652" cy="620039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3858016" y="2354893"/>
              <a:ext cx="3670126" cy="25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45490" y="2379945"/>
              <a:ext cx="0" cy="313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538591" y="2073057"/>
              <a:ext cx="0" cy="313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851743" y="3310001"/>
            <a:ext cx="3682652" cy="620039"/>
            <a:chOff x="3845490" y="2073057"/>
            <a:chExt cx="3682652" cy="620039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858016" y="2354893"/>
              <a:ext cx="3670126" cy="25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45490" y="2379945"/>
              <a:ext cx="0" cy="313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38591" y="2073057"/>
              <a:ext cx="0" cy="313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>
            <a:off x="9534395" y="3591837"/>
            <a:ext cx="0" cy="313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7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71" y="1663771"/>
            <a:ext cx="1452982" cy="578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842205"/>
              </p:ext>
            </p:extLst>
          </p:nvPr>
        </p:nvGraphicFramePr>
        <p:xfrm>
          <a:off x="2088171" y="350729"/>
          <a:ext cx="8915400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221"/>
                <a:gridCol w="1954060"/>
                <a:gridCol w="1678488"/>
                <a:gridCol w="1828800"/>
                <a:gridCol w="19848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Lyons 1977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Allan 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Wierzbicka</a:t>
                      </a:r>
                      <a:r>
                        <a:rPr lang="en-US" dirty="0" smtClean="0"/>
                        <a:t> 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Griffiths 2006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study of meaning.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study of meaning in human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language; meaning is a compositional. It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 property of words.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study of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encoded in natural language;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then syntax is simply one part of semantics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 subject: the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study of word meaning and sentence meaning, abstracted away from contexts of use.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Meaning: what is to be understood by ‘meaning’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is a compositional.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 property of words.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 result of systematic construction process which adds logical words one by one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Integrated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semantic description of natural languages: lexical semantics, grammatical semantics, and 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illocutionary semantics.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1600" baseline="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baseline="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main features of the meaning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system.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is a description and understanding that people have from knowing the language.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can know a language perfectly well without knowing its history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9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is integrated system, where everything ‘conspires’ to convey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words, grammatical constructions, and illocutionary devices (including intonation) (</a:t>
            </a:r>
            <a:r>
              <a:rPr lang="en-US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Wierzbicka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1988:1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see case 1</a:t>
            </a:r>
          </a:p>
          <a:p>
            <a:r>
              <a:rPr lang="en-US" i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semantic perspective, covers representation of the meaning of every constituent and expression in language, and also of the meaning relationships between </a:t>
            </a:r>
            <a:r>
              <a:rPr lang="en-US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Young bachelors are often irresponsible.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91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semantics</a:t>
            </a:r>
          </a:p>
          <a:p>
            <a:r>
              <a:rPr lang="en-US" dirty="0" smtClean="0"/>
              <a:t>Grammatical semantics</a:t>
            </a:r>
          </a:p>
          <a:p>
            <a:r>
              <a:rPr lang="en-US" dirty="0" smtClean="0"/>
              <a:t>Illocutionary semantics*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concept: </a:t>
            </a:r>
          </a:p>
          <a:p>
            <a:pPr marL="0" indent="0">
              <a:buNone/>
            </a:pPr>
            <a:r>
              <a:rPr lang="en-US" dirty="0" smtClean="0"/>
              <a:t>an integrated semantic description of natural languages. It means that lexicon, grammar and illocutionary structure are unitedly encompassed. “</a:t>
            </a:r>
            <a:r>
              <a:rPr lang="en-US" b="1" dirty="0" smtClean="0"/>
              <a:t>Grammatical semantics” </a:t>
            </a:r>
            <a:r>
              <a:rPr lang="en-US" dirty="0" smtClean="0"/>
              <a:t>can be naturally subdivided into </a:t>
            </a:r>
            <a:r>
              <a:rPr lang="en-US" i="1" dirty="0" smtClean="0"/>
              <a:t>the semantics of syntax</a:t>
            </a:r>
            <a:r>
              <a:rPr lang="en-US" dirty="0" smtClean="0"/>
              <a:t> and </a:t>
            </a:r>
            <a:r>
              <a:rPr lang="en-US" i="1" dirty="0" smtClean="0"/>
              <a:t>the semantics of morphology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/>
              <a:t>Young bachelors are often irresponsible.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Morphology scope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meaning of </a:t>
            </a:r>
            <a:r>
              <a:rPr lang="en-US" i="1" dirty="0" smtClean="0"/>
              <a:t>bachelors</a:t>
            </a:r>
            <a:r>
              <a:rPr lang="en-US" dirty="0" smtClean="0"/>
              <a:t>, for example, is composed from at least </a:t>
            </a:r>
            <a:r>
              <a:rPr lang="en-US" i="1" dirty="0" smtClean="0"/>
              <a:t>bachelor </a:t>
            </a:r>
            <a:r>
              <a:rPr lang="en-US" dirty="0" smtClean="0"/>
              <a:t>and </a:t>
            </a:r>
            <a:r>
              <a:rPr lang="en-US" i="1" dirty="0" smtClean="0"/>
              <a:t>–s</a:t>
            </a:r>
            <a:r>
              <a:rPr lang="en-US" dirty="0" smtClean="0"/>
              <a:t>. Contrast test is applied to identify the features meaning.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Morpho</a:t>
            </a:r>
            <a:r>
              <a:rPr lang="en-US" b="1" dirty="0" smtClean="0"/>
              <a:t>-syntactic scope</a:t>
            </a:r>
          </a:p>
          <a:p>
            <a:pPr marL="0" indent="0">
              <a:buNone/>
            </a:pPr>
            <a:r>
              <a:rPr lang="en-US" dirty="0" smtClean="0"/>
              <a:t>Meaning that is constructed from relationship between two.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4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497</TotalTime>
  <Words>827</Words>
  <Application>Microsoft Office PowerPoint</Application>
  <PresentationFormat>Widescreen</PresentationFormat>
  <Paragraphs>129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Wingdings</vt:lpstr>
      <vt:lpstr>Wingdings 3</vt:lpstr>
      <vt:lpstr>Wisp</vt:lpstr>
      <vt:lpstr>SEMANTICS: An Introduction</vt:lpstr>
      <vt:lpstr>Origin and Meaning of “Semantics”</vt:lpstr>
      <vt:lpstr>Etymology</vt:lpstr>
      <vt:lpstr>Etymology</vt:lpstr>
      <vt:lpstr>Matrix</vt:lpstr>
      <vt:lpstr>Construct</vt:lpstr>
      <vt:lpstr>Case 1</vt:lpstr>
      <vt:lpstr>Language Meaning</vt:lpstr>
      <vt:lpstr>Back to Case 1</vt:lpstr>
      <vt:lpstr>Bachelor</vt:lpstr>
      <vt:lpstr>PowerPoint Presentation</vt:lpstr>
      <vt:lpstr>Suffix -s</vt:lpstr>
      <vt:lpstr>Grammatical Semantics</vt:lpstr>
      <vt:lpstr>Young bachelors</vt:lpstr>
      <vt:lpstr>Case 1</vt:lpstr>
      <vt:lpstr>Further Lexical Meaning</vt:lpstr>
      <vt:lpstr>Syntax</vt:lpstr>
      <vt:lpstr>Semantics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SEMANTICS: An Introduction</dc:title>
  <dc:creator>Retno</dc:creator>
  <cp:lastModifiedBy>Retno</cp:lastModifiedBy>
  <cp:revision>36</cp:revision>
  <dcterms:created xsi:type="dcterms:W3CDTF">2020-03-29T23:56:17Z</dcterms:created>
  <dcterms:modified xsi:type="dcterms:W3CDTF">2020-03-30T08:13:54Z</dcterms:modified>
</cp:coreProperties>
</file>