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0"/>
  </p:notesMasterIdLst>
  <p:sldIdLst>
    <p:sldId id="256" r:id="rId2"/>
    <p:sldId id="262" r:id="rId3"/>
    <p:sldId id="263" r:id="rId4"/>
    <p:sldId id="264" r:id="rId5"/>
    <p:sldId id="265" r:id="rId6"/>
    <p:sldId id="266" r:id="rId7"/>
    <p:sldId id="268" r:id="rId8"/>
    <p:sldId id="269" r:id="rId9"/>
    <p:sldId id="270" r:id="rId10"/>
    <p:sldId id="271" r:id="rId11"/>
    <p:sldId id="273" r:id="rId12"/>
    <p:sldId id="272" r:id="rId13"/>
    <p:sldId id="278" r:id="rId14"/>
    <p:sldId id="279" r:id="rId15"/>
    <p:sldId id="280" r:id="rId16"/>
    <p:sldId id="281" r:id="rId17"/>
    <p:sldId id="282" r:id="rId18"/>
    <p:sldId id="28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7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5E16E-3DBF-4E93-9C2B-D178B356BAD9}" type="datetimeFigureOut">
              <a:rPr lang="id-ID" smtClean="0"/>
              <a:pPr/>
              <a:t>31/03/2020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CEAAE-4BA3-45ED-BF91-11705F5E231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t>
            </a:r>
            <a:endParaRPr lang="id-ID" dirty="0"/>
          </a:p>
        </p:txBody>
      </p:sp>
      <p:sp>
        <p:nvSpPr>
          <p:cNvPr id="4" name="Slide Number Placeholder 3"/>
          <p:cNvSpPr>
            <a:spLocks noGrp="1"/>
          </p:cNvSpPr>
          <p:nvPr>
            <p:ph type="sldNum" sz="quarter" idx="10"/>
          </p:nvPr>
        </p:nvSpPr>
        <p:spPr/>
        <p:txBody>
          <a:bodyPr/>
          <a:lstStyle/>
          <a:p>
            <a:fld id="{898CEAAE-4BA3-45ED-BF91-11705F5E2315}" type="slidenum">
              <a:rPr lang="id-ID" smtClean="0"/>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18669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63756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744153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2283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1625201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026146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981559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296479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146937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45884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85220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418638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90685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14275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550359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130756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70023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C04AD37-76A0-412E-9227-17693C327A69}" type="datetimeFigureOut">
              <a:rPr lang="id-ID" smtClean="0"/>
              <a:pPr/>
              <a:t>31/03/2020</a:t>
            </a:fld>
            <a:endParaRPr lang="id-ID"/>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E04988A-1903-4371-AD45-928734060583}" type="slidenum">
              <a:rPr lang="id-ID" smtClean="0"/>
              <a:pPr/>
              <a:t>‹#›</a:t>
            </a:fld>
            <a:endParaRPr lang="id-ID"/>
          </a:p>
        </p:txBody>
      </p:sp>
    </p:spTree>
    <p:extLst>
      <p:ext uri="{BB962C8B-B14F-4D97-AF65-F5344CB8AC3E}">
        <p14:creationId xmlns:p14="http://schemas.microsoft.com/office/powerpoint/2010/main" val="83197917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285860"/>
            <a:ext cx="7858180" cy="5072098"/>
          </a:xfrm>
        </p:spPr>
        <p:txBody>
          <a:bodyPr>
            <a:noAutofit/>
          </a:bodyPr>
          <a:lstStyle/>
          <a:p>
            <a:pPr algn="l"/>
            <a:r>
              <a:rPr lang="id-ID" sz="2800" dirty="0"/>
              <a:t/>
            </a:r>
            <a:br>
              <a:rPr lang="id-ID" sz="2800" dirty="0"/>
            </a:br>
            <a:endParaRPr lang="id-ID" sz="2800" dirty="0"/>
          </a:p>
        </p:txBody>
      </p:sp>
      <p:sp>
        <p:nvSpPr>
          <p:cNvPr id="4" name="Content Placeholder 2"/>
          <p:cNvSpPr txBox="1">
            <a:spLocks/>
          </p:cNvSpPr>
          <p:nvPr/>
        </p:nvSpPr>
        <p:spPr>
          <a:xfrm>
            <a:off x="457200" y="1428736"/>
            <a:ext cx="8229600" cy="4895864"/>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id-ID" sz="5400" b="1" i="0" u="none" strike="noStrike" kern="1200" cap="none" spc="0" normalizeH="0" baseline="0" noProof="0" dirty="0" smtClean="0">
              <a:ln>
                <a:noFill/>
              </a:ln>
              <a:solidFill>
                <a:schemeClr val="tx1">
                  <a:lumMod val="65000"/>
                  <a:lumOff val="35000"/>
                </a:schemeClr>
              </a:solidFill>
              <a:effectLst/>
              <a:uLnTx/>
              <a:uFillTx/>
              <a:latin typeface="Arial Rounded MT Bold" pitchFamily="34" charset="0"/>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7200" b="1" i="0" u="none" strike="noStrike" kern="1200" cap="none" spc="0" normalizeH="0" baseline="0" noProof="0" dirty="0" smtClean="0">
                <a:ln>
                  <a:noFill/>
                </a:ln>
                <a:solidFill>
                  <a:schemeClr val="tx1">
                    <a:lumMod val="65000"/>
                    <a:lumOff val="35000"/>
                  </a:schemeClr>
                </a:solidFill>
                <a:effectLst/>
                <a:uLnTx/>
                <a:uFillTx/>
                <a:latin typeface="Arial Rounded MT Bold" pitchFamily="34" charset="0"/>
                <a:ea typeface="+mn-ea"/>
                <a:cs typeface="+mn-cs"/>
              </a:rPr>
              <a:t>(Lanjutan) Fungsi </a:t>
            </a:r>
            <a:r>
              <a:rPr kumimoji="0" lang="id-ID" sz="7200" b="1" i="0" u="none" strike="noStrike" kern="1200" cap="none" spc="0" normalizeH="0" baseline="0" noProof="0" dirty="0" smtClean="0">
                <a:ln>
                  <a:noFill/>
                </a:ln>
                <a:solidFill>
                  <a:schemeClr val="tx1">
                    <a:lumMod val="65000"/>
                    <a:lumOff val="35000"/>
                  </a:schemeClr>
                </a:solidFill>
                <a:effectLst/>
                <a:uLnTx/>
                <a:uFillTx/>
                <a:latin typeface="Arial Rounded MT Bold" pitchFamily="34" charset="0"/>
                <a:ea typeface="+mn-ea"/>
                <a:cs typeface="+mn-cs"/>
              </a:rPr>
              <a:t>Manajemen</a:t>
            </a:r>
            <a:r>
              <a:rPr kumimoji="0" lang="id-ID" sz="4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r>
            <a:br>
              <a:rPr kumimoji="0" lang="id-ID" sz="4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br>
            <a:endParaRPr kumimoji="0" lang="id-ID" sz="4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r>
              <a:rPr lang="id-ID" sz="4000" dirty="0" smtClean="0"/>
              <a:t>Visi Organisasi</a:t>
            </a:r>
            <a:endParaRPr lang="id-ID" sz="4000" dirty="0"/>
          </a:p>
        </p:txBody>
      </p:sp>
      <p:sp>
        <p:nvSpPr>
          <p:cNvPr id="3" name="Content Placeholder 2"/>
          <p:cNvSpPr>
            <a:spLocks noGrp="1"/>
          </p:cNvSpPr>
          <p:nvPr>
            <p:ph sz="quarter" idx="13"/>
          </p:nvPr>
        </p:nvSpPr>
        <p:spPr>
          <a:xfrm>
            <a:off x="457200" y="1500174"/>
            <a:ext cx="8229600" cy="4824426"/>
          </a:xfrm>
        </p:spPr>
        <p:txBody>
          <a:bodyPr>
            <a:normAutofit lnSpcReduction="10000"/>
          </a:bodyPr>
          <a:lstStyle/>
          <a:p>
            <a:r>
              <a:rPr lang="id-ID" dirty="0" smtClean="0">
                <a:latin typeface="Arial" pitchFamily="34" charset="0"/>
                <a:cs typeface="Arial" pitchFamily="34" charset="0"/>
              </a:rPr>
              <a:t>Visi merupakan pernyataan tertulis dari sebuah organisasi atau perusahaan tentang cita-cita yang ingin dicapai pada masa mendatang.</a:t>
            </a:r>
          </a:p>
          <a:p>
            <a:r>
              <a:rPr lang="id-ID" dirty="0" smtClean="0">
                <a:latin typeface="Arial" pitchFamily="34" charset="0"/>
                <a:cs typeface="Arial" pitchFamily="34" charset="0"/>
              </a:rPr>
              <a:t>Visi yang efektif jika memiliki karakteristik:</a:t>
            </a:r>
          </a:p>
          <a:p>
            <a:pPr>
              <a:buNone/>
            </a:pPr>
            <a:r>
              <a:rPr lang="id-ID" dirty="0" smtClean="0">
                <a:latin typeface="Arial" pitchFamily="34" charset="0"/>
                <a:cs typeface="Arial" pitchFamily="34" charset="0"/>
              </a:rPr>
              <a:t>    Imagible (dapat dibayangkan)</a:t>
            </a:r>
          </a:p>
          <a:p>
            <a:pPr>
              <a:buNone/>
            </a:pPr>
            <a:r>
              <a:rPr lang="id-ID" dirty="0" smtClean="0">
                <a:latin typeface="Arial" pitchFamily="34" charset="0"/>
                <a:cs typeface="Arial" pitchFamily="34" charset="0"/>
              </a:rPr>
              <a:t>    Desirable (menarik)</a:t>
            </a:r>
          </a:p>
          <a:p>
            <a:pPr>
              <a:buNone/>
            </a:pPr>
            <a:r>
              <a:rPr lang="id-ID" dirty="0" smtClean="0">
                <a:latin typeface="Arial" pitchFamily="34" charset="0"/>
                <a:cs typeface="Arial" pitchFamily="34" charset="0"/>
              </a:rPr>
              <a:t>    Feasible (realitis dan dapat dicapai)</a:t>
            </a:r>
          </a:p>
          <a:p>
            <a:pPr>
              <a:buNone/>
            </a:pPr>
            <a:r>
              <a:rPr lang="id-ID" dirty="0" smtClean="0">
                <a:latin typeface="Arial" pitchFamily="34" charset="0"/>
                <a:cs typeface="Arial" pitchFamily="34" charset="0"/>
              </a:rPr>
              <a:t>    Focused (jelas)</a:t>
            </a:r>
          </a:p>
          <a:p>
            <a:pPr>
              <a:buNone/>
            </a:pPr>
            <a:r>
              <a:rPr lang="id-ID" dirty="0" smtClean="0">
                <a:latin typeface="Arial" pitchFamily="34" charset="0"/>
                <a:cs typeface="Arial" pitchFamily="34" charset="0"/>
              </a:rPr>
              <a:t>    Flexible (aspiratif, dan responsif terhadap perubahan  lingkungan</a:t>
            </a:r>
          </a:p>
          <a:p>
            <a:pPr>
              <a:buNone/>
            </a:pPr>
            <a:r>
              <a:rPr lang="id-ID" dirty="0" smtClean="0">
                <a:latin typeface="Arial" pitchFamily="34" charset="0"/>
                <a:cs typeface="Arial" pitchFamily="34" charset="0"/>
              </a:rPr>
              <a:t>    Communicable (mudah dipahami)</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r>
              <a:rPr lang="id-ID" sz="4000" dirty="0" smtClean="0"/>
              <a:t>Misi Organisasi </a:t>
            </a:r>
            <a:endParaRPr lang="id-ID" sz="4000" dirty="0"/>
          </a:p>
        </p:txBody>
      </p:sp>
      <p:sp>
        <p:nvSpPr>
          <p:cNvPr id="3" name="Content Placeholder 2"/>
          <p:cNvSpPr>
            <a:spLocks noGrp="1"/>
          </p:cNvSpPr>
          <p:nvPr>
            <p:ph sz="quarter" idx="13"/>
          </p:nvPr>
        </p:nvSpPr>
        <p:spPr>
          <a:xfrm>
            <a:off x="457200" y="1928802"/>
            <a:ext cx="8229600" cy="4395798"/>
          </a:xfrm>
        </p:spPr>
        <p:txBody>
          <a:bodyPr/>
          <a:lstStyle/>
          <a:p>
            <a:r>
              <a:rPr lang="id-ID" dirty="0" smtClean="0">
                <a:latin typeface="Arial" pitchFamily="34" charset="0"/>
                <a:cs typeface="Arial" pitchFamily="34" charset="0"/>
              </a:rPr>
              <a:t>Misi merupakan penjabaran Visi. </a:t>
            </a:r>
          </a:p>
          <a:p>
            <a:r>
              <a:rPr lang="id-ID" dirty="0" smtClean="0">
                <a:latin typeface="Arial" pitchFamily="34" charset="0"/>
                <a:cs typeface="Arial" pitchFamily="34" charset="0"/>
              </a:rPr>
              <a:t>Misi berisi rangkaian kalimat yang menyatakan tujuan atau alasan eksistensi organisasi yang memuat apa yang disediakan perusahaan kepada masyarakat, baik berupa produk atau jasa.</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r>
              <a:rPr lang="id-ID" sz="4400" dirty="0" smtClean="0"/>
              <a:t>Strategi</a:t>
            </a:r>
            <a:endParaRPr lang="id-ID" sz="4400" dirty="0"/>
          </a:p>
        </p:txBody>
      </p:sp>
      <p:sp>
        <p:nvSpPr>
          <p:cNvPr id="3" name="Content Placeholder 2"/>
          <p:cNvSpPr>
            <a:spLocks noGrp="1"/>
          </p:cNvSpPr>
          <p:nvPr>
            <p:ph sz="quarter" idx="13"/>
          </p:nvPr>
        </p:nvSpPr>
        <p:spPr/>
        <p:txBody>
          <a:bodyPr/>
          <a:lstStyle/>
          <a:p>
            <a:r>
              <a:rPr lang="id-ID" dirty="0" smtClean="0">
                <a:latin typeface="Arial" pitchFamily="34" charset="0"/>
                <a:cs typeface="Arial" pitchFamily="34" charset="0"/>
              </a:rPr>
              <a:t>Cara atau metode atau pola rencana untuk mencapai misi organisasi</a:t>
            </a:r>
          </a:p>
          <a:p>
            <a:r>
              <a:rPr lang="id-ID" dirty="0" smtClean="0">
                <a:latin typeface="Arial" pitchFamily="34" charset="0"/>
                <a:cs typeface="Arial" pitchFamily="34" charset="0"/>
              </a:rPr>
              <a:t>Strategi organisasi berkaitan dengan prinsip-prinsip umum untuk mencapai misi yang dicanangkan perusahaan serta bagaimana perusahaan memilih jalur yang terbaik untuk mencapai misi tersebut.</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Program kerja</a:t>
            </a:r>
            <a:endParaRPr lang="id-ID" dirty="0"/>
          </a:p>
        </p:txBody>
      </p:sp>
      <p:sp>
        <p:nvSpPr>
          <p:cNvPr id="3" name="Content Placeholder 2"/>
          <p:cNvSpPr>
            <a:spLocks noGrp="1"/>
          </p:cNvSpPr>
          <p:nvPr>
            <p:ph sz="quarter" idx="13"/>
          </p:nvPr>
        </p:nvSpPr>
        <p:spPr/>
        <p:txBody>
          <a:bodyPr>
            <a:normAutofit fontScale="92500" lnSpcReduction="20000"/>
          </a:bodyPr>
          <a:lstStyle/>
          <a:p>
            <a:pPr>
              <a:buNone/>
            </a:pPr>
            <a:r>
              <a:rPr lang="id-ID" sz="3200" dirty="0" smtClean="0"/>
              <a:t>Program kerja atau sering disebut program merupakan suatu kegiatan yang bersifat rutin untuk menjalankan misi organisasi. Program kerja dilaksanakan  untuk mencapai tujuan yang telah ditetapkan yang berguna  untuk mencapai tujuan misi. </a:t>
            </a:r>
            <a:endParaRPr lang="id-ID"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Kegiatan (aktivitas)</a:t>
            </a:r>
            <a:endParaRPr lang="id-ID" dirty="0"/>
          </a:p>
        </p:txBody>
      </p:sp>
      <p:sp>
        <p:nvSpPr>
          <p:cNvPr id="3" name="Content Placeholder 2"/>
          <p:cNvSpPr>
            <a:spLocks noGrp="1"/>
          </p:cNvSpPr>
          <p:nvPr>
            <p:ph sz="quarter" idx="13"/>
          </p:nvPr>
        </p:nvSpPr>
        <p:spPr/>
        <p:txBody>
          <a:bodyPr>
            <a:normAutofit fontScale="77500" lnSpcReduction="20000"/>
          </a:bodyPr>
          <a:lstStyle/>
          <a:p>
            <a:r>
              <a:rPr lang="id-ID" sz="3200" dirty="0" smtClean="0"/>
              <a:t>Dalam satu program kerja terdapat banyak kegiatan untuk mencapai tujuan dari program yang biasanya diukur  dengan indikator keberhasilan.</a:t>
            </a:r>
          </a:p>
          <a:p>
            <a:r>
              <a:rPr lang="id-ID" sz="3200" dirty="0" smtClean="0"/>
              <a:t>Kegiatan merupakan aktivitas yang dilaksanakan setiap saat oleh sumber daya organisasi guna mencapai target dan sasaran yang diinginkan.</a:t>
            </a:r>
            <a:endParaRPr lang="id-ID"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Indikator;</a:t>
            </a:r>
            <a:endParaRPr lang="id-ID" dirty="0"/>
          </a:p>
        </p:txBody>
      </p:sp>
      <p:sp>
        <p:nvSpPr>
          <p:cNvPr id="3" name="Content Placeholder 2"/>
          <p:cNvSpPr>
            <a:spLocks noGrp="1"/>
          </p:cNvSpPr>
          <p:nvPr>
            <p:ph sz="quarter" idx="13"/>
          </p:nvPr>
        </p:nvSpPr>
        <p:spPr/>
        <p:txBody>
          <a:bodyPr/>
          <a:lstStyle/>
          <a:p>
            <a:pPr marL="514350" indent="-514350"/>
            <a:r>
              <a:rPr lang="id-ID" dirty="0" smtClean="0"/>
              <a:t>Rata-rata penjualan produk per tahun</a:t>
            </a:r>
          </a:p>
          <a:p>
            <a:pPr marL="514350" indent="-514350"/>
            <a:r>
              <a:rPr lang="id-ID" dirty="0" smtClean="0"/>
              <a:t>IPK mahasiswa per angkatan</a:t>
            </a:r>
          </a:p>
          <a:p>
            <a:pPr marL="514350" indent="-514350"/>
            <a:r>
              <a:rPr lang="id-ID" dirty="0" smtClean="0"/>
              <a:t>Skor rata-rata TOEFL Mahasiswa</a:t>
            </a:r>
          </a:p>
          <a:p>
            <a:pPr marL="514350" indent="-514350"/>
            <a:r>
              <a:rPr lang="id-ID" dirty="0" smtClean="0"/>
              <a:t>Produksi per Bulan</a:t>
            </a:r>
          </a:p>
          <a:p>
            <a:pPr marL="514350" indent="-514350"/>
            <a:r>
              <a:rPr lang="id-ID" dirty="0" smtClean="0"/>
              <a:t>dll</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r>
              <a:rPr lang="id-ID" dirty="0" smtClean="0"/>
              <a:t>Manager Yang Sukses</a:t>
            </a:r>
            <a:endParaRPr lang="id-ID" dirty="0"/>
          </a:p>
        </p:txBody>
      </p:sp>
      <p:sp>
        <p:nvSpPr>
          <p:cNvPr id="3" name="Content Placeholder 2"/>
          <p:cNvSpPr>
            <a:spLocks noGrp="1"/>
          </p:cNvSpPr>
          <p:nvPr>
            <p:ph sz="quarter" idx="13"/>
          </p:nvPr>
        </p:nvSpPr>
        <p:spPr/>
        <p:txBody>
          <a:bodyPr>
            <a:normAutofit fontScale="55000" lnSpcReduction="20000"/>
          </a:bodyPr>
          <a:lstStyle/>
          <a:p>
            <a:pPr>
              <a:buNone/>
            </a:pPr>
            <a:r>
              <a:rPr lang="id-ID" sz="2800" dirty="0" smtClean="0"/>
              <a:t>Manager yang profesional dan sukses tidak lepas dari beberapa hal berikut ini;</a:t>
            </a:r>
          </a:p>
          <a:p>
            <a:r>
              <a:rPr lang="id-ID" sz="2800" dirty="0" smtClean="0"/>
              <a:t>Mempunyai pendidikan yang baik (formal dan nonformal)</a:t>
            </a:r>
          </a:p>
          <a:p>
            <a:r>
              <a:rPr lang="id-ID" sz="2800" dirty="0" smtClean="0"/>
              <a:t>Mempunyai pengalaman</a:t>
            </a:r>
          </a:p>
          <a:p>
            <a:r>
              <a:rPr lang="id-ID" sz="2800" dirty="0" smtClean="0"/>
              <a:t>Memiliki visi dan Misi</a:t>
            </a:r>
          </a:p>
          <a:p>
            <a:r>
              <a:rPr lang="id-ID" sz="2800" dirty="0" smtClean="0"/>
              <a:t>Memiliki  etika profesi</a:t>
            </a:r>
          </a:p>
          <a:p>
            <a:r>
              <a:rPr lang="id-ID" sz="2800" dirty="0" smtClean="0"/>
              <a:t>Mempunyai dimensi international</a:t>
            </a:r>
          </a:p>
          <a:p>
            <a:r>
              <a:rPr lang="id-ID" sz="2800" dirty="0" smtClean="0"/>
              <a:t>Mempunyai kemampuan softskill yang baik</a:t>
            </a:r>
          </a:p>
          <a:p>
            <a:r>
              <a:rPr lang="id-ID" sz="2800" dirty="0" smtClean="0"/>
              <a:t>Memiliki motivasi</a:t>
            </a:r>
          </a:p>
          <a:p>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928694"/>
          </a:xfrm>
        </p:spPr>
        <p:txBody>
          <a:bodyPr>
            <a:normAutofit/>
          </a:bodyPr>
          <a:lstStyle/>
          <a:p>
            <a:r>
              <a:rPr lang="id-ID" dirty="0" smtClean="0"/>
              <a:t>Area dari Manajemen</a:t>
            </a:r>
            <a:endParaRPr lang="id-ID" dirty="0"/>
          </a:p>
        </p:txBody>
      </p:sp>
      <p:sp>
        <p:nvSpPr>
          <p:cNvPr id="3" name="Content Placeholder 2"/>
          <p:cNvSpPr>
            <a:spLocks noGrp="1"/>
          </p:cNvSpPr>
          <p:nvPr>
            <p:ph sz="quarter" idx="13"/>
          </p:nvPr>
        </p:nvSpPr>
        <p:spPr>
          <a:xfrm>
            <a:off x="457200" y="1714488"/>
            <a:ext cx="8229600" cy="4610112"/>
          </a:xfrm>
        </p:spPr>
        <p:txBody>
          <a:bodyPr>
            <a:normAutofit lnSpcReduction="10000"/>
          </a:bodyPr>
          <a:lstStyle/>
          <a:p>
            <a:r>
              <a:rPr lang="id-ID" dirty="0" smtClean="0"/>
              <a:t>Marketing Manager. </a:t>
            </a:r>
          </a:p>
          <a:p>
            <a:pPr>
              <a:buNone/>
            </a:pPr>
            <a:r>
              <a:rPr lang="id-ID" dirty="0" smtClean="0"/>
              <a:t>   Manajer pemasaran bertanggung jawab untuk melakukan riset serta pengembangan produk, begitu pula mengenai penetapan harga, promosi, serta strategi distribusi dari suatu organisasi.</a:t>
            </a:r>
          </a:p>
          <a:p>
            <a:pPr>
              <a:buNone/>
            </a:pPr>
            <a:endParaRPr lang="id-ID" dirty="0" smtClean="0"/>
          </a:p>
          <a:p>
            <a:r>
              <a:rPr lang="id-ID" dirty="0" smtClean="0"/>
              <a:t>Operation Manager. </a:t>
            </a:r>
          </a:p>
          <a:p>
            <a:pPr>
              <a:buNone/>
            </a:pPr>
            <a:r>
              <a:rPr lang="id-ID" dirty="0" smtClean="0"/>
              <a:t>    Manajer operasi bertanggung jawab dalam semua aktivitas yang berhubungan dengan penciptaan produk atau jasa dati suatu organisasi. Mereka menangani pengawasan inventori, plant layout, pengawasan produksi, sera quality control.</a:t>
            </a:r>
            <a:br>
              <a:rPr lang="id-ID" dirty="0" smtClean="0"/>
            </a:b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214422"/>
            <a:ext cx="8229600" cy="5110178"/>
          </a:xfrm>
        </p:spPr>
        <p:txBody>
          <a:bodyPr>
            <a:normAutofit/>
          </a:bodyPr>
          <a:lstStyle/>
          <a:p>
            <a:r>
              <a:rPr lang="id-ID" dirty="0" smtClean="0"/>
              <a:t>Finance Manager. </a:t>
            </a:r>
          </a:p>
          <a:p>
            <a:pPr>
              <a:buNone/>
            </a:pPr>
            <a:r>
              <a:rPr lang="id-ID" dirty="0" smtClean="0"/>
              <a:t>    Manajer keuangan bertanggung jawab untuk mengelola asset finansial dari suatu organisasi. Manajer pada bagian ini bertanggung jawab terhadap akuntansi, investasi, budgeting, serta pengawasan finansial.</a:t>
            </a:r>
          </a:p>
          <a:p>
            <a:pPr>
              <a:buNone/>
            </a:pPr>
            <a:endParaRPr lang="id-ID" dirty="0" smtClean="0"/>
          </a:p>
          <a:p>
            <a:r>
              <a:rPr lang="id-ID" dirty="0" smtClean="0"/>
              <a:t>Human Resource Manager. </a:t>
            </a:r>
          </a:p>
          <a:p>
            <a:pPr>
              <a:buNone/>
            </a:pPr>
            <a:r>
              <a:rPr lang="id-ID" dirty="0" smtClean="0"/>
              <a:t>    Manajer sumber daya bertanggung jawab terhadap semua elemen yang meliputi sumber daya manusia dari suatu organisasi. Tugasnya meliputi rekruitmen, penseleksian, orientasi kerja, dan pengembangan sumber daya yang dimiliki, juga membuat sistem kompensasi bagi karyawan.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fontScale="90000"/>
          </a:bodyPr>
          <a:lstStyle/>
          <a:p>
            <a:r>
              <a:rPr lang="id-ID" sz="4000" dirty="0" smtClean="0"/>
              <a:t>Peran Manajemen </a:t>
            </a:r>
            <a:br>
              <a:rPr lang="id-ID" sz="4000" dirty="0" smtClean="0"/>
            </a:br>
            <a:r>
              <a:rPr lang="id-ID" sz="4000" dirty="0" smtClean="0"/>
              <a:t>(Management Roles)</a:t>
            </a:r>
            <a:endParaRPr lang="id-ID" sz="4000" dirty="0"/>
          </a:p>
        </p:txBody>
      </p:sp>
      <p:sp>
        <p:nvSpPr>
          <p:cNvPr id="4" name="Rectangle 3"/>
          <p:cNvSpPr/>
          <p:nvPr/>
        </p:nvSpPr>
        <p:spPr>
          <a:xfrm>
            <a:off x="500034" y="1997838"/>
            <a:ext cx="8286808" cy="4031873"/>
          </a:xfrm>
          <a:prstGeom prst="rect">
            <a:avLst/>
          </a:prstGeom>
        </p:spPr>
        <p:txBody>
          <a:bodyPr wrap="square">
            <a:spAutoFit/>
          </a:bodyPr>
          <a:lstStyle/>
          <a:p>
            <a:pPr algn="just"/>
            <a:r>
              <a:rPr lang="id-ID" sz="3200" dirty="0" smtClean="0"/>
              <a:t>Untuk mengerjakan fungsi-fungsi manajemen, setiap manajer harus mempunyai beberapa peran. Role adalah kumpulan harapan untuk tingkah laku manajer. Henry Mintzberg telah menganalisa perilaku manajemen dan menemukan 10 role, yang dapat digolongkan menjadi tiga kategori.</a:t>
            </a:r>
            <a:br>
              <a:rPr lang="id-ID" sz="3200" dirty="0" smtClean="0"/>
            </a:br>
            <a:endParaRPr lang="id-ID"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42918"/>
            <a:ext cx="8329642" cy="5681682"/>
          </a:xfrm>
        </p:spPr>
        <p:txBody>
          <a:bodyPr>
            <a:normAutofit fontScale="92500" lnSpcReduction="10000"/>
          </a:bodyPr>
          <a:lstStyle/>
          <a:p>
            <a:pPr>
              <a:buNone/>
            </a:pPr>
            <a:r>
              <a:rPr lang="id-ID" dirty="0" smtClean="0">
                <a:solidFill>
                  <a:srgbClr val="FF0000"/>
                </a:solidFill>
              </a:rPr>
              <a:t>    Interpersonal Role</a:t>
            </a:r>
            <a:r>
              <a:rPr lang="id-ID" dirty="0" smtClean="0"/>
              <a:t/>
            </a:r>
            <a:br>
              <a:rPr lang="id-ID" dirty="0" smtClean="0"/>
            </a:br>
            <a:r>
              <a:rPr lang="id-ID" dirty="0" smtClean="0"/>
              <a:t>Interpersonal role berperan dalam hubungan antara manajer dengan lainnya. Hal ini timbul dari posisi formalseorang manajer dan kewenangan yang dimiliki.</a:t>
            </a:r>
            <a:br>
              <a:rPr lang="id-ID" dirty="0" smtClean="0"/>
            </a:br>
            <a:r>
              <a:rPr lang="id-ID" dirty="0" smtClean="0"/>
              <a:t>Seorang manajer adalah kepala dari unit kerja, apakah itu divisi, departemen, atau bagian. Karena posisi tersebut, manajer harus secara rutin melakukan beberapa tugas seremonial, seperti menerima tamu, menghadiri pernikahan bawahan.</a:t>
            </a:r>
          </a:p>
          <a:p>
            <a:pPr>
              <a:buNone/>
            </a:pPr>
            <a:r>
              <a:rPr lang="id-ID" dirty="0" smtClean="0"/>
              <a:t>    Leader, manajer harus membuat suatu environment. Manajer  akan memainkan peran sebagai leader untuk meningkatkan kinerja karyawan., mengurangi konflik, memberikan umpan-balik, dan lain-lain.</a:t>
            </a:r>
            <a:br>
              <a:rPr lang="id-ID" dirty="0" smtClean="0"/>
            </a:br>
            <a:r>
              <a:rPr lang="id-ID" dirty="0" smtClean="0"/>
              <a:t>Liaison, manajer berinteraksi dengan orang lain selain atasan dan bawahan, mereka bekerja dengan manajer dari departemen lain, supplier, pelanggan. </a:t>
            </a:r>
            <a:br>
              <a:rPr lang="id-ID" dirty="0" smtClean="0"/>
            </a:b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42918"/>
            <a:ext cx="8229600" cy="6215082"/>
          </a:xfrm>
        </p:spPr>
        <p:txBody>
          <a:bodyPr>
            <a:normAutofit/>
          </a:bodyPr>
          <a:lstStyle/>
          <a:p>
            <a:pPr>
              <a:buNone/>
            </a:pPr>
            <a:r>
              <a:rPr lang="id-ID" dirty="0" smtClean="0">
                <a:solidFill>
                  <a:srgbClr val="FF0000"/>
                </a:solidFill>
              </a:rPr>
              <a:t>   Informational Role</a:t>
            </a:r>
            <a:r>
              <a:rPr lang="id-ID" dirty="0" smtClean="0"/>
              <a:t/>
            </a:r>
            <a:br>
              <a:rPr lang="id-ID" dirty="0" smtClean="0"/>
            </a:br>
            <a:r>
              <a:rPr lang="id-ID" dirty="0" smtClean="0"/>
              <a:t>Sebagai hasil dari kontak di dalam atau di luar organisasi, manajer biasanya memiliki lebih banyak informasi dibanding anggota lain di bagian staff</a:t>
            </a:r>
            <a:br>
              <a:rPr lang="id-ID" dirty="0" smtClean="0"/>
            </a:br>
            <a:r>
              <a:rPr lang="id-ID" dirty="0" smtClean="0"/>
              <a:t>Monitor, manajer secara kontinyu memonitor lingkungan untuk menentukan apa yang sedang terjadi.</a:t>
            </a:r>
            <a:br>
              <a:rPr lang="id-ID" dirty="0" smtClean="0"/>
            </a:br>
            <a:r>
              <a:rPr lang="id-ID" dirty="0" smtClean="0"/>
              <a:t>Diseminator, manajer memberikan ke bawahan beberapa informasi yang secara normal tidak bisa didapatkan oleh mereka.</a:t>
            </a:r>
            <a:br>
              <a:rPr lang="id-ID" dirty="0" smtClean="0"/>
            </a:br>
            <a:r>
              <a:rPr lang="id-ID" dirty="0" smtClean="0"/>
              <a:t/>
            </a:r>
            <a:br>
              <a:rPr lang="id-ID" dirty="0" smtClean="0"/>
            </a:b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571480"/>
            <a:ext cx="8229600" cy="6000792"/>
          </a:xfrm>
        </p:spPr>
        <p:txBody>
          <a:bodyPr>
            <a:normAutofit/>
          </a:bodyPr>
          <a:lstStyle/>
          <a:p>
            <a:pPr lvl="0">
              <a:buNone/>
            </a:pPr>
            <a:r>
              <a:rPr lang="id-ID" dirty="0" smtClean="0">
                <a:solidFill>
                  <a:srgbClr val="FF0000"/>
                </a:solidFill>
              </a:rPr>
              <a:t>    Decisional Role</a:t>
            </a:r>
            <a:r>
              <a:rPr lang="id-ID" dirty="0" smtClean="0"/>
              <a:t/>
            </a:r>
            <a:br>
              <a:rPr lang="id-ID" dirty="0" smtClean="0"/>
            </a:br>
            <a:r>
              <a:rPr lang="id-ID" dirty="0" smtClean="0"/>
              <a:t>Peran ini focus pada penetapan dari beberapa pilihan</a:t>
            </a:r>
            <a:br>
              <a:rPr lang="id-ID" dirty="0" smtClean="0"/>
            </a:br>
            <a:r>
              <a:rPr lang="id-ID" dirty="0" smtClean="0"/>
              <a:t>Entrepreneur, jika seorang manajer dihadapkan pada beberapa ide atau metode baru untuk meningkatkan kerja unitnya, maka manajer harus melaksanakan peran sebagai entrepreneur.</a:t>
            </a:r>
            <a:br>
              <a:rPr lang="id-ID" dirty="0" smtClean="0"/>
            </a:br>
            <a:r>
              <a:rPr lang="id-ID" dirty="0" smtClean="0"/>
              <a:t>Disturbance handler, ketika bagian dari ligkungan kerja keluar dari pengawasan, maka manajer harus menangani krisis tersebut.</a:t>
            </a:r>
            <a:br>
              <a:rPr lang="id-ID" dirty="0" smtClean="0"/>
            </a:br>
            <a:r>
              <a:rPr lang="id-ID" dirty="0" smtClean="0"/>
              <a:t>Resource allocator, manajer menentukan siapa di dalam unit kerjanya yang mendapatkan sumber daya dan bagaimana cara masing-masing untuk mendapatkan hal itu.</a:t>
            </a:r>
            <a:br>
              <a:rPr lang="id-ID" dirty="0" smtClean="0"/>
            </a:br>
            <a:r>
              <a:rPr lang="id-ID" dirty="0" smtClean="0"/>
              <a:t>Negosiator, manajer dibutuhkan untuk melakukan negosiasi denga supplier dan lain sebgainya.</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42918"/>
            <a:ext cx="8229600" cy="5929354"/>
          </a:xfrm>
        </p:spPr>
        <p:txBody>
          <a:bodyPr>
            <a:normAutofit/>
          </a:bodyPr>
          <a:lstStyle/>
          <a:p>
            <a:pPr>
              <a:buNone/>
            </a:pPr>
            <a:r>
              <a:rPr lang="id-ID" dirty="0" smtClean="0"/>
              <a:t>   </a:t>
            </a:r>
            <a:r>
              <a:rPr lang="id-ID" i="1" dirty="0" smtClean="0"/>
              <a:t>Kemampuan manajemen (manajement skills) Kemampuan teknik (technical skills)</a:t>
            </a:r>
            <a:r>
              <a:rPr lang="id-ID" dirty="0" smtClean="0"/>
              <a:t/>
            </a:r>
            <a:br>
              <a:rPr lang="id-ID" dirty="0" smtClean="0"/>
            </a:br>
            <a:r>
              <a:rPr lang="id-ID" dirty="0" smtClean="0"/>
              <a:t>Meliputi pengetahuan dan kemampuan menggunakan proses, pekerjaan, teknik, serta alat pada spesialisasi bidang yang manajer tersebut berada.</a:t>
            </a:r>
            <a:br>
              <a:rPr lang="id-ID" dirty="0" smtClean="0"/>
            </a:br>
            <a:r>
              <a:rPr lang="id-ID" i="1" dirty="0" smtClean="0"/>
              <a:t>Human Skills</a:t>
            </a:r>
            <a:r>
              <a:rPr lang="id-ID" dirty="0" smtClean="0"/>
              <a:t/>
            </a:r>
            <a:br>
              <a:rPr lang="id-ID" dirty="0" smtClean="0"/>
            </a:br>
            <a:r>
              <a:rPr lang="id-ID" dirty="0" smtClean="0"/>
              <a:t>Kemampuan untuk berinteraksi dan berkomunikasi dengan orang lain. Seorang manajer harus berusaha untuk memahami, bekerja dengan, untuk membangun sebuah lingkungan kerja yang baik dari sebuah tim</a:t>
            </a:r>
            <a:br>
              <a:rPr lang="id-ID" dirty="0" smtClean="0"/>
            </a:br>
            <a:r>
              <a:rPr lang="id-ID" i="1" dirty="0" smtClean="0"/>
              <a:t>Kemampuan Konseptual (Conceptual Skills)</a:t>
            </a:r>
            <a:r>
              <a:rPr lang="id-ID" dirty="0" smtClean="0"/>
              <a:t/>
            </a:r>
            <a:br>
              <a:rPr lang="id-ID" dirty="0" smtClean="0"/>
            </a:br>
            <a:r>
              <a:rPr lang="id-ID" dirty="0" smtClean="0"/>
              <a:t>Adalah kemampuan untuk melihat sebuah organisasi secara keseluruhan dan melihat bagian yang satu berhubungan dan bergantung dengan yang lain.</a:t>
            </a:r>
            <a:br>
              <a:rPr lang="id-ID" dirty="0" smtClean="0"/>
            </a:b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a:bodyPr>
          <a:lstStyle/>
          <a:p>
            <a:pPr algn="ctr"/>
            <a:r>
              <a:rPr lang="id-ID" sz="4400" dirty="0" smtClean="0"/>
              <a:t>ORGANISASI</a:t>
            </a:r>
            <a:endParaRPr lang="id-ID" sz="4400" dirty="0"/>
          </a:p>
        </p:txBody>
      </p:sp>
      <p:sp>
        <p:nvSpPr>
          <p:cNvPr id="3" name="Content Placeholder 2"/>
          <p:cNvSpPr>
            <a:spLocks noGrp="1"/>
          </p:cNvSpPr>
          <p:nvPr>
            <p:ph sz="quarter" idx="13"/>
          </p:nvPr>
        </p:nvSpPr>
        <p:spPr>
          <a:xfrm>
            <a:off x="457200" y="1785926"/>
            <a:ext cx="8229600" cy="4714908"/>
          </a:xfrm>
        </p:spPr>
        <p:txBody>
          <a:bodyPr>
            <a:normAutofit fontScale="92500" lnSpcReduction="10000"/>
          </a:bodyPr>
          <a:lstStyle/>
          <a:p>
            <a:r>
              <a:rPr lang="id-ID" sz="2800" dirty="0" smtClean="0">
                <a:latin typeface="Arial" pitchFamily="34" charset="0"/>
                <a:cs typeface="Arial" pitchFamily="34" charset="0"/>
              </a:rPr>
              <a:t>Etimologis: Organ</a:t>
            </a:r>
          </a:p>
          <a:p>
            <a:r>
              <a:rPr lang="id-ID" sz="2800" dirty="0" smtClean="0">
                <a:latin typeface="Arial" pitchFamily="34" charset="0"/>
                <a:cs typeface="Arial" pitchFamily="34" charset="0"/>
              </a:rPr>
              <a:t>Terminologi: Bentuk perkumpulan manusia untuk mencapai tujuan bersama</a:t>
            </a:r>
          </a:p>
          <a:p>
            <a:r>
              <a:rPr lang="id-ID" sz="2800" dirty="0" smtClean="0">
                <a:latin typeface="Arial" pitchFamily="34" charset="0"/>
                <a:cs typeface="Arial" pitchFamily="34" charset="0"/>
              </a:rPr>
              <a:t>Defenisi: yaitu suatu kelompok orang yang terdiri dari dua atau lebih yang secara formal dipersatukan dalam suatu kerjasama secara terkoordinasi dan terstruktur untuk mencapai tujuan tertentu yang dirumuskan dalam visi perusahaan.</a:t>
            </a:r>
            <a:endParaRPr lang="id-ID"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r>
              <a:rPr lang="id-ID" sz="3600" dirty="0" smtClean="0"/>
              <a:t>Struktur Organisasi</a:t>
            </a:r>
            <a:endParaRPr lang="id-ID" sz="3600" dirty="0"/>
          </a:p>
        </p:txBody>
      </p:sp>
      <p:sp>
        <p:nvSpPr>
          <p:cNvPr id="3" name="Content Placeholder 2"/>
          <p:cNvSpPr>
            <a:spLocks noGrp="1"/>
          </p:cNvSpPr>
          <p:nvPr>
            <p:ph sz="quarter" idx="13"/>
          </p:nvPr>
        </p:nvSpPr>
        <p:spPr/>
        <p:txBody>
          <a:bodyPr/>
          <a:lstStyle/>
          <a:p>
            <a:r>
              <a:rPr lang="id-ID" dirty="0" smtClean="0">
                <a:latin typeface="Arial" pitchFamily="34" charset="0"/>
                <a:cs typeface="Arial" pitchFamily="34" charset="0"/>
              </a:rPr>
              <a:t>Adalah susunan komponen-komponen (unit-unit  kerja) dalam organisasi.</a:t>
            </a:r>
          </a:p>
          <a:p>
            <a:r>
              <a:rPr lang="id-ID" dirty="0" smtClean="0">
                <a:latin typeface="Arial" pitchFamily="34" charset="0"/>
                <a:cs typeface="Arial" pitchFamily="34" charset="0"/>
              </a:rPr>
              <a:t>Struktur organisasi juga menunjukan spesialisasi-spesialisasi pekerjaan, saluran perintah dan pencapaian laporan</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r>
              <a:rPr lang="id-ID" sz="4000" dirty="0" smtClean="0"/>
              <a:t>Manfaat Organisasi</a:t>
            </a:r>
            <a:endParaRPr lang="id-ID" sz="4000" dirty="0"/>
          </a:p>
        </p:txBody>
      </p:sp>
      <p:sp>
        <p:nvSpPr>
          <p:cNvPr id="3" name="Content Placeholder 2"/>
          <p:cNvSpPr>
            <a:spLocks noGrp="1"/>
          </p:cNvSpPr>
          <p:nvPr>
            <p:ph sz="quarter" idx="13"/>
          </p:nvPr>
        </p:nvSpPr>
        <p:spPr>
          <a:xfrm>
            <a:off x="457200" y="1571612"/>
            <a:ext cx="8229600" cy="5072098"/>
          </a:xfrm>
        </p:spPr>
        <p:txBody>
          <a:bodyPr>
            <a:normAutofit fontScale="32500" lnSpcReduction="20000"/>
          </a:bodyPr>
          <a:lstStyle/>
          <a:p>
            <a:pPr>
              <a:buNone/>
            </a:pPr>
            <a:r>
              <a:rPr lang="id-ID" dirty="0" smtClean="0"/>
              <a:t>   </a:t>
            </a:r>
            <a:r>
              <a:rPr lang="id-ID" sz="4000" dirty="0" smtClean="0">
                <a:latin typeface="Arial" pitchFamily="34" charset="0"/>
                <a:cs typeface="Arial" pitchFamily="34" charset="0"/>
              </a:rPr>
              <a:t>Organisasi dapat memberikan manfaat tidak hanya bagi anggotanya melainkan bagi pihak terkait (stakeholders) adalah;</a:t>
            </a:r>
          </a:p>
          <a:p>
            <a:pPr>
              <a:buNone/>
            </a:pPr>
            <a:endParaRPr lang="id-ID" sz="4000" dirty="0" smtClean="0">
              <a:latin typeface="Arial" pitchFamily="34" charset="0"/>
              <a:cs typeface="Arial" pitchFamily="34" charset="0"/>
            </a:endParaRPr>
          </a:p>
          <a:p>
            <a:r>
              <a:rPr lang="id-ID" sz="4000" dirty="0" smtClean="0">
                <a:latin typeface="Arial" pitchFamily="34" charset="0"/>
                <a:cs typeface="Arial" pitchFamily="34" charset="0"/>
              </a:rPr>
              <a:t>Melayani masyarakat</a:t>
            </a:r>
          </a:p>
          <a:p>
            <a:r>
              <a:rPr lang="id-ID" sz="4000" dirty="0" smtClean="0">
                <a:latin typeface="Arial" pitchFamily="34" charset="0"/>
                <a:cs typeface="Arial" pitchFamily="34" charset="0"/>
              </a:rPr>
              <a:t>Mencapai tujuan tertentu</a:t>
            </a:r>
          </a:p>
          <a:p>
            <a:r>
              <a:rPr lang="id-ID" sz="4000" dirty="0" smtClean="0">
                <a:latin typeface="Arial" pitchFamily="34" charset="0"/>
                <a:cs typeface="Arial" pitchFamily="34" charset="0"/>
              </a:rPr>
              <a:t>Memberi karir</a:t>
            </a:r>
          </a:p>
          <a:p>
            <a:r>
              <a:rPr lang="id-ID" sz="4000" dirty="0" smtClean="0">
                <a:latin typeface="Arial" pitchFamily="34" charset="0"/>
                <a:cs typeface="Arial" pitchFamily="34" charset="0"/>
              </a:rPr>
              <a:t>Memelihara ilmu pengetahuan</a:t>
            </a:r>
          </a:p>
          <a:p>
            <a:r>
              <a:rPr lang="id-ID" sz="4000" dirty="0" smtClean="0">
                <a:latin typeface="Arial" pitchFamily="34" charset="0"/>
                <a:cs typeface="Arial" pitchFamily="34" charset="0"/>
              </a:rPr>
              <a:t>Menumbuhkan rasa kebersamaan</a:t>
            </a:r>
          </a:p>
          <a:p>
            <a:r>
              <a:rPr lang="id-ID" sz="4000" dirty="0" smtClean="0">
                <a:latin typeface="Arial" pitchFamily="34" charset="0"/>
                <a:cs typeface="Arial" pitchFamily="34" charset="0"/>
              </a:rPr>
              <a:t>Memperkaya informasi</a:t>
            </a:r>
          </a:p>
          <a:p>
            <a:r>
              <a:rPr lang="id-ID" sz="4000" dirty="0" smtClean="0">
                <a:latin typeface="Arial" pitchFamily="34" charset="0"/>
                <a:cs typeface="Arial" pitchFamily="34" charset="0"/>
              </a:rPr>
              <a:t>Meningkatkan kualitas pribadi</a:t>
            </a:r>
          </a:p>
          <a:p>
            <a:r>
              <a:rPr lang="id-ID" sz="4000" dirty="0" smtClean="0">
                <a:latin typeface="Arial" pitchFamily="34" charset="0"/>
                <a:cs typeface="Arial" pitchFamily="34" charset="0"/>
              </a:rPr>
              <a:t>Menbangkitkan semangat juang</a:t>
            </a:r>
          </a:p>
          <a:p>
            <a:r>
              <a:rPr lang="id-ID" sz="4000" dirty="0" smtClean="0">
                <a:latin typeface="Arial" pitchFamily="34" charset="0"/>
                <a:cs typeface="Arial" pitchFamily="34" charset="0"/>
              </a:rPr>
              <a:t>Mengurangi sifat egoisme</a:t>
            </a:r>
          </a:p>
          <a:p>
            <a:r>
              <a:rPr lang="id-ID" sz="4000" dirty="0" smtClean="0">
                <a:latin typeface="Arial" pitchFamily="34" charset="0"/>
                <a:cs typeface="Arial" pitchFamily="34" charset="0"/>
              </a:rPr>
              <a:t>Melatih toleransi</a:t>
            </a:r>
          </a:p>
          <a:p>
            <a:endParaRPr lang="id-ID" sz="2800" dirty="0" smtClean="0"/>
          </a:p>
          <a:p>
            <a:pPr>
              <a:buNone/>
            </a:pPr>
            <a:r>
              <a:rPr lang="id-ID" sz="2800" dirty="0" smtClean="0"/>
              <a:t>   </a:t>
            </a:r>
          </a:p>
          <a:p>
            <a:pPr>
              <a:buNone/>
            </a:pP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440</TotalTime>
  <Words>611</Words>
  <Application>Microsoft Office PowerPoint</Application>
  <PresentationFormat>On-screen Show (4:3)</PresentationFormat>
  <Paragraphs>80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Rounded MT Bold</vt:lpstr>
      <vt:lpstr>Calibri</vt:lpstr>
      <vt:lpstr>Tw Cen MT</vt:lpstr>
      <vt:lpstr>Wingdings 2</vt:lpstr>
      <vt:lpstr>Droplet</vt:lpstr>
      <vt:lpstr>PowerPoint Presentation</vt:lpstr>
      <vt:lpstr>Peran Manajemen  (Management Roles)</vt:lpstr>
      <vt:lpstr>PowerPoint Presentation</vt:lpstr>
      <vt:lpstr>PowerPoint Presentation</vt:lpstr>
      <vt:lpstr>PowerPoint Presentation</vt:lpstr>
      <vt:lpstr>PowerPoint Presentation</vt:lpstr>
      <vt:lpstr>ORGANISASI</vt:lpstr>
      <vt:lpstr>Struktur Organisasi</vt:lpstr>
      <vt:lpstr>Manfaat Organisasi</vt:lpstr>
      <vt:lpstr>Visi Organisasi</vt:lpstr>
      <vt:lpstr>Misi Organisasi </vt:lpstr>
      <vt:lpstr>Strategi</vt:lpstr>
      <vt:lpstr>Program kerja</vt:lpstr>
      <vt:lpstr>Kegiatan (aktivitas)</vt:lpstr>
      <vt:lpstr>Contoh Indikator;</vt:lpstr>
      <vt:lpstr>Manager Yang Sukses</vt:lpstr>
      <vt:lpstr>Area dari Manajemen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Fungsi-fungsi Manajemen</dc:title>
  <dc:creator>ACER</dc:creator>
  <cp:lastModifiedBy>Windi SE MM</cp:lastModifiedBy>
  <cp:revision>54</cp:revision>
  <dcterms:created xsi:type="dcterms:W3CDTF">2012-10-07T13:52:07Z</dcterms:created>
  <dcterms:modified xsi:type="dcterms:W3CDTF">2020-03-31T01:31:05Z</dcterms:modified>
</cp:coreProperties>
</file>