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91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1" r:id="rId21"/>
    <p:sldId id="289" r:id="rId22"/>
    <p:sldId id="275" r:id="rId23"/>
    <p:sldId id="276" r:id="rId24"/>
    <p:sldId id="279" r:id="rId25"/>
    <p:sldId id="280" r:id="rId26"/>
    <p:sldId id="277" r:id="rId27"/>
    <p:sldId id="278" r:id="rId28"/>
    <p:sldId id="290" r:id="rId29"/>
    <p:sldId id="283" r:id="rId30"/>
    <p:sldId id="284" r:id="rId31"/>
    <p:sldId id="285" r:id="rId32"/>
    <p:sldId id="286" r:id="rId33"/>
    <p:sldId id="287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8E85-7F32-4A7C-A6BB-F5DD28708EF4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417F-CC8A-481D-AC03-A170A10C833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1BF63-2089-4A2D-B2B0-072233E93B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0A58C5-E04D-4CFD-A3A8-343080620620}" type="slidenum">
              <a:rPr lang="en-US" altLang="id-ID"/>
              <a:pPr/>
              <a:t>21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8D89-BEBD-4F2B-810B-1D740902DB62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8D89-BEBD-4F2B-810B-1D740902DB62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8D89-BEBD-4F2B-810B-1D740902DB62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ilmu administrasi / smt.4 /fisip-uns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9A0B2-5A16-41DD-B503-C323F2BABD3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584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584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1FA876-4BDA-4E24-AF1F-CC88A7FD7B81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584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bahan 7 / perilaku organisasi / herwanparwiyanto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D51088-8DD9-4D89-8CC8-87EDF7BFEF9E}" type="datetimeFigureOut">
              <a:rPr lang="id-ID" smtClean="0"/>
              <a:pPr/>
              <a:t>31/03/2020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9F7A4B-C38C-4288-8531-573F941BD3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PERTEMUAN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PROSES KOMUNIKASI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526934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5 (lima)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Mendengar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Mengerti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Mengingat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endParaRPr lang="en-US" dirty="0" smtClean="0"/>
          </a:p>
          <a:p>
            <a:pPr marL="971550" lvl="1" indent="-514350" algn="just">
              <a:buNone/>
            </a:pPr>
            <a:r>
              <a:rPr lang="en-US" dirty="0" smtClean="0"/>
              <a:t>(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detail </a:t>
            </a:r>
            <a:r>
              <a:rPr lang="en-US" dirty="0" err="1" smtClean="0"/>
              <a:t>dislide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)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Mendengar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(noise)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526934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didengar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u="sng" dirty="0" err="1" smtClean="0"/>
              <a:t>Kesamaan</a:t>
            </a:r>
            <a:r>
              <a:rPr lang="en-US" u="sng" dirty="0" smtClean="0"/>
              <a:t> </a:t>
            </a:r>
            <a:r>
              <a:rPr lang="en-US" u="sng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u="sng" dirty="0" err="1" smtClean="0"/>
              <a:t>Pengetahuan</a:t>
            </a:r>
            <a:r>
              <a:rPr lang="en-US" u="sng" dirty="0" smtClean="0"/>
              <a:t> yang </a:t>
            </a:r>
            <a:r>
              <a:rPr lang="en-US" u="sng" dirty="0" err="1" smtClean="0"/>
              <a:t>memadai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mental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)</a:t>
            </a:r>
          </a:p>
          <a:p>
            <a:pPr marL="971550" lvl="1" indent="-514350"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pahami</a:t>
            </a:r>
            <a:endParaRPr lang="en-US" dirty="0" smtClean="0"/>
          </a:p>
          <a:p>
            <a:pPr algn="just"/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Berapa</a:t>
            </a:r>
            <a:r>
              <a:rPr lang="en-US" dirty="0" smtClean="0"/>
              <a:t> kali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diulang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err="1" smtClean="0"/>
              <a:t>Berapa</a:t>
            </a:r>
            <a:r>
              <a:rPr lang="en-US" dirty="0" smtClean="0"/>
              <a:t> lama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/>
          <a:lstStyle/>
          <a:p>
            <a:pPr algn="just"/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86776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id-ID" dirty="0" smtClean="0"/>
              <a:t> </a:t>
            </a:r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8072462" cy="63865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Penerima</a:t>
            </a:r>
            <a:r>
              <a:rPr lang="en-US" dirty="0" smtClean="0"/>
              <a:t>: </a:t>
            </a:r>
            <a:r>
              <a:rPr lang="en-US" dirty="0" err="1" smtClean="0"/>
              <a:t>Pihak</a:t>
            </a:r>
            <a:r>
              <a:rPr lang="en-US" dirty="0" smtClean="0"/>
              <a:t> /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Kompetensi</a:t>
            </a:r>
            <a:r>
              <a:rPr lang="en-US" dirty="0" smtClean="0"/>
              <a:t>: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Pesan</a:t>
            </a:r>
            <a:r>
              <a:rPr lang="en-US" dirty="0" smtClean="0"/>
              <a:t>: Signal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stimulan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penerimanya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i="1" dirty="0" smtClean="0"/>
              <a:t>(feedback</a:t>
            </a:r>
            <a:r>
              <a:rPr lang="en-US" dirty="0" smtClean="0"/>
              <a:t>)</a:t>
            </a:r>
            <a:r>
              <a:rPr lang="en-US" i="1" dirty="0" smtClean="0"/>
              <a:t>: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Jalur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Channel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Media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,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/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Gangguan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Noise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yang </a:t>
            </a:r>
            <a:r>
              <a:rPr lang="en-US" dirty="0" err="1" smtClean="0"/>
              <a:t>mendistorsi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Konteks</a:t>
            </a:r>
            <a:r>
              <a:rPr lang="en-US" dirty="0" smtClean="0"/>
              <a:t>: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fisikal</a:t>
            </a:r>
            <a:r>
              <a:rPr lang="en-US" dirty="0" smtClean="0"/>
              <a:t>, temporal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Etika</a:t>
            </a:r>
            <a:r>
              <a:rPr lang="en-US" dirty="0" smtClean="0"/>
              <a:t>: </a:t>
            </a:r>
            <a:r>
              <a:rPr lang="en-US" dirty="0" err="1" smtClean="0"/>
              <a:t>Dimensi</a:t>
            </a:r>
            <a:r>
              <a:rPr lang="en-US" dirty="0" smtClean="0"/>
              <a:t> moral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, </a:t>
            </a:r>
            <a:r>
              <a:rPr lang="en-US" dirty="0" err="1" smtClean="0"/>
              <a:t>bermoral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bermoral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02803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 smtClean="0"/>
              <a:t>Encoding &amp; Decoding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7715304" cy="5312752"/>
          </a:xfrm>
        </p:spPr>
        <p:txBody>
          <a:bodyPr>
            <a:normAutofit fontScale="92500"/>
          </a:bodyPr>
          <a:lstStyle/>
          <a:p>
            <a:pPr marL="360363" indent="-36036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menamai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,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)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enkoding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encoding </a:t>
            </a:r>
            <a:r>
              <a:rPr lang="en-US" sz="2400" b="1" i="1" dirty="0" err="1" smtClean="0"/>
              <a:t>atau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penyandian</a:t>
            </a:r>
            <a:r>
              <a:rPr lang="en-US" sz="2400" b="1" i="1" dirty="0" smtClean="0"/>
              <a:t>). </a:t>
            </a:r>
          </a:p>
          <a:p>
            <a:pPr marL="360363" indent="-360363" eaLnBrk="1" fontAlgn="auto" hangingPunct="1">
              <a:spcAft>
                <a:spcPts val="0"/>
              </a:spcAft>
              <a:buNone/>
              <a:defRPr/>
            </a:pPr>
            <a:r>
              <a:rPr lang="id-ID" sz="2400" b="1" i="1" dirty="0" smtClean="0"/>
              <a:t>    </a:t>
            </a:r>
            <a:r>
              <a:rPr lang="en-US" sz="2400" b="1" i="1" dirty="0" err="1" smtClean="0"/>
              <a:t>Dengan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menuangkan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gagasan-gagasan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suara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selembatr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menjelmakan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gagasan-gagasan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tadi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sz="2400" dirty="0" smtClean="0"/>
          </a:p>
          <a:p>
            <a:pPr marL="360363" indent="-360363">
              <a:buFont typeface="Wingdings" pitchFamily="2" charset="2"/>
              <a:buChar char="Ø"/>
            </a:pPr>
            <a:r>
              <a:rPr lang="en-US" sz="2400" dirty="0" smtClean="0"/>
              <a:t>Kita </a:t>
            </a:r>
            <a:r>
              <a:rPr lang="en-US" sz="2400" dirty="0" err="1" smtClean="0"/>
              <a:t>menamai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, </a:t>
            </a:r>
            <a:r>
              <a:rPr lang="en-US" sz="2400" dirty="0" err="1" smtClean="0"/>
              <a:t>mendengarkan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)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dekoding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decoding </a:t>
            </a:r>
            <a:r>
              <a:rPr lang="en-US" sz="2400" b="1" i="1" dirty="0" err="1" smtClean="0"/>
              <a:t>atau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pemecahan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sandi</a:t>
            </a:r>
            <a:r>
              <a:rPr lang="en-US" sz="2400" b="1" i="1" dirty="0" smtClean="0"/>
              <a:t>). </a:t>
            </a:r>
          </a:p>
          <a:p>
            <a:pPr marL="360363" indent="-360363">
              <a:buNone/>
            </a:pPr>
            <a:r>
              <a:rPr lang="id-ID" sz="2400" b="1" i="1" dirty="0" smtClean="0"/>
              <a:t>    </a:t>
            </a:r>
            <a:r>
              <a:rPr lang="en-US" sz="2400" b="1" i="1" dirty="0" err="1" smtClean="0"/>
              <a:t>Dengan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menerjemahkan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suara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kata-kata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diuraikan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</a:t>
            </a:r>
            <a:r>
              <a:rPr lang="en-US" sz="2400" dirty="0" err="1" smtClean="0"/>
              <a:t>tadi</a:t>
            </a:r>
            <a:r>
              <a:rPr lang="en-US" sz="2400" dirty="0" smtClean="0"/>
              <a:t>. </a:t>
            </a:r>
            <a:r>
              <a:rPr lang="en-US" sz="2400" dirty="0" err="1" smtClean="0"/>
              <a:t>Jadi</a:t>
            </a:r>
            <a:r>
              <a:rPr lang="en-US" sz="2400" dirty="0" smtClean="0"/>
              <a:t>,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dekoding</a:t>
            </a:r>
            <a:r>
              <a:rPr lang="en-US" sz="2400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 err="1" smtClean="0"/>
              <a:t>Rintangan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28596" y="1428736"/>
            <a:ext cx="7314945" cy="4791283"/>
            <a:chOff x="-164" y="-49"/>
            <a:chExt cx="4202" cy="3108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H="1">
              <a:off x="716" y="628"/>
              <a:ext cx="898" cy="31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535" y="527"/>
              <a:ext cx="895" cy="35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367" y="1350"/>
              <a:ext cx="0" cy="4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01" y="1935"/>
              <a:ext cx="17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160" y="1144"/>
              <a:ext cx="1751" cy="7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061" y="693"/>
              <a:ext cx="0" cy="16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216" y="1100"/>
              <a:ext cx="16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216" y="1116"/>
              <a:ext cx="1688" cy="80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51" y="1399"/>
              <a:ext cx="0" cy="42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163" y="742"/>
              <a:ext cx="899" cy="117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086" y="737"/>
              <a:ext cx="813" cy="1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1180" y="1101"/>
              <a:ext cx="887" cy="120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073" y="1105"/>
              <a:ext cx="807" cy="11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648" y="2087"/>
              <a:ext cx="899" cy="5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542" y="2134"/>
              <a:ext cx="842" cy="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02" y="-49"/>
              <a:ext cx="1454" cy="884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Penyaringan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endParaRPr>
            </a:p>
            <a:p>
              <a:pPr algn="ctr" defTabSz="1235075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(Filtering)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02" y="2224"/>
              <a:ext cx="1369" cy="835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Emosi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669" y="651"/>
              <a:ext cx="1369" cy="832"/>
            </a:xfrm>
            <a:prstGeom prst="ellipse">
              <a:avLst/>
            </a:prstGeom>
            <a:solidFill>
              <a:srgbClr val="6600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Persepsi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639" y="1605"/>
              <a:ext cx="1370" cy="83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Informasi</a:t>
              </a:r>
              <a:r>
                <a:rPr lang="en-US" altLang="zh-CN" sz="2000" b="1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 yang berlebihan</a:t>
              </a:r>
              <a:endPara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-164" y="346"/>
              <a:ext cx="1653" cy="117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Tekanan/Rasa</a:t>
              </a:r>
              <a:r>
                <a:rPr lang="en-US" altLang="zh-CN" sz="2000" b="1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 Takut</a:t>
              </a:r>
              <a:endPara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-77" y="1639"/>
              <a:ext cx="1459" cy="834"/>
            </a:xfrm>
            <a:prstGeom prst="ellipse">
              <a:avLst/>
            </a:prstGeom>
            <a:solidFill>
              <a:srgbClr val="6600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123825" tIns="61912" rIns="123825" bIns="6191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35075"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Bahasa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329613" cy="633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PENTINGNYA BERKOMUNIKASI DENGAN JELAS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Content Placeholder 4" descr="communic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4" y="3357562"/>
            <a:ext cx="2995613" cy="2987675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85786" y="1142984"/>
            <a:ext cx="642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id-ID" sz="1400" b="1" dirty="0"/>
              <a:t>“WE CANNOT NOT COMMUNICATE” (Bateson, 1972)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85720" y="1643050"/>
            <a:ext cx="5214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id-ID" sz="1400" b="1" dirty="0" err="1"/>
              <a:t>Komunikasi</a:t>
            </a:r>
            <a:r>
              <a:rPr lang="en-US" altLang="id-ID" sz="1400" b="1" dirty="0"/>
              <a:t> </a:t>
            </a:r>
            <a:r>
              <a:rPr lang="en-US" altLang="id-ID" sz="1400" b="1" dirty="0" err="1"/>
              <a:t>adalah</a:t>
            </a:r>
            <a:r>
              <a:rPr lang="en-US" altLang="id-ID" sz="1400" b="1" dirty="0"/>
              <a:t> </a:t>
            </a:r>
            <a:r>
              <a:rPr lang="en-US" altLang="id-ID" sz="1400" b="1" dirty="0" err="1"/>
              <a:t>prasyarat</a:t>
            </a:r>
            <a:r>
              <a:rPr lang="en-US" altLang="id-ID" sz="1400" b="1" dirty="0"/>
              <a:t> </a:t>
            </a:r>
            <a:r>
              <a:rPr lang="en-US" altLang="id-ID" sz="1400" b="1" dirty="0" err="1"/>
              <a:t>kehidupan</a:t>
            </a:r>
            <a:r>
              <a:rPr lang="en-US" altLang="id-ID" sz="1400" b="1" dirty="0"/>
              <a:t> </a:t>
            </a:r>
            <a:r>
              <a:rPr lang="en-US" altLang="id-ID" sz="1400" b="1" dirty="0" err="1"/>
              <a:t>Manusia</a:t>
            </a:r>
            <a:r>
              <a:rPr lang="en-US" altLang="id-ID" sz="1400" b="1" dirty="0"/>
              <a:t>,  </a:t>
            </a:r>
            <a:r>
              <a:rPr lang="en-US" altLang="id-ID" sz="1400" b="1" dirty="0" err="1"/>
              <a:t>Fakta</a:t>
            </a:r>
            <a:r>
              <a:rPr lang="en-US" altLang="id-ID" sz="1400" b="1" dirty="0"/>
              <a:t>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071678"/>
            <a:ext cx="51435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 err="1">
                <a:latin typeface="+mn-lt"/>
              </a:rPr>
              <a:t>Individu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menghabiskan</a:t>
            </a:r>
            <a:r>
              <a:rPr lang="en-US" sz="1600" dirty="0">
                <a:latin typeface="+mn-lt"/>
              </a:rPr>
              <a:t> 70% </a:t>
            </a:r>
            <a:r>
              <a:rPr lang="en-US" sz="1600" dirty="0" err="1">
                <a:latin typeface="+mn-lt"/>
              </a:rPr>
              <a:t>dari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waktu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mereka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untuk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berkomunikasi</a:t>
            </a:r>
            <a:r>
              <a:rPr lang="en-US" sz="1600" dirty="0">
                <a:latin typeface="+mn-lt"/>
              </a:rPr>
              <a:t> – </a:t>
            </a:r>
            <a:r>
              <a:rPr lang="en-US" sz="1600" dirty="0" err="1">
                <a:latin typeface="+mn-lt"/>
              </a:rPr>
              <a:t>menulis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membaca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berbicara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mendengar</a:t>
            </a:r>
            <a:endParaRPr lang="en-US" sz="16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 err="1">
                <a:latin typeface="+mn-lt"/>
              </a:rPr>
              <a:t>Komunikasi</a:t>
            </a:r>
            <a:r>
              <a:rPr lang="en-US" sz="1600" dirty="0">
                <a:latin typeface="+mn-lt"/>
              </a:rPr>
              <a:t> yang </a:t>
            </a:r>
            <a:r>
              <a:rPr lang="en-US" sz="1600" dirty="0" err="1">
                <a:latin typeface="+mn-lt"/>
              </a:rPr>
              <a:t>buruk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merupakan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sumber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konflik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antar</a:t>
            </a:r>
            <a:r>
              <a:rPr lang="en-US" sz="1600" dirty="0">
                <a:latin typeface="+mn-lt"/>
              </a:rPr>
              <a:t> personal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 err="1">
                <a:latin typeface="+mn-lt"/>
              </a:rPr>
              <a:t>Sebuah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betapapun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hebatnya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tidak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berguna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hingga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dapat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disampaikan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dipahami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orang</a:t>
            </a:r>
            <a:r>
              <a:rPr lang="en-US" sz="1600" dirty="0">
                <a:latin typeface="+mn-lt"/>
              </a:rPr>
              <a:t> lain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7416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9613C9-DE47-43E4-A972-00FF1EA1DC34}" type="slidenum">
              <a:rPr lang="en-US" altLang="id-ID"/>
              <a:pPr/>
              <a:t>2</a:t>
            </a:fld>
            <a:endParaRPr lang="en-US" alt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8143900" cy="6572272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(</a:t>
            </a:r>
            <a:r>
              <a:rPr lang="en-US" i="1" dirty="0" smtClean="0"/>
              <a:t>noise)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gangguan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komunikasi</a:t>
            </a:r>
            <a:r>
              <a:rPr lang="en-US" i="1" dirty="0" smtClean="0"/>
              <a:t> yang </a:t>
            </a:r>
            <a:r>
              <a:rPr lang="en-US" i="1" dirty="0" err="1" smtClean="0"/>
              <a:t>mendistorsi</a:t>
            </a:r>
            <a:r>
              <a:rPr lang="en-US" i="1" dirty="0" smtClean="0"/>
              <a:t> </a:t>
            </a:r>
            <a:r>
              <a:rPr lang="en-US" i="1" dirty="0" err="1" smtClean="0"/>
              <a:t>pesan</a:t>
            </a:r>
            <a:r>
              <a:rPr lang="en-US" i="1" dirty="0" smtClean="0"/>
              <a:t>.</a:t>
            </a:r>
            <a:endParaRPr lang="id-ID" i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i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sv-SE" dirty="0" smtClean="0"/>
              <a:t>mengirimkan pesan.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id-ID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v-SE" dirty="0" smtClean="0"/>
              <a:t>Gangguan dikatakan ada dalam suatu sistem komunikasi, hal ini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id-ID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b="1" dirty="0" err="1" smtClean="0"/>
              <a:t>fisik</a:t>
            </a:r>
            <a:r>
              <a:rPr lang="en-US" b="1" dirty="0" smtClean="0"/>
              <a:t> (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lain </a:t>
            </a:r>
            <a:r>
              <a:rPr lang="en-US" b="1" dirty="0" err="1" smtClean="0"/>
              <a:t>berbicara</a:t>
            </a:r>
            <a:r>
              <a:rPr lang="en-US" b="1" dirty="0" smtClean="0"/>
              <a:t>), </a:t>
            </a:r>
            <a:r>
              <a:rPr lang="en-US" b="1" dirty="0" err="1" smtClean="0"/>
              <a:t>psikologis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pemikiran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),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semantik</a:t>
            </a:r>
            <a:r>
              <a:rPr lang="en-US" b="1" dirty="0" smtClean="0"/>
              <a:t> (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 smtClean="0"/>
              <a:t>mengartikan</a:t>
            </a:r>
            <a:r>
              <a:rPr lang="en-US" b="1" dirty="0" smtClean="0"/>
              <a:t> </a:t>
            </a:r>
            <a:r>
              <a:rPr lang="en-US" b="1" dirty="0" err="1" smtClean="0"/>
              <a:t>makna</a:t>
            </a:r>
            <a:r>
              <a:rPr lang="en-US" b="1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642918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sz="3200" b="1" dirty="0" smtClean="0"/>
              <a:t>Gangguan / Hambatan Komunikasi</a:t>
            </a:r>
            <a:endParaRPr lang="en-US" altLang="id-ID" sz="32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8286776" cy="6143644"/>
          </a:xfrm>
        </p:spPr>
        <p:txBody>
          <a:bodyPr>
            <a:normAutofit fontScale="25000" lnSpcReduction="20000"/>
          </a:bodyPr>
          <a:lstStyle/>
          <a:p>
            <a:pPr marL="269875" indent="-269875" eaLnBrk="1" hangingPunct="1">
              <a:buFont typeface="Wingdings" pitchFamily="2" charset="2"/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1.  Kecepatan berbicara 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Terkadang tidak bisa mengontrol kecepatan berbicara, kadang terlalu cepat dan kadang terlalu lambat.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2.  Komunikasi satu arah 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Tidak ada umpan balik dari lawan bicara. Sehingga terkesan seperti berbicara sendiri.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3.  Penggunaan bahasa yang kurang umum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Ada kalanya saat berbicara resmi, masih belum bisa mengontrol bahasa yang digunakan. Bahasa daerah yang digunakan, kadang membuat lawan bicara menjadi binggung. Sehingga pesan tidak bisa tersampaikan dengan baik.</a:t>
            </a:r>
          </a:p>
          <a:p>
            <a:pPr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4.  Kekacauan ide 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Komunikasi tanpa persiapan bisa membuat kurang bahan bicara. Sehingga ide yang ingin disampaikan tidak sesuai/tepat urutannya.</a:t>
            </a:r>
          </a:p>
          <a:p>
            <a:pPr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5.  Redudansi/ pengulangan 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Mengatakan hal yang sama secara berulang-ulang dengan cara yang berbeda menyebabkan lawan bicara menjadi bingung dan tidak/ kurang memahami.</a:t>
            </a:r>
          </a:p>
          <a:p>
            <a:pPr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6.  Sulit mengekspresikan diri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Dengan adanya ekspresi diri, maka komunikasi akan lebih hangat dan akrab, sehingga pesan dapat tersampaikan dengan baik. Tetapi masih sulit mengeskpresikan diri sesuai dengan topic yang sedang dibicarakan.</a:t>
            </a:r>
          </a:p>
          <a:p>
            <a:pPr>
              <a:buNone/>
            </a:pPr>
            <a:r>
              <a:rPr lang="id-ID" altLang="id-ID" sz="7200" b="1" dirty="0" smtClean="0">
                <a:latin typeface="Arial" charset="0"/>
                <a:cs typeface="Arial" charset="0"/>
              </a:rPr>
              <a:t>7.  Adanya emosi</a:t>
            </a:r>
            <a:r>
              <a:rPr lang="id-ID" altLang="id-ID" sz="7200" dirty="0" smtClean="0">
                <a:latin typeface="Arial" charset="0"/>
                <a:cs typeface="Arial" charset="0"/>
              </a:rPr>
              <a:t/>
            </a:r>
            <a:br>
              <a:rPr lang="id-ID" altLang="id-ID" sz="7200" dirty="0" smtClean="0">
                <a:latin typeface="Arial" charset="0"/>
                <a:cs typeface="Arial" charset="0"/>
              </a:rPr>
            </a:br>
            <a:r>
              <a:rPr lang="id-ID" altLang="id-ID" sz="7200" dirty="0" smtClean="0">
                <a:latin typeface="Arial" charset="0"/>
                <a:cs typeface="Arial" charset="0"/>
              </a:rPr>
              <a:t>Komunikasi tidak berjalan lancar jika salah sati pihak sulit mengendalikan emosi diri.</a:t>
            </a:r>
            <a:r>
              <a:rPr lang="id-ID" altLang="id-ID" sz="4500" dirty="0" smtClean="0">
                <a:latin typeface="Arial" charset="0"/>
                <a:cs typeface="Arial" charset="0"/>
              </a:rPr>
              <a:t/>
            </a:r>
            <a:br>
              <a:rPr lang="id-ID" altLang="id-ID" sz="4500" dirty="0" smtClean="0">
                <a:latin typeface="Arial" charset="0"/>
                <a:cs typeface="Arial" charset="0"/>
              </a:rPr>
            </a:br>
            <a:r>
              <a:rPr lang="id-ID" altLang="id-ID" sz="4500" dirty="0" smtClean="0"/>
              <a:t/>
            </a:r>
            <a:br>
              <a:rPr lang="id-ID" altLang="id-ID" sz="4500" dirty="0" smtClean="0"/>
            </a:br>
            <a:r>
              <a:rPr lang="id-ID" altLang="id-ID" sz="2000" dirty="0" smtClean="0"/>
              <a:t/>
            </a:r>
            <a:br>
              <a:rPr lang="id-ID" altLang="id-ID" sz="2000" dirty="0" smtClean="0"/>
            </a:br>
            <a:endParaRPr lang="id-ID" altLang="id-ID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id-ID" altLang="id-ID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altLang="id-ID" sz="2000" dirty="0" smtClean="0">
                <a:latin typeface="Arial" charset="0"/>
                <a:cs typeface="Arial" charset="0"/>
              </a:rPr>
              <a:t>     </a:t>
            </a:r>
            <a:br>
              <a:rPr lang="id-ID" altLang="id-ID" sz="2000" dirty="0" smtClean="0">
                <a:latin typeface="Arial" charset="0"/>
                <a:cs typeface="Arial" charset="0"/>
              </a:rPr>
            </a:br>
            <a:r>
              <a:rPr lang="id-ID" altLang="id-ID" sz="2000" dirty="0" smtClean="0">
                <a:latin typeface="Arial" charset="0"/>
                <a:cs typeface="Arial" charset="0"/>
              </a:rPr>
              <a:t>       </a:t>
            </a:r>
            <a:r>
              <a:rPr lang="id-ID" altLang="id-ID" sz="2400" dirty="0" smtClean="0"/>
              <a:t/>
            </a:r>
            <a:br>
              <a:rPr lang="id-ID" altLang="id-ID" sz="2400" dirty="0" smtClean="0"/>
            </a:br>
            <a:endParaRPr lang="en-US" altLang="id-ID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400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id-ID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Menanggulangi</a:t>
            </a:r>
            <a:r>
              <a:rPr lang="en-US" dirty="0" smtClean="0"/>
              <a:t> </a:t>
            </a:r>
            <a:r>
              <a:rPr lang="en-US" dirty="0" err="1" smtClean="0"/>
              <a:t>Rintangan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/>
          <a:lstStyle/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endParaRPr lang="en-US" dirty="0" smtClean="0"/>
          </a:p>
          <a:p>
            <a:r>
              <a:rPr lang="en-US" dirty="0" err="1" smtClean="0"/>
              <a:t>Menyederhanakan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en-US" dirty="0" smtClean="0"/>
              <a:t>Active Listening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2910" y="1785926"/>
            <a:ext cx="7010400" cy="4364038"/>
            <a:chOff x="0" y="0"/>
            <a:chExt cx="5280" cy="3530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 rot="4051322" flipH="1" flipV="1">
              <a:off x="1809" y="-609"/>
              <a:ext cx="606" cy="1920"/>
            </a:xfrm>
            <a:prstGeom prst="curvedLeftArrow">
              <a:avLst>
                <a:gd name="adj1" fmla="val 63366"/>
                <a:gd name="adj2" fmla="val 12673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4090257">
              <a:off x="2625" y="2175"/>
              <a:ext cx="606" cy="1920"/>
            </a:xfrm>
            <a:prstGeom prst="curvedLeftArrow">
              <a:avLst>
                <a:gd name="adj1" fmla="val 63366"/>
                <a:gd name="adj2" fmla="val 12673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-643086" flipH="1" flipV="1">
              <a:off x="96" y="1056"/>
              <a:ext cx="606" cy="1920"/>
            </a:xfrm>
            <a:prstGeom prst="curvedLeftArrow">
              <a:avLst>
                <a:gd name="adj1" fmla="val 63366"/>
                <a:gd name="adj2" fmla="val 12673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-1026904">
              <a:off x="4438" y="498"/>
              <a:ext cx="606" cy="1920"/>
            </a:xfrm>
            <a:prstGeom prst="curvedLeftArrow">
              <a:avLst>
                <a:gd name="adj1" fmla="val 63366"/>
                <a:gd name="adj2" fmla="val 126733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40" y="912"/>
              <a:ext cx="3236" cy="17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12393903" algn="ctr" rotWithShape="0">
                <a:schemeClr val="bg2"/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b="1" dirty="0" err="1">
                  <a:latin typeface="Tahoma" pitchFamily="34" charset="0"/>
                  <a:ea typeface="宋体" pitchFamily="2" charset="-122"/>
                </a:rPr>
                <a:t>Kemampuan</a:t>
              </a:r>
              <a:r>
                <a:rPr lang="en-US" altLang="zh-CN" sz="2000" b="1" dirty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2000" b="1" dirty="0" err="1">
                  <a:latin typeface="Tahoma" pitchFamily="34" charset="0"/>
                  <a:ea typeface="宋体" pitchFamily="2" charset="-122"/>
                </a:rPr>
                <a:t>Mendengar</a:t>
              </a:r>
              <a:r>
                <a:rPr lang="en-US" altLang="zh-CN" sz="2000" b="1" dirty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2000" b="1" dirty="0" err="1">
                  <a:latin typeface="Tahoma" pitchFamily="34" charset="0"/>
                  <a:ea typeface="宋体" pitchFamily="2" charset="-122"/>
                </a:rPr>
                <a:t>Secara</a:t>
              </a:r>
              <a:r>
                <a:rPr lang="en-US" altLang="zh-CN" sz="2000" b="1" dirty="0">
                  <a:latin typeface="Tahoma" pitchFamily="34" charset="0"/>
                  <a:ea typeface="宋体" pitchFamily="2" charset="-122"/>
                </a:rPr>
                <a:t> </a:t>
              </a:r>
              <a:r>
                <a:rPr lang="en-US" altLang="zh-CN" sz="2000" b="1" dirty="0" err="1">
                  <a:latin typeface="Tahoma" pitchFamily="34" charset="0"/>
                  <a:ea typeface="宋体" pitchFamily="2" charset="-122"/>
                </a:rPr>
                <a:t>Aktif</a:t>
              </a:r>
              <a:endParaRPr lang="en-US" altLang="zh-CN" sz="1050" dirty="0"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28" y="2403"/>
              <a:ext cx="2252" cy="1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12393903" algn="ctr" rotWithShape="0">
                <a:schemeClr val="bg2"/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Penerimaan</a:t>
              </a:r>
              <a:endPara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0" y="2496"/>
              <a:ext cx="2156" cy="10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12393903" algn="ctr" rotWithShape="0">
                <a:schemeClr val="bg2"/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Tanggung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Jawab</a:t>
              </a:r>
              <a:endParaRPr lang="en-US" altLang="zh-CN" sz="900" dirty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0" y="0"/>
              <a:ext cx="2156" cy="10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12393903" algn="ctr" rotWithShape="0">
                <a:schemeClr val="bg2"/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Intensitas</a:t>
              </a:r>
              <a:endParaRPr lang="en-US" altLang="zh-CN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28" y="0"/>
              <a:ext cx="2156" cy="10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12393903" algn="ctr" rotWithShape="0">
                <a:schemeClr val="bg2"/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Empati</a:t>
              </a:r>
              <a:endPara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BENTUK KOMUNIKASI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43900" cy="5943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d-ID" sz="2400" dirty="0" smtClean="0"/>
              <a:t>KOMUNIKASI VERTIKAL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 DARI ATAS KE BAWAH</a:t>
            </a:r>
          </a:p>
          <a:p>
            <a:pPr marL="355600" indent="-355600">
              <a:buFont typeface="Wingdings" pitchFamily="2" charset="2"/>
              <a:buNone/>
              <a:tabLst>
                <a:tab pos="539750" algn="l"/>
              </a:tabLst>
              <a:defRPr/>
            </a:pPr>
            <a:r>
              <a:rPr lang="id-ID" sz="2400" dirty="0" smtClean="0"/>
              <a:t>	  Digunalan pimpinan untuk melaksanakan kebijaksanaan, 	menyampaikan teguran, prosedur kerja 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 DARI BAWAH KE ATAS</a:t>
            </a:r>
          </a:p>
          <a:p>
            <a:pPr>
              <a:buFont typeface="Wingdings" pitchFamily="2" charset="2"/>
              <a:buNone/>
              <a:tabLst>
                <a:tab pos="539750" algn="l"/>
              </a:tabLst>
              <a:defRPr/>
            </a:pPr>
            <a:r>
              <a:rPr lang="id-ID" sz="2400" dirty="0" smtClean="0"/>
              <a:t>	   Digunakan karyawan untuk memberikan pengertian 	mengenai laporan prestasi kerja, saran, keluhan, 	memperoleh informasi</a:t>
            </a:r>
          </a:p>
          <a:p>
            <a:pPr>
              <a:defRPr/>
            </a:pPr>
            <a:r>
              <a:rPr lang="id-ID" sz="2400" dirty="0" smtClean="0"/>
              <a:t>KOMUNIKASI HORIZONTAL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Komunikasi secara mendatar, diantara sesama karyawan biasanya tidak formal</a:t>
            </a:r>
          </a:p>
          <a:p>
            <a:pPr>
              <a:defRPr/>
            </a:pPr>
            <a:r>
              <a:rPr lang="id-ID" sz="2400" dirty="0" smtClean="0"/>
              <a:t>KOMUNIKASI DIAGONAL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Berlangsung dari seseorang kepada orang lain dalam posisi yang berbeda atau berada pada jalur struktur yang lain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43900" cy="5410200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Komunikasi Formal adalah pesan yang disebarkan berkaitan dengan pekerjaan resmi di dalam organisasi – komunikasi mengikuti jalur hirarki dalam organisasi</a:t>
            </a:r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dirty="0" smtClean="0"/>
              <a:t>Komunikasi Informal adalah pesan yang disebarkan tidak resmi, jauh di luar kegiatan formal organisasi – komunikasi terpisah dari struktur formal dan tidak mengikuti rantai komando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pPr algn="just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 algn="just"/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kebosanan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mengalihkan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pPr algn="just"/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endParaRPr lang="en-US" dirty="0" smtClean="0"/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endParaRPr lang="en-US" dirty="0" smtClean="0"/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pPr algn="just"/>
            <a:r>
              <a:rPr lang="en-US" dirty="0" err="1" smtClean="0"/>
              <a:t>Bergantian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pendengar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6905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KOMUNIKASI YANG EFEKTIF &amp; EFESIEN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143900" cy="53435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3000" dirty="0" smtClean="0"/>
              <a:t>Komunikasi dapat dikatakan efektif jika persepsi yang diperoleh receiver sama dengan maksud pesan yang dikirimkan oleh sumber.  Komunikasi yang efektif membawa pengetahuan ke dalam suatu organisasi &amp; menyebarkannya dengan cepat kepada karyawan yang memerlukan informasi tersebut</a:t>
            </a:r>
          </a:p>
          <a:p>
            <a:pPr eaLnBrk="1" hangingPunct="1">
              <a:defRPr/>
            </a:pPr>
            <a:r>
              <a:rPr lang="id-ID" sz="3000" dirty="0" smtClean="0"/>
              <a:t>Komunikasi yang efisien ada komunikasi yang tidak memakan waktu dan biaya yang minim</a:t>
            </a:r>
          </a:p>
          <a:p>
            <a:pPr eaLnBrk="1" hangingPunct="1"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7143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001056" cy="5857916"/>
          </a:xfrm>
        </p:spPr>
        <p:txBody>
          <a:bodyPr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 err="1" smtClean="0"/>
              <a:t>Sosial</a:t>
            </a:r>
            <a:r>
              <a:rPr lang="en-US" sz="2400" dirty="0" smtClean="0"/>
              <a:t>: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mengisyaratkan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, </a:t>
            </a:r>
            <a:r>
              <a:rPr lang="en-US" sz="2400" dirty="0" err="1" smtClean="0"/>
              <a:t>aktualisasi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kelangsungan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kebahagiaan</a:t>
            </a:r>
            <a:r>
              <a:rPr lang="en-US" sz="2400" dirty="0" smtClean="0"/>
              <a:t>, </a:t>
            </a:r>
            <a:r>
              <a:rPr lang="en-US" sz="2400" dirty="0" err="1" smtClean="0"/>
              <a:t>terhindar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ketegangan</a:t>
            </a:r>
            <a:r>
              <a:rPr lang="en-US" sz="2400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 err="1" smtClean="0"/>
              <a:t>Ekspresif</a:t>
            </a:r>
            <a:r>
              <a:rPr lang="en-US" sz="2400" dirty="0" smtClean="0"/>
              <a:t>: </a:t>
            </a:r>
            <a:r>
              <a:rPr lang="en-US" sz="2400" dirty="0" err="1" smtClean="0"/>
              <a:t>Dijadikan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instrument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perasaan-perasaan</a:t>
            </a:r>
            <a:r>
              <a:rPr lang="en-US" sz="2400" dirty="0" smtClean="0"/>
              <a:t> (</a:t>
            </a:r>
            <a:r>
              <a:rPr lang="en-US" sz="2400" dirty="0" err="1" smtClean="0"/>
              <a:t>emosi</a:t>
            </a:r>
            <a:r>
              <a:rPr lang="en-US" sz="2400" dirty="0" smtClean="0"/>
              <a:t>) </a:t>
            </a:r>
            <a:r>
              <a:rPr lang="en-US" sz="2400" dirty="0" err="1" smtClean="0"/>
              <a:t>kita</a:t>
            </a:r>
            <a:r>
              <a:rPr lang="en-US" sz="2400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 smtClean="0"/>
              <a:t>Ritual</a:t>
            </a:r>
            <a:r>
              <a:rPr lang="en-US" sz="2400" dirty="0" smtClean="0"/>
              <a:t>: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kolektif</a:t>
            </a:r>
            <a:r>
              <a:rPr lang="en-US" sz="2400" dirty="0" smtClean="0"/>
              <a:t>.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komunitas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upacara-upacara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: </a:t>
            </a:r>
            <a:r>
              <a:rPr lang="en-US" sz="2400" dirty="0" err="1" smtClean="0"/>
              <a:t>upacara</a:t>
            </a:r>
            <a:r>
              <a:rPr lang="en-US" sz="2400" dirty="0" smtClean="0"/>
              <a:t>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, </a:t>
            </a:r>
            <a:r>
              <a:rPr lang="en-US" sz="2400" dirty="0" err="1" smtClean="0"/>
              <a:t>sunatan</a:t>
            </a:r>
            <a:r>
              <a:rPr lang="en-US" sz="2400" dirty="0" smtClean="0"/>
              <a:t>,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, </a:t>
            </a:r>
            <a:r>
              <a:rPr lang="en-US" sz="2400" dirty="0" err="1" smtClean="0"/>
              <a:t>siraman</a:t>
            </a:r>
            <a:r>
              <a:rPr lang="en-US" sz="2400" dirty="0" smtClean="0"/>
              <a:t>, </a:t>
            </a:r>
            <a:r>
              <a:rPr lang="en-US" sz="2400" dirty="0" err="1" smtClean="0"/>
              <a:t>pernikahan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 smtClean="0"/>
              <a:t>Instrumental</a:t>
            </a:r>
            <a:r>
              <a:rPr lang="en-US" sz="2400" dirty="0" smtClean="0"/>
              <a:t> :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: </a:t>
            </a:r>
            <a:r>
              <a:rPr lang="en-US" sz="2400" dirty="0" err="1" smtClean="0"/>
              <a:t>menginformasikan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mengajar</a:t>
            </a:r>
            <a:r>
              <a:rPr lang="en-US" sz="2400" dirty="0" smtClean="0"/>
              <a:t>,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,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,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menghibur</a:t>
            </a:r>
            <a:r>
              <a:rPr lang="en-US" sz="2400" dirty="0" smtClean="0"/>
              <a:t>.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91000" y="2590800"/>
            <a:ext cx="4572000" cy="914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  <a:latin typeface="Bradley Hand ITC" pitchFamily="66" charset="0"/>
              </a:rPr>
              <a:t>FUNGSI KOMUNIKASI DALAM ORGANISASI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600200" y="3581400"/>
            <a:ext cx="6248400" cy="274320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3600" dirty="0" smtClean="0">
                <a:latin typeface="Cooper Black" pitchFamily="18" charset="0"/>
              </a:rPr>
              <a:t>FUNGSI INFORMATIF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3600" dirty="0" smtClean="0">
                <a:latin typeface="Cooper Black" pitchFamily="18" charset="0"/>
              </a:rPr>
              <a:t>FUNGSI REGULATIF</a:t>
            </a:r>
            <a:endParaRPr lang="id-ID" sz="3600" dirty="0" smtClean="0">
              <a:latin typeface="Cooper Black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3600" dirty="0" smtClean="0">
                <a:latin typeface="Cooper Black" pitchFamily="18" charset="0"/>
              </a:rPr>
              <a:t>FUNGSI PERSUASIF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3600" dirty="0" smtClean="0">
                <a:latin typeface="Cooper Black" pitchFamily="18" charset="0"/>
              </a:rPr>
              <a:t>FUNGSI INTEGRATIF</a:t>
            </a: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0" y="6172200"/>
            <a:ext cx="1905000" cy="457200"/>
          </a:xfrm>
          <a:noFill/>
          <a:ln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07E91-158A-4C02-B884-29A72CFE4B27}" type="slidenum">
              <a:rPr lang="en-US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latin typeface="Lucida Sans Unicode" pitchFamily="34" charset="0"/>
            </a:endParaRPr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847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MISKOMUNIKASI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3" descr="timwork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21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gmin38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85762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357826"/>
            <a:ext cx="6286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Kesalahan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komunikasi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dapat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menimbulkan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akibat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yang fatal”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4132A9-BEA9-41BE-8303-6F96E38F3969}" type="slidenum">
              <a:rPr lang="en-US" altLang="id-ID"/>
              <a:pPr/>
              <a:t>3</a:t>
            </a:fld>
            <a:endParaRPr lang="en-US" alt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Fungsi Informatif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Organisasi dapat dipandang sbg suatu sistem pemrosesan informasi (</a:t>
            </a:r>
            <a:r>
              <a:rPr lang="en-US" i="1" smtClean="0"/>
              <a:t>information processing system</a:t>
            </a:r>
            <a:r>
              <a:rPr lang="en-US" smtClean="0"/>
              <a:t>).</a:t>
            </a:r>
          </a:p>
          <a:p>
            <a:pPr eaLnBrk="1" hangingPunct="1"/>
            <a:r>
              <a:rPr lang="en-US" smtClean="0"/>
              <a:t>Seluruh anggota dalam organisasi berharap akan dpt informasi yg lebih banyak, lebih baik, dan tepat waktu</a:t>
            </a:r>
          </a:p>
          <a:p>
            <a:pPr eaLnBrk="1" hangingPunct="1"/>
            <a:r>
              <a:rPr lang="en-US" smtClean="0"/>
              <a:t>Informasi yg didapat memungkinkan setiap anggota organisasi dpt melaksanakan pekerjaannya secara lebih pasti.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noFill/>
          <a:ln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E49D55-5F52-4C7C-9C2D-1FBEAAEEC832}" type="slidenum">
              <a:rPr lang="en-US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Fungsi Regulatif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Berkaitan dengan peraturan-peraturan yg berlaku dalam suatu organisasi</a:t>
            </a:r>
          </a:p>
          <a:p>
            <a:pPr eaLnBrk="1" hangingPunct="1"/>
            <a:r>
              <a:rPr lang="en-US" smtClean="0"/>
              <a:t>Atasan atau orang-orang dlm jajaran struktural memiliki kewenangan untuk mengendalikan semua informasi yg disampaikan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921F52-0797-41D4-82E7-43F91877A56A}" type="slidenum">
              <a:rPr lang="en-US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Fungsi Persuasif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Dalam mengatur suatu organisasi, kekuasan dan kewenangan tidak akan selalu membawa hasil sesuai dengan yg diharapkan.</a:t>
            </a:r>
          </a:p>
          <a:p>
            <a:pPr eaLnBrk="1" hangingPunct="1"/>
            <a:r>
              <a:rPr lang="en-US" smtClean="0"/>
              <a:t>Banyak pimpinan lebih suka untuk mempersuasi bawahannya daripada memberi perintah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B96BBE-0BAF-49C4-B6FC-F43861DD1074}" type="slidenum">
              <a:rPr lang="en-US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Fungsi Integratif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Setiap organisasi berusaha menyediakan saluran yang memungkinkan karyawan dapat melaksanakan tugas &amp; pekerjaan dengan baik.</a:t>
            </a:r>
          </a:p>
          <a:p>
            <a:pPr eaLnBrk="1" hangingPunct="1"/>
            <a:r>
              <a:rPr lang="en-US" smtClean="0"/>
              <a:t>Pelaksanaan komunikasi ini dapat menumbuhkan keinginan untuk berpartisipasi yg lebih besar dlm diri karyawan terhadap organisasinya.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noFill/>
          <a:ln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B47E9E-A955-438A-8C43-666BCBC1EA27}" type="slidenum">
              <a:rPr lang="en-US" smtClean="0">
                <a:latin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GAYA KOMUNIKASI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Gaya komunikasi (</a:t>
            </a:r>
            <a:r>
              <a:rPr lang="en-US" altLang="id-ID" i="1" smtClean="0"/>
              <a:t>communication style</a:t>
            </a:r>
            <a:r>
              <a:rPr lang="en-US" altLang="id-ID" smtClean="0"/>
              <a:t>) didefinisikan sbg seperangkat perilaku antar pribadi yang terspesialisasi, yang digunakan dlm suatu situasi tertentu (</a:t>
            </a:r>
            <a:r>
              <a:rPr lang="en-US" altLang="id-ID" i="1" smtClean="0">
                <a:solidFill>
                  <a:srgbClr val="FF0000"/>
                </a:solidFill>
              </a:rPr>
              <a:t>a specialized set of interpersonal behaviors that are used in a given situation</a:t>
            </a:r>
            <a:r>
              <a:rPr lang="en-US" altLang="id-ID" smtClean="0"/>
              <a:t>)</a:t>
            </a:r>
          </a:p>
          <a:p>
            <a:pPr eaLnBrk="1" hangingPunct="1"/>
            <a:r>
              <a:rPr lang="en-US" altLang="id-ID" smtClean="0"/>
              <a:t>Masing-masing gaya komunikasi terdiri dari sekumpulan perilaku komunikasi yg dipakai untuk mendapat respon atau tanggapan tertentu dlm situasi yang tertentu pula.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5506950F-DED1-42ED-8725-5B84B9052C7B}" type="slidenum">
              <a:rPr lang="en-US" altLang="id-ID">
                <a:latin typeface="Lucida Sans Unicode" pitchFamily="34" charset="0"/>
              </a:rPr>
              <a:pPr/>
              <a:t>34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>
                <a:solidFill>
                  <a:srgbClr val="FF0000"/>
                </a:solidFill>
              </a:rPr>
              <a:t>6 gaya komunikasi 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9075" y="2362200"/>
            <a:ext cx="4962525" cy="3505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latin typeface="Batang" pitchFamily="18" charset="-127"/>
                <a:ea typeface="Batang" pitchFamily="18" charset="-127"/>
              </a:rPr>
              <a:t>The Controlling Style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The Equalitarian Style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The Structuring Style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The Dynamic Style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The Relinguishing Style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id-ID" b="1" smtClean="0">
                <a:latin typeface="Batang" pitchFamily="18" charset="-127"/>
                <a:ea typeface="Batang" pitchFamily="18" charset="-127"/>
              </a:rPr>
              <a:t>The Withdrawal Style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0433B192-D2C7-45FC-8AC4-8222149E01AA}" type="slidenum">
              <a:rPr lang="en-US" altLang="id-ID">
                <a:latin typeface="Lucida Sans Unicode" pitchFamily="34" charset="0"/>
              </a:rPr>
              <a:pPr/>
              <a:t>35</a:t>
            </a:fld>
            <a:endParaRPr lang="en-US" altLang="id-ID">
              <a:latin typeface="Lucida Sans Unicode" pitchFamily="34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8862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1. The Controlling Style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Gaya komunikasi bersifat mengendalikan, ditandai dengan adanya satu kehendak untuk membatasi, memaksa &amp; mengatur perilaku, pikiran dan tanggapan orang lain.</a:t>
            </a:r>
          </a:p>
          <a:p>
            <a:pPr eaLnBrk="1" hangingPunct="1"/>
            <a:r>
              <a:rPr lang="en-US" altLang="id-ID" smtClean="0"/>
              <a:t>Lebih memusatkan perhatian pada pengiriman pesan, tidak ada/tidak mengharapkan umpan balik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E6F94FA3-DFD7-4AEA-8054-5668AABDAA83}" type="slidenum">
              <a:rPr lang="en-US" altLang="id-ID">
                <a:latin typeface="Lucida Sans Unicode" pitchFamily="34" charset="0"/>
              </a:rPr>
              <a:pPr/>
              <a:t>36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2. The Equalitarian Style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Aspek penting gaya komunikasi ini adalah adanya landasan kesamaan, dan </a:t>
            </a:r>
            <a:r>
              <a:rPr lang="en-US" altLang="id-ID" b="1" smtClean="0"/>
              <a:t>two way traffic</a:t>
            </a:r>
            <a:r>
              <a:rPr lang="en-US" altLang="id-ID" smtClean="0"/>
              <a:t> of communication</a:t>
            </a:r>
          </a:p>
          <a:p>
            <a:pPr eaLnBrk="1" hangingPunct="1"/>
            <a:r>
              <a:rPr lang="en-US" altLang="id-ID" smtClean="0"/>
              <a:t>Komunikasi dilakukan secara terbuka, mengungkapkan gagasan secara rileks, santai dan informal.</a:t>
            </a:r>
          </a:p>
          <a:p>
            <a:pPr eaLnBrk="1" hangingPunct="1"/>
            <a:r>
              <a:rPr lang="en-US" altLang="id-ID" smtClean="0"/>
              <a:t>Memudahkan tindak komunikasi dalam organisasi, efektif dalam memelihara empati &amp; kerjasama.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176CE7BC-6B11-44E7-BD27-33AD8992C187}" type="slidenum">
              <a:rPr lang="en-US" altLang="id-ID">
                <a:latin typeface="Lucida Sans Unicode" pitchFamily="34" charset="0"/>
              </a:rPr>
              <a:pPr/>
              <a:t>37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3. The Structuring Style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Memanfaatkan </a:t>
            </a:r>
            <a:r>
              <a:rPr lang="en-US" altLang="id-ID" b="1" smtClean="0"/>
              <a:t>pesan-pesan verbal </a:t>
            </a:r>
            <a:r>
              <a:rPr lang="en-US" altLang="id-ID" smtClean="0"/>
              <a:t>secara tertulis maupun lisan guna memantapkan perintah yg harus dilaksanakan, penjadwalan tugas &amp; pekerjaan serta struktur organisasi.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0FF5CDD6-BBC5-4704-977C-048B5D4D86BB}" type="slidenum">
              <a:rPr lang="en-US" altLang="id-ID">
                <a:latin typeface="Lucida Sans Unicode" pitchFamily="34" charset="0"/>
              </a:rPr>
              <a:pPr/>
              <a:t>38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4. The Dynamic Style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Gaya komunikasi dinamis memiliki kecenderungan agresif, karena pengirim pesan memahami bahwa lingkungan pekerjaannya berorientasi pada tindakan (</a:t>
            </a:r>
            <a:r>
              <a:rPr lang="en-US" altLang="id-ID" b="1" i="1" smtClean="0"/>
              <a:t>action oriented</a:t>
            </a:r>
            <a:r>
              <a:rPr lang="en-US" altLang="id-ID" smtClean="0"/>
              <a:t>)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6AC1F7B3-F4B6-49AB-8901-9954A6BFE36E}" type="slidenum">
              <a:rPr lang="en-US" altLang="id-ID">
                <a:latin typeface="Lucida Sans Unicode" pitchFamily="34" charset="0"/>
              </a:rPr>
              <a:pPr/>
              <a:t>39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Komunikasi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transfer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memahami</a:t>
            </a:r>
            <a:r>
              <a:rPr lang="en-US" sz="3200" dirty="0" smtClean="0"/>
              <a:t> </a:t>
            </a:r>
            <a:r>
              <a:rPr lang="en-US" sz="3200" dirty="0" err="1" smtClean="0"/>
              <a:t>arti</a:t>
            </a:r>
            <a:endParaRPr lang="en-US" sz="3200" dirty="0" smtClean="0"/>
          </a:p>
          <a:p>
            <a:pPr algn="just"/>
            <a:r>
              <a:rPr lang="en-US" sz="3200" dirty="0" err="1" smtClean="0"/>
              <a:t>Rencana</a:t>
            </a:r>
            <a:r>
              <a:rPr lang="en-US" sz="3200" dirty="0" smtClean="0"/>
              <a:t>, </a:t>
            </a:r>
            <a:r>
              <a:rPr lang="en-US" sz="3200" dirty="0" err="1" smtClean="0"/>
              <a:t>Ide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Saran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disampaikan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endParaRPr lang="en-US" sz="3200" dirty="0" smtClean="0"/>
          </a:p>
          <a:p>
            <a:pPr algn="just"/>
            <a:r>
              <a:rPr lang="en-US" sz="3200" dirty="0" err="1" smtClean="0"/>
              <a:t>Bentuk-bentuk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:</a:t>
            </a:r>
          </a:p>
          <a:p>
            <a:pPr lvl="1" algn="just"/>
            <a:r>
              <a:rPr lang="en-US" sz="3200" dirty="0" smtClean="0"/>
              <a:t>Verbal </a:t>
            </a:r>
            <a:r>
              <a:rPr lang="en-US" sz="3200" dirty="0" err="1" smtClean="0"/>
              <a:t>vs</a:t>
            </a:r>
            <a:r>
              <a:rPr lang="en-US" sz="3200" dirty="0" smtClean="0"/>
              <a:t> Non-Verbal</a:t>
            </a:r>
          </a:p>
          <a:p>
            <a:pPr lvl="1" algn="just"/>
            <a:r>
              <a:rPr lang="en-US" sz="3200" dirty="0" smtClean="0"/>
              <a:t>Interpersonal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Organisasi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5. The Relinguishing Style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Gaya komunikasi ini lebih mencerminkan </a:t>
            </a:r>
            <a:r>
              <a:rPr lang="en-US" altLang="id-ID" b="1" smtClean="0"/>
              <a:t>kesediaan untuk menerima</a:t>
            </a:r>
            <a:r>
              <a:rPr lang="en-US" altLang="id-ID" smtClean="0"/>
              <a:t> saran, pendapat atau gagasan orang lain, daripada keinginan untuk memberi perintah.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1905000" cy="457200"/>
          </a:xfrm>
          <a:noFill/>
          <a:ln>
            <a:round/>
          </a:ln>
        </p:spPr>
        <p:txBody>
          <a:bodyPr/>
          <a:lstStyle/>
          <a:p>
            <a:fld id="{0B60F4FA-0E21-499E-8748-D9DBBFA03782}" type="slidenum">
              <a:rPr lang="en-US" altLang="id-ID">
                <a:latin typeface="Lucida Sans Unicode" pitchFamily="34" charset="0"/>
              </a:rPr>
              <a:pPr/>
              <a:t>40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6. The Withdrawal Style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39125" cy="3505200"/>
          </a:xfrm>
        </p:spPr>
        <p:txBody>
          <a:bodyPr>
            <a:normAutofit fontScale="92500" lnSpcReduction="20000"/>
          </a:bodyPr>
          <a:lstStyle/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id-ID" smtClean="0"/>
              <a:t>Gaya ini tidak layak dipakai dalam komunikasi organisasi.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id-ID" smtClean="0"/>
              <a:t>Akibat yg muncul jika gaya ini digunakan adalah melemahnya tindak KOMUNIKASI.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id-ID" smtClean="0"/>
              <a:t>Dalam deskripsi konkret adalah, saat seseorang mengatakan : “Saya tidak ingin dilibatkan dalam persoalan ini !”. Pernyataan ini bermakna bahwa seseorang  mencoba melepas diri dari tanggung jawab, tapi juga mengindikasikan suatu keinginan untuk menghindari berkomunikasi dengan orang lain.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  <a:noFill/>
          <a:ln>
            <a:round/>
          </a:ln>
        </p:spPr>
        <p:txBody>
          <a:bodyPr/>
          <a:lstStyle/>
          <a:p>
            <a:fld id="{72DF092E-CEC1-48BF-B7C5-416524E7C469}" type="slidenum">
              <a:rPr lang="en-US" altLang="id-ID">
                <a:latin typeface="Lucida Sans Unicode" pitchFamily="34" charset="0"/>
              </a:rPr>
              <a:pPr/>
              <a:t>41</a:t>
            </a:fld>
            <a:endParaRPr lang="en-US" altLang="id-ID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4291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KOMUNIKASI BAIK VS TIDAK BAIK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21" t="16686" r="38224" b="2725"/>
          <a:stretch>
            <a:fillRect/>
          </a:stretch>
        </p:blipFill>
        <p:spPr bwMode="auto">
          <a:xfrm>
            <a:off x="214282" y="714356"/>
            <a:ext cx="771530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KOMUNIKASI BAIK VS TIDAK BAIK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21" t="16686" r="40198" b="2725"/>
          <a:stretch>
            <a:fillRect/>
          </a:stretch>
        </p:blipFill>
        <p:spPr bwMode="auto">
          <a:xfrm>
            <a:off x="285720" y="857232"/>
            <a:ext cx="7572428" cy="590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KOMUNIKASI BAIK VS TIDAK BAIK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434" t="16686" r="39210" b="1554"/>
          <a:stretch>
            <a:fillRect/>
          </a:stretch>
        </p:blipFill>
        <p:spPr bwMode="auto">
          <a:xfrm>
            <a:off x="0" y="714356"/>
            <a:ext cx="7929586" cy="59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KOMUNIKASI BAIK VS TIDAK BAIK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21" t="15777" r="39210" b="1592"/>
          <a:stretch>
            <a:fillRect/>
          </a:stretch>
        </p:blipFill>
        <p:spPr bwMode="auto">
          <a:xfrm>
            <a:off x="285720" y="857232"/>
            <a:ext cx="757242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KOMUNIKASI BAIK VS TIDAK BAIK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434" t="16162" r="39210" b="2361"/>
          <a:stretch>
            <a:fillRect/>
          </a:stretch>
        </p:blipFill>
        <p:spPr bwMode="auto">
          <a:xfrm>
            <a:off x="214282" y="857232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TERIMA KASIH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4557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Interpersonal yang </a:t>
            </a:r>
            <a:r>
              <a:rPr lang="en-US" dirty="0" err="1" smtClean="0"/>
              <a:t>Efektif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 interpersonal yang </a:t>
            </a:r>
            <a:r>
              <a:rPr lang="en-US" sz="3200" dirty="0" err="1" smtClean="0"/>
              <a:t>efektif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lain: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Keterbukaan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Empati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mendukung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Hubungan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positif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Kesetaraan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>
            <a:normAutofit/>
          </a:bodyPr>
          <a:lstStyle/>
          <a:p>
            <a:pPr algn="just"/>
            <a:r>
              <a:rPr lang="en-US" sz="3200" u="sng" dirty="0" err="1" smtClean="0"/>
              <a:t>Prinsip</a:t>
            </a:r>
            <a:r>
              <a:rPr lang="en-US" sz="3200" dirty="0" smtClean="0"/>
              <a:t>: </a:t>
            </a:r>
            <a:r>
              <a:rPr lang="en-US" sz="3200" dirty="0" err="1" smtClean="0"/>
              <a:t>Semakin</a:t>
            </a:r>
            <a:r>
              <a:rPr lang="en-US" sz="3200" dirty="0" smtClean="0"/>
              <a:t> </a:t>
            </a:r>
            <a:r>
              <a:rPr lang="en-US" sz="3200" dirty="0" err="1" smtClean="0"/>
              <a:t>positif</a:t>
            </a:r>
            <a:r>
              <a:rPr lang="en-US" sz="3200" dirty="0" smtClean="0"/>
              <a:t> </a:t>
            </a:r>
            <a:r>
              <a:rPr lang="en-US" sz="3200" dirty="0" err="1" smtClean="0"/>
              <a:t>gambaran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se</a:t>
            </a:r>
            <a:r>
              <a:rPr lang="id-ID" sz="3200" smtClean="0"/>
              <a:t>orang</a:t>
            </a:r>
            <a:r>
              <a:rPr lang="en-US" sz="3200" smtClean="0"/>
              <a:t> </a:t>
            </a:r>
            <a:r>
              <a:rPr lang="en-US" sz="3200" dirty="0" err="1" smtClean="0"/>
              <a:t>individu</a:t>
            </a:r>
            <a:r>
              <a:rPr lang="en-US" sz="3200" dirty="0" smtClean="0"/>
              <a:t>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semakin</a:t>
            </a:r>
            <a:r>
              <a:rPr lang="en-US" sz="3200" dirty="0" smtClean="0"/>
              <a:t> </a:t>
            </a:r>
            <a:r>
              <a:rPr lang="en-US" sz="3200" dirty="0" err="1" smtClean="0"/>
              <a:t>efektif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id-ID" dirty="0" smtClean="0"/>
              <a:t>-hal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perilakunya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netral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mencampur</a:t>
            </a:r>
            <a:r>
              <a:rPr lang="en-US" dirty="0" smtClean="0"/>
              <a:t> </a:t>
            </a:r>
            <a:r>
              <a:rPr lang="en-US" dirty="0" err="1" smtClean="0"/>
              <a:t>adukan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 smtClean="0"/>
          </a:p>
          <a:p>
            <a:pPr algn="just"/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algn="just"/>
            <a:r>
              <a:rPr lang="en-US" dirty="0" err="1" smtClean="0"/>
              <a:t>Berempati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menjalankannya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eksekutif</a:t>
            </a:r>
            <a:r>
              <a:rPr lang="en-US" dirty="0" smtClean="0"/>
              <a:t> </a:t>
            </a:r>
            <a:r>
              <a:rPr lang="en-US" dirty="0" err="1" smtClean="0"/>
              <a:t>menghabiskan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(&gt; 60%)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Survei</a:t>
            </a:r>
            <a:r>
              <a:rPr lang="en-US" dirty="0" smtClean="0"/>
              <a:t> Brown &amp; </a:t>
            </a:r>
            <a:r>
              <a:rPr lang="en-US" dirty="0" err="1" smtClean="0"/>
              <a:t>Steil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Wolvin</a:t>
            </a:r>
            <a:r>
              <a:rPr lang="en-US" dirty="0" smtClean="0"/>
              <a:t> &amp; Coakley,1991)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481268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4 (</a:t>
            </a:r>
            <a:r>
              <a:rPr lang="en-US" sz="2800" dirty="0" err="1" smtClean="0"/>
              <a:t>empat</a:t>
            </a:r>
            <a:r>
              <a:rPr lang="en-US" sz="2800" dirty="0" smtClean="0"/>
              <a:t>) </a:t>
            </a:r>
            <a:r>
              <a:rPr lang="en-US" sz="2800" dirty="0" err="1" smtClean="0"/>
              <a:t>alasan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mendengarkan</a:t>
            </a:r>
            <a:r>
              <a:rPr lang="en-US" sz="28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agar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bertindak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tepat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memilihara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menolong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</TotalTime>
  <Words>1601</Words>
  <Application>Microsoft Office PowerPoint</Application>
  <PresentationFormat>On-screen Show (4:3)</PresentationFormat>
  <Paragraphs>227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宋体</vt:lpstr>
      <vt:lpstr>Arial</vt:lpstr>
      <vt:lpstr>Batang</vt:lpstr>
      <vt:lpstr>Bradley Hand ITC</vt:lpstr>
      <vt:lpstr>Calibri</vt:lpstr>
      <vt:lpstr>Cooper Black</vt:lpstr>
      <vt:lpstr>Lucida Sans Unicode</vt:lpstr>
      <vt:lpstr>Tahoma</vt:lpstr>
      <vt:lpstr>Trebuchet MS</vt:lpstr>
      <vt:lpstr>Wingdings</vt:lpstr>
      <vt:lpstr>Wingdings 2</vt:lpstr>
      <vt:lpstr>Wingdings 3</vt:lpstr>
      <vt:lpstr>Opulent</vt:lpstr>
      <vt:lpstr>PERTEMUAN 3</vt:lpstr>
      <vt:lpstr>PENTINGNYA BERKOMUNIKASI DENGAN JELAS</vt:lpstr>
      <vt:lpstr>MISKOMUNIKASI</vt:lpstr>
      <vt:lpstr>Komunikasi</vt:lpstr>
      <vt:lpstr>Komunikasi Interpersonal yang Efektif</vt:lpstr>
      <vt:lpstr>Persepsi dalam Komunikasi Antar Personal</vt:lpstr>
      <vt:lpstr>Cara mengatasi Persepsi Negatif</vt:lpstr>
      <vt:lpstr>Pentingnya Mendengarkan</vt:lpstr>
      <vt:lpstr>Alasan Utama Perlunya Mendengarkan</vt:lpstr>
      <vt:lpstr>Komponen Proses Mendengarkan</vt:lpstr>
      <vt:lpstr>Mendengar</vt:lpstr>
      <vt:lpstr>Memberi Perhatian</vt:lpstr>
      <vt:lpstr>Mengerti</vt:lpstr>
      <vt:lpstr>Mengingat</vt:lpstr>
      <vt:lpstr>Memberikan Respon</vt:lpstr>
      <vt:lpstr>Element Komunikasi Antar Personal</vt:lpstr>
      <vt:lpstr>Dasar-Dasar Proses Komunikasi</vt:lpstr>
      <vt:lpstr>Encoding &amp; Decoding</vt:lpstr>
      <vt:lpstr>Rintangan Komunikasi</vt:lpstr>
      <vt:lpstr>PowerPoint Presentation</vt:lpstr>
      <vt:lpstr>Gangguan / Hambatan Komunikasi</vt:lpstr>
      <vt:lpstr>Menanggulangi Rintangan Komunikasi</vt:lpstr>
      <vt:lpstr>Active Listening</vt:lpstr>
      <vt:lpstr>BENTUK KOMUNIKASI</vt:lpstr>
      <vt:lpstr>PowerPoint Presentation</vt:lpstr>
      <vt:lpstr>Mendengar Secara Aktif</vt:lpstr>
      <vt:lpstr>KOMUNIKASI YANG EFEKTIF &amp; EFESIEN</vt:lpstr>
      <vt:lpstr>Fungsi Komunikasi</vt:lpstr>
      <vt:lpstr>FUNGSI KOMUNIKASI DALAM ORGANISASI</vt:lpstr>
      <vt:lpstr>1. Fungsi Informatif</vt:lpstr>
      <vt:lpstr>2. Fungsi Regulatif</vt:lpstr>
      <vt:lpstr>3. Fungsi Persuasif</vt:lpstr>
      <vt:lpstr>4. Fungsi Integratif</vt:lpstr>
      <vt:lpstr>GAYA KOMUNIKASI</vt:lpstr>
      <vt:lpstr>6 gaya komunikasi :</vt:lpstr>
      <vt:lpstr>1. The Controlling Style</vt:lpstr>
      <vt:lpstr>2. The Equalitarian Style</vt:lpstr>
      <vt:lpstr>3. The Structuring Style</vt:lpstr>
      <vt:lpstr>4. The Dynamic Style</vt:lpstr>
      <vt:lpstr>5. The Relinguishing Style</vt:lpstr>
      <vt:lpstr>6. The Withdrawal Style</vt:lpstr>
      <vt:lpstr>KOMUNIKASI BAIK VS TIDAK BAIK</vt:lpstr>
      <vt:lpstr>KOMUNIKASI BAIK VS TIDAK BAIK</vt:lpstr>
      <vt:lpstr>KOMUNIKASI BAIK VS TIDAK BAIK</vt:lpstr>
      <vt:lpstr>KOMUNIKASI BAIK VS TIDAK BAIK</vt:lpstr>
      <vt:lpstr>KOMUNIKASI BAIK VS TIDAK BAIK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2</dc:title>
  <dc:creator>juli abdul ghapur</dc:creator>
  <cp:lastModifiedBy>Kajur SI</cp:lastModifiedBy>
  <cp:revision>26</cp:revision>
  <dcterms:created xsi:type="dcterms:W3CDTF">2015-01-10T03:53:34Z</dcterms:created>
  <dcterms:modified xsi:type="dcterms:W3CDTF">2020-03-31T06:53:25Z</dcterms:modified>
</cp:coreProperties>
</file>