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FC90A2-21B5-46BC-A6AA-36A5BE5CF7E2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179A08-017E-427B-A08B-375073BC1E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TINJAUAN PASAR KEUANGAN DAN INVESTASI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86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</a:pPr>
            <a:r>
              <a:rPr lang="en-US" sz="4200" dirty="0" err="1" smtClean="0"/>
              <a:t>Suku</a:t>
            </a:r>
            <a:r>
              <a:rPr lang="en-US" sz="4200" dirty="0" smtClean="0"/>
              <a:t> </a:t>
            </a:r>
            <a:r>
              <a:rPr lang="en-US" sz="4200" dirty="0" err="1" smtClean="0"/>
              <a:t>Bunga</a:t>
            </a:r>
            <a:r>
              <a:rPr lang="en-US" sz="4200" dirty="0" smtClean="0"/>
              <a:t> </a:t>
            </a:r>
            <a:r>
              <a:rPr lang="en-US" sz="4200" dirty="0" err="1" smtClean="0"/>
              <a:t>Antar</a:t>
            </a:r>
            <a:r>
              <a:rPr lang="en-US" sz="4200" dirty="0" smtClean="0"/>
              <a:t> Bank (</a:t>
            </a:r>
            <a:r>
              <a:rPr lang="en-US" sz="4200" dirty="0" err="1" smtClean="0"/>
              <a:t>Rp</a:t>
            </a:r>
            <a:r>
              <a:rPr lang="en-US" sz="420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smtClean="0"/>
              <a:t>Volume </a:t>
            </a:r>
            <a:r>
              <a:rPr lang="en-US" sz="4200" dirty="0" err="1"/>
              <a:t>transaksi</a:t>
            </a:r>
            <a:r>
              <a:rPr lang="en-US" sz="4200" dirty="0"/>
              <a:t> </a:t>
            </a:r>
            <a:r>
              <a:rPr lang="en-US" sz="4200" dirty="0" err="1"/>
              <a:t>Pasar</a:t>
            </a:r>
            <a:r>
              <a:rPr lang="en-US" sz="4200" dirty="0"/>
              <a:t> </a:t>
            </a:r>
            <a:r>
              <a:rPr lang="en-US" sz="4200" dirty="0" err="1"/>
              <a:t>Uang</a:t>
            </a:r>
            <a:r>
              <a:rPr lang="en-US" sz="4200" dirty="0"/>
              <a:t>  </a:t>
            </a:r>
            <a:r>
              <a:rPr lang="en-US" sz="4200" dirty="0" err="1" smtClean="0"/>
              <a:t>Antar</a:t>
            </a:r>
            <a:r>
              <a:rPr lang="en-US" sz="4200" dirty="0" smtClean="0"/>
              <a:t> Bank (</a:t>
            </a:r>
            <a:r>
              <a:rPr lang="en-US" sz="4200" dirty="0" err="1" smtClean="0"/>
              <a:t>Rp</a:t>
            </a:r>
            <a:r>
              <a:rPr lang="en-US" sz="4200" dirty="0" smtClean="0"/>
              <a:t>).</a:t>
            </a:r>
          </a:p>
          <a:p>
            <a:pPr>
              <a:spcBef>
                <a:spcPts val="0"/>
              </a:spcBef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err="1"/>
              <a:t>Suku</a:t>
            </a:r>
            <a:r>
              <a:rPr lang="en-US" sz="4200" dirty="0"/>
              <a:t> </a:t>
            </a:r>
            <a:r>
              <a:rPr lang="en-US" sz="4200" dirty="0" err="1"/>
              <a:t>bunga</a:t>
            </a:r>
            <a:r>
              <a:rPr lang="en-US" sz="4200" dirty="0"/>
              <a:t> </a:t>
            </a:r>
            <a:r>
              <a:rPr lang="en-US" sz="4200" dirty="0" err="1"/>
              <a:t>Pasar</a:t>
            </a:r>
            <a:r>
              <a:rPr lang="en-US" sz="4200" dirty="0"/>
              <a:t> </a:t>
            </a:r>
            <a:r>
              <a:rPr lang="en-US" sz="4200" dirty="0" err="1"/>
              <a:t>Uang</a:t>
            </a:r>
            <a:r>
              <a:rPr lang="en-US" sz="4200" dirty="0"/>
              <a:t> </a:t>
            </a:r>
            <a:r>
              <a:rPr lang="en-US" sz="4200" dirty="0" err="1" smtClean="0"/>
              <a:t>Antar</a:t>
            </a:r>
            <a:r>
              <a:rPr lang="en-US" sz="4200" dirty="0" smtClean="0"/>
              <a:t> </a:t>
            </a:r>
            <a:r>
              <a:rPr lang="en-US" sz="4200" dirty="0"/>
              <a:t>/</a:t>
            </a:r>
            <a:r>
              <a:rPr lang="en-US" sz="4200" dirty="0" err="1"/>
              <a:t>ank</a:t>
            </a:r>
            <a:r>
              <a:rPr lang="en-US" sz="4200" dirty="0"/>
              <a:t> (</a:t>
            </a:r>
            <a:r>
              <a:rPr lang="en-US" sz="4200" dirty="0" smtClean="0"/>
              <a:t>US$).</a:t>
            </a:r>
          </a:p>
          <a:p>
            <a:pPr>
              <a:spcBef>
                <a:spcPts val="0"/>
              </a:spcBef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smtClean="0"/>
              <a:t>Volume </a:t>
            </a:r>
            <a:r>
              <a:rPr lang="en-US" sz="4200" dirty="0" err="1"/>
              <a:t>transaksi</a:t>
            </a:r>
            <a:r>
              <a:rPr lang="en-US" sz="4200" dirty="0"/>
              <a:t> </a:t>
            </a:r>
            <a:r>
              <a:rPr lang="en-US" sz="4200" dirty="0" err="1"/>
              <a:t>Pasar</a:t>
            </a:r>
            <a:r>
              <a:rPr lang="en-US" sz="4200" dirty="0"/>
              <a:t> </a:t>
            </a:r>
            <a:r>
              <a:rPr lang="en-US" sz="4200" dirty="0" err="1"/>
              <a:t>Uang</a:t>
            </a:r>
            <a:r>
              <a:rPr lang="en-US" sz="4200" dirty="0"/>
              <a:t> </a:t>
            </a:r>
            <a:r>
              <a:rPr lang="en-US" sz="4200" dirty="0" err="1" smtClean="0"/>
              <a:t>Antar</a:t>
            </a:r>
            <a:r>
              <a:rPr lang="en-US" sz="4200" dirty="0" smtClean="0"/>
              <a:t> Bank </a:t>
            </a:r>
            <a:r>
              <a:rPr lang="en-US" sz="4200" dirty="0"/>
              <a:t>(</a:t>
            </a:r>
            <a:r>
              <a:rPr lang="en-US" sz="4200" dirty="0" smtClean="0"/>
              <a:t>US$) JIBOR (Jakarta Interbank Offered).</a:t>
            </a:r>
          </a:p>
          <a:p>
            <a:pPr>
              <a:spcBef>
                <a:spcPts val="0"/>
              </a:spcBef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err="1"/>
              <a:t>Suku</a:t>
            </a:r>
            <a:r>
              <a:rPr lang="en-US" sz="4200" dirty="0"/>
              <a:t> </a:t>
            </a:r>
            <a:r>
              <a:rPr lang="en-US" sz="4200" dirty="0" err="1"/>
              <a:t>bunga</a:t>
            </a:r>
            <a:r>
              <a:rPr lang="en-US" sz="4200" dirty="0"/>
              <a:t> </a:t>
            </a:r>
            <a:r>
              <a:rPr lang="en-US" sz="4200" dirty="0" err="1"/>
              <a:t>deposito</a:t>
            </a:r>
            <a:r>
              <a:rPr lang="en-US" sz="4200" dirty="0"/>
              <a:t> </a:t>
            </a:r>
            <a:r>
              <a:rPr lang="en-US" sz="4200" dirty="0" smtClean="0"/>
              <a:t>Rupiah </a:t>
            </a:r>
            <a:r>
              <a:rPr lang="en-US" sz="4200" dirty="0"/>
              <a:t>(9%h) </a:t>
            </a:r>
            <a:r>
              <a:rPr lang="en-US" sz="4200" dirty="0" err="1"/>
              <a:t>Suku</a:t>
            </a:r>
            <a:r>
              <a:rPr lang="en-US" sz="4200" dirty="0"/>
              <a:t> </a:t>
            </a:r>
            <a:r>
              <a:rPr lang="en-US" sz="4200" dirty="0" err="1"/>
              <a:t>bunga</a:t>
            </a:r>
            <a:r>
              <a:rPr lang="en-US" sz="4200" dirty="0"/>
              <a:t> </a:t>
            </a:r>
            <a:r>
              <a:rPr lang="en-US" sz="4200" dirty="0" err="1"/>
              <a:t>deposito</a:t>
            </a:r>
            <a:r>
              <a:rPr lang="en-US" sz="4200" dirty="0"/>
              <a:t> US5 (9%h).</a:t>
            </a:r>
          </a:p>
          <a:p>
            <a:pPr marL="0" indent="0">
              <a:spcBef>
                <a:spcPts val="0"/>
              </a:spcBef>
              <a:buNone/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err="1"/>
              <a:t>N</a:t>
            </a:r>
            <a:r>
              <a:rPr lang="en-US" sz="4200" dirty="0" err="1" smtClean="0"/>
              <a:t>ilai</a:t>
            </a:r>
            <a:r>
              <a:rPr lang="en-US" sz="4200" dirty="0" smtClean="0"/>
              <a:t> </a:t>
            </a:r>
            <a:r>
              <a:rPr lang="en-US" sz="4200" dirty="0" err="1" smtClean="0"/>
              <a:t>Tukar</a:t>
            </a:r>
            <a:r>
              <a:rPr lang="en-US" sz="4200" dirty="0" smtClean="0"/>
              <a:t> Rupiah</a:t>
            </a:r>
            <a:r>
              <a:rPr lang="en-US" sz="4200" dirty="0"/>
              <a:t> </a:t>
            </a:r>
            <a:r>
              <a:rPr lang="en-US" sz="4200" dirty="0" smtClean="0"/>
              <a:t>(</a:t>
            </a:r>
            <a:r>
              <a:rPr lang="en-US" sz="4200" dirty="0" err="1" smtClean="0"/>
              <a:t>Kurs</a:t>
            </a:r>
            <a:r>
              <a:rPr lang="en-US" sz="4200" dirty="0"/>
              <a:t>) </a:t>
            </a:r>
            <a:r>
              <a:rPr lang="en-US" sz="4200" dirty="0" err="1"/>
              <a:t>Suku</a:t>
            </a:r>
            <a:r>
              <a:rPr lang="en-US" sz="4200" dirty="0"/>
              <a:t> </a:t>
            </a:r>
            <a:r>
              <a:rPr lang="en-US" sz="4200" dirty="0" err="1"/>
              <a:t>bunga</a:t>
            </a:r>
            <a:r>
              <a:rPr lang="en-US" sz="4200" dirty="0"/>
              <a:t> </a:t>
            </a:r>
            <a:r>
              <a:rPr lang="en-US" sz="4200" dirty="0" err="1" smtClean="0"/>
              <a:t>kredit</a:t>
            </a:r>
            <a:r>
              <a:rPr lang="en-US" sz="4200" dirty="0" smtClean="0"/>
              <a:t> </a:t>
            </a:r>
            <a:r>
              <a:rPr lang="en-US" sz="4200" dirty="0" err="1" smtClean="0"/>
              <a:t>inflasi</a:t>
            </a:r>
            <a:endParaRPr lang="en-US" sz="4200" dirty="0"/>
          </a:p>
          <a:p>
            <a:pPr marL="0" indent="0">
              <a:spcBef>
                <a:spcPts val="0"/>
              </a:spcBef>
              <a:buNone/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err="1" smtClean="0"/>
              <a:t>Indeks</a:t>
            </a:r>
            <a:r>
              <a:rPr lang="en-US" sz="4200" dirty="0" smtClean="0"/>
              <a:t> </a:t>
            </a:r>
            <a:r>
              <a:rPr lang="en-US" sz="4200" dirty="0" err="1" smtClean="0"/>
              <a:t>Harga</a:t>
            </a:r>
            <a:r>
              <a:rPr lang="en-US" sz="4200" dirty="0" smtClean="0"/>
              <a:t> </a:t>
            </a:r>
            <a:r>
              <a:rPr lang="en-US" sz="4200" dirty="0" err="1" smtClean="0"/>
              <a:t>Konsumen</a:t>
            </a:r>
            <a:r>
              <a:rPr lang="en-US" sz="4200" dirty="0" smtClean="0"/>
              <a:t> (IHK).</a:t>
            </a:r>
            <a:endParaRPr lang="en-US" sz="4200" dirty="0"/>
          </a:p>
          <a:p>
            <a:pPr marL="0" indent="0">
              <a:spcBef>
                <a:spcPts val="0"/>
              </a:spcBef>
              <a:buNone/>
            </a:pPr>
            <a:endParaRPr lang="en-US" sz="4200" dirty="0"/>
          </a:p>
          <a:p>
            <a:pPr>
              <a:spcBef>
                <a:spcPts val="0"/>
              </a:spcBef>
            </a:pPr>
            <a:r>
              <a:rPr lang="en-US" sz="4200" dirty="0" err="1" smtClean="0"/>
              <a:t>Sertifikat</a:t>
            </a:r>
            <a:r>
              <a:rPr lang="en-US" sz="4200" dirty="0" smtClean="0"/>
              <a:t> Bank Indonesia </a:t>
            </a:r>
            <a:r>
              <a:rPr lang="en-US" sz="4200" dirty="0"/>
              <a:t>(</a:t>
            </a:r>
            <a:r>
              <a:rPr lang="en-US" sz="4200" dirty="0" smtClean="0"/>
              <a:t>SBI).</a:t>
            </a:r>
            <a:endParaRPr lang="en-US" sz="4200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2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Pelaku</a:t>
            </a:r>
            <a:r>
              <a:rPr lang="en-US" dirty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Bank</a:t>
            </a: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Yayasan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Dana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Pensiun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Perusahaan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Asuransi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Perusahaan-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perusahaan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Besar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Lembaga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Pemerintah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Lembaga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Keuangan</a:t>
            </a:r>
            <a:endParaRPr lang="en-US" dirty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Individu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Masyarakat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44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Lembaga-Lembaga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</a:t>
            </a:r>
            <a:r>
              <a:rPr lang="en-US" dirty="0" err="1"/>
              <a:t>beroperasi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(Financial </a:t>
            </a:r>
            <a:r>
              <a:rPr lang="en-US" dirty="0" err="1" smtClean="0"/>
              <a:t>instituions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K</a:t>
            </a:r>
            <a:r>
              <a:rPr lang="en-US" dirty="0" err="1" smtClean="0"/>
              <a:t>eberadaan</a:t>
            </a:r>
            <a:r>
              <a:rPr lang="en-US" dirty="0" smtClean="0"/>
              <a:t> </a:t>
            </a:r>
            <a:r>
              <a:rPr lang="en-US" dirty="0" err="1"/>
              <a:t>lembaga+lembaga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smtClean="0"/>
              <a:t>agar proses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tabungan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pihak+pihak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efisien</a:t>
            </a:r>
            <a:endParaRPr lang="en-US" dirty="0" smtClean="0"/>
          </a:p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2 ;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Sistem</a:t>
            </a:r>
            <a:r>
              <a:rPr lang="en-US" dirty="0" smtClean="0"/>
              <a:t> non </a:t>
            </a:r>
            <a:r>
              <a:rPr lang="en-US" dirty="0" err="1" smtClean="0"/>
              <a:t>meneter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94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Otoritas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moneter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yaitu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Bank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Sentral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Bank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pencipta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Uang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Giral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15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Bank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Bukan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Pencipta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Uang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Giral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Bank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Perkredita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n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Rakyat</a:t>
            </a: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Lembaga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Pembiayaan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Perusahaa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Modal Ventura</a:t>
            </a: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Perusahaan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Sewa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Guna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(leasing)</a:t>
            </a: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Perusahaan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Kartu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Kredit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Perusahaan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Pembiayaan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Konsumen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Pembiayaan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Pegadaian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Perusahaan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Anjak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Piutang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Perusahaan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Asuransi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Perusahaan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Anjak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Piutang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67793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Lembaga</a:t>
            </a:r>
            <a:r>
              <a:rPr lang="en-US" dirty="0" smtClean="0"/>
              <a:t> Di </a:t>
            </a:r>
            <a:r>
              <a:rPr lang="en-US" dirty="0" err="1" smtClean="0"/>
              <a:t>Pasar</a:t>
            </a:r>
            <a:r>
              <a:rPr lang="en-US" dirty="0" smtClean="0"/>
              <a:t> Moda</a:t>
            </a:r>
            <a:r>
              <a:rPr lang="en-US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Bursa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Efek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Lembaga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Kliring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Penyimpanan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dan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Penyelesaian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Perusahaan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Reksa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Dana</a:t>
            </a:r>
          </a:p>
          <a:p>
            <a:r>
              <a:rPr lang="en-US" dirty="0" smtClean="0">
                <a:solidFill>
                  <a:srgbClr val="404040"/>
                </a:solidFill>
                <a:latin typeface="ff1"/>
              </a:rPr>
              <a:t>Perusahaan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Sekuritas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Perusahaan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Emisi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(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emiten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)</a:t>
            </a: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Pedagang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Perantara</a:t>
            </a:r>
            <a:endParaRPr lang="en-US" dirty="0" smtClean="0">
              <a:solidFill>
                <a:srgbClr val="404040"/>
              </a:solidFill>
              <a:latin typeface="ff1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Manajer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investasi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Lembaga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Penunjang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Pasar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Modal</a:t>
            </a: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Biro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Administrasi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Efek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r>
              <a:rPr lang="en-US" dirty="0" err="1" smtClean="0">
                <a:solidFill>
                  <a:srgbClr val="404040"/>
                </a:solidFill>
                <a:latin typeface="ff1"/>
              </a:rPr>
              <a:t>Tempat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penitipan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Harta</a:t>
            </a:r>
            <a:r>
              <a:rPr lang="en-US" dirty="0" smtClean="0">
                <a:solidFill>
                  <a:srgbClr val="404040"/>
                </a:solidFill>
                <a:latin typeface="ff1"/>
              </a:rPr>
              <a:t> </a:t>
            </a: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Wali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Amanat</a:t>
            </a:r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  <a:p>
            <a:endParaRPr lang="en-US" b="0" i="0" dirty="0" smtClean="0">
              <a:solidFill>
                <a:srgbClr val="404040"/>
              </a:solidFill>
              <a:effectLst/>
              <a:latin typeface="ff1"/>
            </a:endParaRPr>
          </a:p>
        </p:txBody>
      </p:sp>
    </p:spTree>
    <p:extLst>
      <p:ext uri="{BB962C8B-B14F-4D97-AF65-F5344CB8AC3E}">
        <p14:creationId xmlns:p14="http://schemas.microsoft.com/office/powerpoint/2010/main" val="349392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keuangan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adalah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merupakan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mekanisme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yangmemungkinkan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bagi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seorang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atau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koperasi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untuk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dengan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mudahdapat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melakukan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transaksi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penjualan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 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pembelian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dalam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bentuksekuritas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keuangan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(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seper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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saham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obligasi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)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3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 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Penjual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saham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dalam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memperoleh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modal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melalui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modal.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Penghasilan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atas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resiko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transaksi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derivative.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Perdagangan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internasional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melalui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valuta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asing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6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Sarana</a:t>
            </a:r>
            <a:r>
              <a:rPr lang="en-US" sz="3200" dirty="0">
                <a:solidFill>
                  <a:srgbClr val="404040"/>
                </a:solidFill>
                <a:latin typeface="ff1"/>
                <a:ea typeface="+mn-ea"/>
                <a:cs typeface="+mn-cs"/>
              </a:rPr>
              <a:t> yang </a:t>
            </a:r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digunakan</a:t>
            </a:r>
            <a:r>
              <a:rPr lang="en-US" sz="3200" dirty="0">
                <a:solidFill>
                  <a:srgbClr val="404040"/>
                </a:solidFill>
                <a:latin typeface="ff1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dalam</a:t>
            </a:r>
            <a:r>
              <a:rPr lang="en-US" sz="3200" dirty="0">
                <a:solidFill>
                  <a:srgbClr val="404040"/>
                </a:solidFill>
                <a:latin typeface="ff1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melakukan</a:t>
            </a:r>
            <a:r>
              <a:rPr lang="en-US" sz="3200" dirty="0">
                <a:solidFill>
                  <a:srgbClr val="404040"/>
                </a:solidFill>
                <a:latin typeface="ff1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transaksi</a:t>
            </a:r>
            <a:r>
              <a:rPr lang="en-US" sz="3200" dirty="0">
                <a:solidFill>
                  <a:srgbClr val="404040"/>
                </a:solidFill>
                <a:latin typeface="ff1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Pasar</a:t>
            </a:r>
            <a:r>
              <a:rPr lang="en-US" sz="3200" dirty="0">
                <a:solidFill>
                  <a:srgbClr val="404040"/>
                </a:solidFill>
                <a:latin typeface="ff1"/>
                <a:ea typeface="+mn-ea"/>
                <a:cs typeface="+mn-cs"/>
              </a:rPr>
              <a:t> </a:t>
            </a:r>
            <a:r>
              <a:rPr lang="en-US" sz="3200" dirty="0" err="1">
                <a:solidFill>
                  <a:srgbClr val="404040"/>
                </a:solidFill>
                <a:latin typeface="ff1"/>
                <a:ea typeface="+mn-ea"/>
                <a:cs typeface="+mn-cs"/>
              </a:rPr>
              <a:t>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ff1"/>
              </a:rPr>
              <a:t>R</a:t>
            </a:r>
            <a:r>
              <a:rPr lang="en-US" b="0" i="0" dirty="0" smtClean="0">
                <a:effectLst/>
                <a:latin typeface="ff1"/>
              </a:rPr>
              <a:t>euters </a:t>
            </a:r>
            <a:r>
              <a:rPr lang="en-US" dirty="0">
                <a:latin typeface="ff1"/>
              </a:rPr>
              <a:t>M</a:t>
            </a:r>
            <a:r>
              <a:rPr lang="en-US" b="0" i="0" dirty="0" smtClean="0">
                <a:effectLst/>
                <a:latin typeface="ff1"/>
              </a:rPr>
              <a:t>onitor Dealing Screen (RMDS)$.%</a:t>
            </a:r>
          </a:p>
          <a:p>
            <a:r>
              <a:rPr lang="en-US" dirty="0" smtClean="0">
                <a:latin typeface="ff1"/>
              </a:rPr>
              <a:t>T</a:t>
            </a:r>
            <a:r>
              <a:rPr lang="en-US" b="0" i="0" dirty="0" smtClean="0">
                <a:effectLst/>
                <a:latin typeface="ff1"/>
              </a:rPr>
              <a:t>elex</a:t>
            </a:r>
          </a:p>
          <a:p>
            <a:r>
              <a:rPr lang="en-US" b="0" i="0" dirty="0" err="1" smtClean="0">
                <a:effectLst/>
                <a:latin typeface="ff1"/>
              </a:rPr>
              <a:t>Telepon</a:t>
            </a:r>
            <a:endParaRPr lang="en-US" dirty="0">
              <a:latin typeface="ff1"/>
            </a:endParaRPr>
          </a:p>
          <a:p>
            <a:r>
              <a:rPr lang="en-US" dirty="0" err="1" smtClean="0">
                <a:latin typeface="ff1"/>
              </a:rPr>
              <a:t>Faximile</a:t>
            </a:r>
            <a:endParaRPr lang="en-US" dirty="0">
              <a:latin typeface="ff1"/>
            </a:endParaRPr>
          </a:p>
          <a:p>
            <a:r>
              <a:rPr lang="en-US" b="0" i="0" dirty="0" err="1" smtClean="0">
                <a:effectLst/>
                <a:latin typeface="ff1"/>
              </a:rPr>
              <a:t>Sarana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telekomunikasi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lainnya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yg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diperkenankan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untuk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transaksi</a:t>
            </a:r>
            <a:r>
              <a:rPr lang="en-US" b="0" i="0" dirty="0" smtClean="0">
                <a:effectLst/>
                <a:latin typeface="ff1"/>
              </a:rPr>
              <a:t> </a:t>
            </a:r>
            <a:r>
              <a:rPr lang="en-US" b="0" i="0" dirty="0" err="1" smtClean="0">
                <a:effectLst/>
                <a:latin typeface="ff1"/>
              </a:rPr>
              <a:t>tsb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Sebagai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perantara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dalam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perdagangan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surat+surat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berharga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berjangka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pendek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dirty="0">
              <a:solidFill>
                <a:srgbClr val="000000"/>
              </a:solidFill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Sebagai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penghimpun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dana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 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berupa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surat+surat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berharga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berjangka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pendek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Sebagai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sumber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pembiayaan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bagi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perusahaan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untuk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melakukan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investasi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Sebagai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perantara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bagi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investor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luar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negeri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 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dalam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menyalurkan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kredit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jangkapendek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kepada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perusahaan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di Indonesia.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1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/>
            </a:r>
            <a:b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</a:b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modal.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komodi</a:t>
            </a:r>
            <a:r>
              <a:rPr lang="en-US" dirty="0" err="1" smtClean="0">
                <a:solidFill>
                  <a:srgbClr val="404040"/>
                </a:solidFill>
                <a:latin typeface="ff1"/>
              </a:rPr>
              <a:t>ti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keuangan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derivative.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berjangka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asuransi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valuta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asing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, yang men-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asilitasi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perdagangan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valuta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asing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51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Sarana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untuk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mencari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pinjaman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dana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jangka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pendek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bagi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perusahaan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yangmengalami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kesulitan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likuiditas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.</a:t>
            </a:r>
            <a:endParaRPr lang="en-US" dirty="0">
              <a:solidFill>
                <a:srgbClr val="000000"/>
              </a:solidFill>
              <a:latin typeface="Roboto"/>
            </a:endParaRPr>
          </a:p>
          <a:p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Sarana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untuk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menempatkan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kelebihan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dana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yang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dimiliki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oleh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badan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b="0" i="0" dirty="0" err="1" smtClean="0">
                <a:solidFill>
                  <a:srgbClr val="404040"/>
                </a:solidFill>
                <a:effectLst/>
                <a:latin typeface="ff1"/>
              </a:rPr>
              <a:t>usaha</a:t>
            </a:r>
            <a:endParaRPr lang="en-US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6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yang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 </a:t>
            </a:r>
            <a:r>
              <a:rPr lang="en-US" dirty="0" err="1" smtClean="0"/>
              <a:t>dipasar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i="1" dirty="0" smtClean="0"/>
              <a:t>(market Risk)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Reinvesment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Bayar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Inflasi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8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Sertifikat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 /Bank </a:t>
            </a:r>
            <a:r>
              <a:rPr lang="en-US" sz="1600" dirty="0">
                <a:solidFill>
                  <a:srgbClr val="404040"/>
                </a:solidFill>
                <a:latin typeface="ff1"/>
              </a:rPr>
              <a:t>I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ndonesia (SBI)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Surat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  </a:t>
            </a: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Berharga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Pasar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Uang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 (SBPU)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Sertifkat</a:t>
            </a:r>
            <a:r>
              <a:rPr lang="en-US" sz="1600" b="0" i="0" dirty="0" smtClean="0">
                <a:solidFill>
                  <a:srgbClr val="404040"/>
                </a:solidFill>
                <a:effectLst/>
                <a:latin typeface="ff1"/>
              </a:rPr>
              <a:t> </a:t>
            </a: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1"/>
              </a:rPr>
              <a:t>Deposito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smtClean="0">
                <a:solidFill>
                  <a:srgbClr val="404040"/>
                </a:solidFill>
                <a:effectLst/>
                <a:latin typeface="ff6"/>
              </a:rPr>
              <a:t>Commercial Paper 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smtClean="0">
                <a:solidFill>
                  <a:srgbClr val="404040"/>
                </a:solidFill>
                <a:effectLst/>
                <a:latin typeface="ff6"/>
              </a:rPr>
              <a:t>Call Money 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smtClean="0">
                <a:solidFill>
                  <a:srgbClr val="404040"/>
                </a:solidFill>
                <a:effectLst/>
                <a:latin typeface="ff6"/>
              </a:rPr>
              <a:t>Repurchase Agreement 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smtClean="0">
                <a:solidFill>
                  <a:srgbClr val="404040"/>
                </a:solidFill>
                <a:effectLst/>
                <a:latin typeface="ff6"/>
              </a:rPr>
              <a:t>Banker’s </a:t>
            </a:r>
            <a:r>
              <a:rPr lang="en-US" sz="1600" b="0" i="0" dirty="0" err="1" smtClean="0">
                <a:solidFill>
                  <a:srgbClr val="404040"/>
                </a:solidFill>
                <a:effectLst/>
                <a:latin typeface="ff6"/>
              </a:rPr>
              <a:t>Acceptence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smtClean="0">
                <a:solidFill>
                  <a:srgbClr val="404040"/>
                </a:solidFill>
                <a:effectLst/>
                <a:latin typeface="ff6"/>
              </a:rPr>
              <a:t>Treasury Bills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>
              <a:spcBef>
                <a:spcPts val="0"/>
              </a:spcBef>
            </a:pPr>
            <a:r>
              <a:rPr lang="en-US" sz="1600" b="0" i="0" dirty="0" smtClean="0">
                <a:solidFill>
                  <a:srgbClr val="404040"/>
                </a:solidFill>
                <a:effectLst/>
                <a:latin typeface="ff6"/>
              </a:rPr>
              <a:t>Promissory Notes</a:t>
            </a:r>
            <a:endParaRPr lang="en-US" sz="1600" b="0" i="0" dirty="0" smtClean="0">
              <a:solidFill>
                <a:srgbClr val="000000"/>
              </a:solidFill>
              <a:effectLst/>
              <a:latin typeface="Roboto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380252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354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TINJAUAN PASAR KEUANGAN DAN INVESTASI</vt:lpstr>
      <vt:lpstr>Pengertian</vt:lpstr>
      <vt:lpstr>Pasar Keuangan meliputi :</vt:lpstr>
      <vt:lpstr>Sarana yang digunakan dalam melakukan transaksi Pasar Uang</vt:lpstr>
      <vt:lpstr>Fungsi Pasar Keuangan</vt:lpstr>
      <vt:lpstr>Jenis-Jenis Pasar Keuangan</vt:lpstr>
      <vt:lpstr>Kelebihan Pasar Keuangan</vt:lpstr>
      <vt:lpstr>Kelemahan Pasar Keuangan</vt:lpstr>
      <vt:lpstr>Instrumen Pasar Uang</vt:lpstr>
      <vt:lpstr>Indikator Pasar Keuangan</vt:lpstr>
      <vt:lpstr>Pelaku Pasar keuangan</vt:lpstr>
      <vt:lpstr>Lembaga-Lembaga Keuangan</vt:lpstr>
      <vt:lpstr>Sistem Moneter</vt:lpstr>
      <vt:lpstr>Non Sistem Moneter</vt:lpstr>
      <vt:lpstr>Lembaga Di Pasar Modal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TINJAUAN PASAR KEUANGAN DAN INVESTASI</dc:title>
  <dc:creator>ismail - [2010]</dc:creator>
  <cp:lastModifiedBy>ismail - [2010]</cp:lastModifiedBy>
  <cp:revision>5</cp:revision>
  <dcterms:created xsi:type="dcterms:W3CDTF">2020-04-02T00:12:21Z</dcterms:created>
  <dcterms:modified xsi:type="dcterms:W3CDTF">2020-04-02T00:58:51Z</dcterms:modified>
</cp:coreProperties>
</file>