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2" r:id="rId2"/>
    <p:sldId id="260" r:id="rId3"/>
    <p:sldId id="261" r:id="rId4"/>
    <p:sldId id="41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91FA3-591D-494F-9594-00CEFC850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5DB631-7B83-4721-A8C6-83BD38CC0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D7D53-42CF-4072-B5E3-11561D08D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C012-4853-405F-8FFB-CB4A3B4A9E8A}" type="datetimeFigureOut">
              <a:rPr lang="en-ID" smtClean="0"/>
              <a:t>30/03/2020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5FAC0-D0CB-47BD-B23C-311D8A4DC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D0AA2F-C3A8-44A6-B3E4-4899F28CA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C813-C510-468E-8A51-6F943B360D2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1123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9733B-5F54-43DF-8F56-0E38B09E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09B739-D6DA-40E4-B43F-E30FC35B6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99239-8BE2-47E5-8BFE-89CA4F97E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C012-4853-405F-8FFB-CB4A3B4A9E8A}" type="datetimeFigureOut">
              <a:rPr lang="en-ID" smtClean="0"/>
              <a:t>30/03/2020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1FDC4-2A19-4352-844E-E5A90AE38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D1ACA-5830-465E-81C9-177437280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C813-C510-468E-8A51-6F943B360D2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11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7F2E79-EC1B-4E26-87E7-ED2AC93501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1A7396-F2EE-4597-9E0E-0F75A29CB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F0FB0-FD71-427A-9C8E-8238662E6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C012-4853-405F-8FFB-CB4A3B4A9E8A}" type="datetimeFigureOut">
              <a:rPr lang="en-ID" smtClean="0"/>
              <a:t>30/03/2020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A9940-89AB-4184-B0A2-AB2EF1391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9EAC8-32E8-4426-A427-845B11CD9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C813-C510-468E-8A51-6F943B360D2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67679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85C1E-C733-4857-BA25-E8B38272125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866D3-6F79-4F3C-97C2-7802051BC0A0}" type="datetimeFigureOut">
              <a:rPr lang="en-US"/>
              <a:pPr>
                <a:defRPr/>
              </a:pPr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62478-3F55-4DE7-814D-A8001666BE6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F9369-81D3-45FB-B4FF-33785F411E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C1798-5901-4EE8-B55D-C5A1B560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190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DE6AD-CE6B-47DD-B532-30EECD37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2A268-072A-41F0-A833-5660A3D01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7451E-3ECF-4817-9BAF-2BA7AFD3C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C012-4853-405F-8FFB-CB4A3B4A9E8A}" type="datetimeFigureOut">
              <a:rPr lang="en-ID" smtClean="0"/>
              <a:t>30/03/2020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B6A03-C39E-40DF-9E77-876DC1A2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A5893-A81F-4C6B-A565-26B6B95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C813-C510-468E-8A51-6F943B360D2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140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B193E-B22A-4134-8C7A-EDF35C103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EC97CA-E08F-48B9-83CA-188D5C6BE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2BA13-6CF8-49EA-B3A5-79B981745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C012-4853-405F-8FFB-CB4A3B4A9E8A}" type="datetimeFigureOut">
              <a:rPr lang="en-ID" smtClean="0"/>
              <a:t>30/03/2020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2A154-921C-404C-94EA-802E880E0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8FDEE-BC74-4ACA-B6FC-B8C49F4F1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C813-C510-468E-8A51-6F943B360D2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617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2EF2C-7D39-4A18-9603-16AAC3F2C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DF2CA-37B3-4010-A86F-AF8F01AA5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387D2C-36EA-40C6-A1A5-59AE45CC3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FE790-96AB-4B34-928F-F6DA8B4A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C012-4853-405F-8FFB-CB4A3B4A9E8A}" type="datetimeFigureOut">
              <a:rPr lang="en-ID" smtClean="0"/>
              <a:t>30/03/2020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BFCB0D-0B98-4C8D-8E84-F77A2F480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E5F51-9425-4205-9951-FDFA0D264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C813-C510-468E-8A51-6F943B360D2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4275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04727-B735-457F-B908-974C1292E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70815-A432-401B-957A-CA4127F1E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1D78B2-6275-4C0D-BAE9-212F41B389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B5623D-BAC6-40EE-8993-26E4C23616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F8C79E-BA7A-4A9A-95F2-6EA9D0A688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17B2E7-36E8-4F93-ABC2-6A3A72025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C012-4853-405F-8FFB-CB4A3B4A9E8A}" type="datetimeFigureOut">
              <a:rPr lang="en-ID" smtClean="0"/>
              <a:t>30/03/2020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7FC48-0AEF-460D-9F22-69C468592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B10CEB-7FCF-47F0-9606-968EF3C1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C813-C510-468E-8A51-6F943B360D2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7668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851A9-C6BD-4115-9871-E23B92A6F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92C6DD-D292-49ED-9E31-8E3B2D6CE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C012-4853-405F-8FFB-CB4A3B4A9E8A}" type="datetimeFigureOut">
              <a:rPr lang="en-ID" smtClean="0"/>
              <a:t>30/03/2020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B84EE7-4ECC-471F-BEF1-3A40E938B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6620E-9308-4469-A60A-11D11F43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C813-C510-468E-8A51-6F943B360D2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268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37B71A-7927-4C06-95EB-03D94ADE4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C012-4853-405F-8FFB-CB4A3B4A9E8A}" type="datetimeFigureOut">
              <a:rPr lang="en-ID" smtClean="0"/>
              <a:t>30/03/2020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C5BCA5-8DDB-4373-BD98-9AFC615D2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C5BD38-FE7E-4751-B88B-03F554FA1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C813-C510-468E-8A51-6F943B360D2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4904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B9AAA-D954-4DCE-AD1C-C3FB24CCE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AB72A-7C30-45EE-AF40-58DDAA49C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C338F9-AB41-4EAB-9BD9-A587AAD0C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4467D6-3107-4312-BF36-54EC56615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C012-4853-405F-8FFB-CB4A3B4A9E8A}" type="datetimeFigureOut">
              <a:rPr lang="en-ID" smtClean="0"/>
              <a:t>30/03/2020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36D084-2C8F-40E5-A0D4-695F8D90C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A2A615-00F0-4F01-B295-F0F348C7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C813-C510-468E-8A51-6F943B360D2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35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A95EA-1F27-4391-A651-C7BC77B27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CDEA0F-DCA2-40AD-B518-FEC4EA369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AADD2F-BA3F-4194-B334-A20589912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C276F-1F7E-4335-A990-09BD3F4C6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C012-4853-405F-8FFB-CB4A3B4A9E8A}" type="datetimeFigureOut">
              <a:rPr lang="en-ID" smtClean="0"/>
              <a:t>30/03/2020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493B2-5E24-47B9-9961-346836CC2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8D573-4690-4FD6-B43E-63D844D4A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8C813-C510-468E-8A51-6F943B360D2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7911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27A320-F7EF-47C7-82C6-B42496EF7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3DE6B-BE11-469C-8BE4-C93D6DFB3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0CA92-34B5-440D-88C6-72803BA3CD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0C012-4853-405F-8FFB-CB4A3B4A9E8A}" type="datetimeFigureOut">
              <a:rPr lang="en-ID" smtClean="0"/>
              <a:t>30/03/2020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3F5BD-FFC8-4A4A-AE2F-6224D9E33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FD578-D4E1-489C-AE1B-07F265E86E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8C813-C510-468E-8A51-6F943B360D2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5228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554C9-341A-4B39-BB0A-8690609B631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67000" y="731838"/>
            <a:ext cx="7391400" cy="5592762"/>
          </a:xfrm>
        </p:spPr>
        <p:txBody>
          <a:bodyPr/>
          <a:lstStyle/>
          <a:p>
            <a:pPr marL="46037" indent="0" algn="just">
              <a:buNone/>
              <a:defRPr/>
            </a:pPr>
            <a:r>
              <a:rPr lang="id-ID" sz="1600" b="1" dirty="0"/>
              <a:t>SKENARIO PERKEMBANGAN SI DI PERUSAHAAN</a:t>
            </a:r>
          </a:p>
          <a:p>
            <a:pPr marL="46037" indent="0" algn="just">
              <a:buNone/>
              <a:defRPr/>
            </a:pPr>
            <a:r>
              <a:rPr lang="id-ID" sz="1600" dirty="0"/>
              <a:t>Jarang sekali sebuah perusahaan yang langsung memanfaatkan teknologi informasi yang dimilikinya menjadi sesuatu yang strategis.</a:t>
            </a:r>
          </a:p>
          <a:p>
            <a:pPr marL="46037" indent="0" algn="just">
              <a:buNone/>
              <a:defRPr/>
            </a:pPr>
            <a:r>
              <a:rPr lang="id-ID" sz="1600" dirty="0"/>
              <a:t>Terdapat 5 tahapan evolusi :</a:t>
            </a:r>
          </a:p>
          <a:p>
            <a:pPr algn="just">
              <a:buFontTx/>
              <a:buChar char="-"/>
              <a:defRPr/>
            </a:pPr>
            <a:r>
              <a:rPr lang="id-ID" sz="1600" dirty="0"/>
              <a:t>Menghadapi problem efisiensi kerja/aktivitas operasional sehari-hari</a:t>
            </a:r>
          </a:p>
          <a:p>
            <a:pPr algn="just">
              <a:buFontTx/>
              <a:buChar char="-"/>
              <a:defRPr/>
            </a:pPr>
            <a:r>
              <a:rPr lang="id-ID" sz="1600" dirty="0"/>
              <a:t>Leveraging Investment :dimana komputer /IT dipandang sebagai suatu aset perusahaan yang menguntungkan dibandingkan dengan sistem yang konvensional.</a:t>
            </a:r>
          </a:p>
          <a:p>
            <a:pPr algn="just">
              <a:buFontTx/>
              <a:buChar char="-"/>
              <a:defRPr/>
            </a:pPr>
            <a:r>
              <a:rPr lang="id-ID" sz="1600" dirty="0"/>
              <a:t>Ketika IT sudah diterapkan secara langsung maka proses pembuatan suatu produk/jasa akan lebih berkualitas.</a:t>
            </a:r>
          </a:p>
          <a:p>
            <a:pPr algn="just">
              <a:buFontTx/>
              <a:buChar char="-"/>
              <a:defRPr/>
            </a:pPr>
            <a:r>
              <a:rPr lang="id-ID" sz="1600" dirty="0"/>
              <a:t>Perusahaan akan memperbaiki kinerja internal perusahaan dengan cara memfokuskan diri pada kualitas pengambilan keputusan. DSS dan EIS merupakan 2 jenis aplikasi yang mendominasi perusahaan modern untuk meningkatkan kualitas manajemen dalam pengambilan keputusan.</a:t>
            </a:r>
          </a:p>
          <a:p>
            <a:pPr algn="just">
              <a:buFontTx/>
              <a:buChar char="-"/>
              <a:defRPr/>
            </a:pPr>
            <a:r>
              <a:rPr lang="id-ID" sz="1600" dirty="0"/>
              <a:t>Perusahaan akan secara agresif melakukan eksploitasi pengembangan teknologi informasi untuk menjangkau pelanggan/calon pelanggan dimana saja dan kapan saja.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0EB33A74-BE93-4C4E-9AF0-5918ECDC2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11162"/>
          </a:xfrm>
        </p:spPr>
        <p:txBody>
          <a:bodyPr/>
          <a:lstStyle/>
          <a:p>
            <a:pPr marL="320040" indent="-320040" algn="just">
              <a:buClr>
                <a:schemeClr val="accent6">
                  <a:lumMod val="75000"/>
                </a:schemeClr>
              </a:buClr>
              <a:defRPr/>
            </a:pPr>
            <a:r>
              <a:rPr lang="en-US" sz="2000"/>
              <a:t>Produk, jasa dan model bisnis baru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C99123B7-7ECB-4707-AFBE-C6B9A567351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81200" y="838201"/>
            <a:ext cx="8229600" cy="5287963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FontTx/>
              <a:buChar char="-"/>
            </a:pPr>
            <a:r>
              <a:rPr lang="en-US" altLang="en-US" sz="1600"/>
              <a:t>Teknologi dan SI-</a:t>
            </a:r>
            <a:r>
              <a:rPr lang="en-US" altLang="en-US" sz="1600">
                <a:sym typeface="Wingdings" panose="05000000000000000000" pitchFamily="2" charset="2"/>
              </a:rPr>
              <a:t> alat penting bagi perusahaan untuk menciptakan produk dan jasa baru sebagaimana model bisnis yang benar-benar baru. </a:t>
            </a:r>
            <a:endParaRPr lang="en-US" altLang="en-US" sz="160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just">
              <a:lnSpc>
                <a:spcPct val="150000"/>
              </a:lnSpc>
              <a:buFontTx/>
              <a:buChar char="-"/>
            </a:pPr>
            <a:r>
              <a:rPr lang="en-US" altLang="en-US" sz="1600">
                <a:sym typeface="Wingdings" panose="05000000000000000000" pitchFamily="2" charset="2"/>
              </a:rPr>
              <a:t>Adanya kerjasama yang baik antara pelanggan dengan pemasok----berkaitan dengan model penjualan yang digunakan (offline atau online).</a:t>
            </a:r>
          </a:p>
          <a:p>
            <a:pPr marL="0" indent="0" algn="just">
              <a:lnSpc>
                <a:spcPct val="150000"/>
              </a:lnSpc>
              <a:buFontTx/>
              <a:buChar char="-"/>
            </a:pPr>
            <a:r>
              <a:rPr lang="en-US" altLang="en-US" sz="1600">
                <a:sym typeface="Wingdings" panose="05000000000000000000" pitchFamily="2" charset="2"/>
              </a:rPr>
              <a:t> Banyak pelaku bisnis berjalan dalam sumber informasi yang tidak jelas, tidak tepat waktu sehingga sulit dalam pengembalian keputusan, karena adanya kepercayaan terhadap prediksi, tebakan dan keberuntungan - akan menghasilkan produksi yang berlebih atau kekurangan, dan berdampak pada sisi lain.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altLang="en-US" sz="1600"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8A6BB-44D4-49EF-AA21-5045D5D86BF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81200" y="457200"/>
            <a:ext cx="8229600" cy="6096000"/>
          </a:xfrm>
        </p:spPr>
        <p:txBody>
          <a:bodyPr rtlCol="0">
            <a:normAutofit/>
          </a:bodyPr>
          <a:lstStyle/>
          <a:p>
            <a:pPr marL="274320" indent="-274320" algn="just">
              <a:lnSpc>
                <a:spcPct val="150000"/>
              </a:lnSpc>
              <a:buClr>
                <a:schemeClr val="accent3"/>
              </a:buClr>
              <a:buNone/>
              <a:defRPr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SISTEM INFORMASI DARI BEBERAPA SUDUT PANDANG</a:t>
            </a:r>
          </a:p>
          <a:p>
            <a:pPr marL="0" indent="0" algn="just">
              <a:lnSpc>
                <a:spcPct val="150000"/>
              </a:lnSpc>
              <a:buClr>
                <a:schemeClr val="accent3"/>
              </a:buClr>
              <a:buFontTx/>
              <a:buChar char="-"/>
              <a:defRPr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Apa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itu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Sistem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informasi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? </a:t>
            </a:r>
          </a:p>
          <a:p>
            <a:pPr marL="0" indent="0" algn="just">
              <a:lnSpc>
                <a:spcPct val="150000"/>
              </a:lnSpc>
              <a:buClr>
                <a:schemeClr val="accent3"/>
              </a:buClr>
              <a:buNone/>
              <a:defRPr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BA6A6F-754A-4E32-B347-88B25B423599}"/>
              </a:ext>
            </a:extLst>
          </p:cNvPr>
          <p:cNvSpPr/>
          <p:nvPr/>
        </p:nvSpPr>
        <p:spPr>
          <a:xfrm>
            <a:off x="2057400" y="1905000"/>
            <a:ext cx="8001000" cy="3657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EAECE0-DEA0-473E-8E8D-8D4E21324CEF}"/>
              </a:ext>
            </a:extLst>
          </p:cNvPr>
          <p:cNvSpPr/>
          <p:nvPr/>
        </p:nvSpPr>
        <p:spPr>
          <a:xfrm>
            <a:off x="2438400" y="3048000"/>
            <a:ext cx="7239000" cy="16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034ACD-D651-4535-9C9F-A9477DBF5B32}"/>
              </a:ext>
            </a:extLst>
          </p:cNvPr>
          <p:cNvSpPr/>
          <p:nvPr/>
        </p:nvSpPr>
        <p:spPr>
          <a:xfrm>
            <a:off x="2667000" y="3276600"/>
            <a:ext cx="1600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Input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066613-EBCD-41F3-A41A-DFBBDBCCD748}"/>
              </a:ext>
            </a:extLst>
          </p:cNvPr>
          <p:cNvSpPr/>
          <p:nvPr/>
        </p:nvSpPr>
        <p:spPr>
          <a:xfrm>
            <a:off x="5257800" y="3200400"/>
            <a:ext cx="16002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Pemrosesan</a:t>
            </a:r>
            <a:endParaRPr lang="en-US" sz="1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Pengklasifikasian</a:t>
            </a:r>
            <a:endParaRPr lang="en-US" sz="1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Pengaturan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Perhitungan</a:t>
            </a:r>
            <a:endParaRPr lang="en-US" sz="12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CF866C9-BD23-4F0D-8847-CD02C46A8248}"/>
              </a:ext>
            </a:extLst>
          </p:cNvPr>
          <p:cNvSpPr/>
          <p:nvPr/>
        </p:nvSpPr>
        <p:spPr>
          <a:xfrm>
            <a:off x="7772400" y="3276600"/>
            <a:ext cx="1600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Output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4AEAB60-1F86-471D-A007-43CB4DF8BF97}"/>
              </a:ext>
            </a:extLst>
          </p:cNvPr>
          <p:cNvCxnSpPr/>
          <p:nvPr/>
        </p:nvCxnSpPr>
        <p:spPr>
          <a:xfrm>
            <a:off x="4343400" y="35052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C1DFA4E-C9E4-41B0-8E77-42D1D027B47C}"/>
              </a:ext>
            </a:extLst>
          </p:cNvPr>
          <p:cNvCxnSpPr/>
          <p:nvPr/>
        </p:nvCxnSpPr>
        <p:spPr>
          <a:xfrm>
            <a:off x="6934200" y="36576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70FB58-5ABE-40F5-8F2E-F42F491C0CCB}"/>
              </a:ext>
            </a:extLst>
          </p:cNvPr>
          <p:cNvCxnSpPr/>
          <p:nvPr/>
        </p:nvCxnSpPr>
        <p:spPr>
          <a:xfrm rot="5400000">
            <a:off x="8496301" y="4305301"/>
            <a:ext cx="228600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FAF8C59-199D-4D7F-9D33-D52FD460F1C2}"/>
              </a:ext>
            </a:extLst>
          </p:cNvPr>
          <p:cNvCxnSpPr/>
          <p:nvPr/>
        </p:nvCxnSpPr>
        <p:spPr>
          <a:xfrm>
            <a:off x="3352800" y="4419600"/>
            <a:ext cx="5257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E380D2B-E841-470E-B2BD-B7D4A65F172A}"/>
              </a:ext>
            </a:extLst>
          </p:cNvPr>
          <p:cNvCxnSpPr/>
          <p:nvPr/>
        </p:nvCxnSpPr>
        <p:spPr>
          <a:xfrm rot="5400000" flipH="1" flipV="1">
            <a:off x="3238501" y="4305301"/>
            <a:ext cx="2286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9" name="TextBox 21">
            <a:extLst>
              <a:ext uri="{FF2B5EF4-FFF2-40B4-BE49-F238E27FC236}">
                <a16:creationId xmlns:a16="http://schemas.microsoft.com/office/drawing/2014/main" id="{261FB607-7BA1-4A48-8244-BCFC5D90A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057400"/>
            <a:ext cx="23622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Lingkungan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140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Organisasi</a:t>
            </a:r>
          </a:p>
        </p:txBody>
      </p:sp>
      <p:sp>
        <p:nvSpPr>
          <p:cNvPr id="19470" name="TextBox 22">
            <a:extLst>
              <a:ext uri="{FF2B5EF4-FFF2-40B4-BE49-F238E27FC236}">
                <a16:creationId xmlns:a16="http://schemas.microsoft.com/office/drawing/2014/main" id="{3D219589-7D60-4923-99BA-4EA1531E6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057401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Pelanggan</a:t>
            </a:r>
          </a:p>
        </p:txBody>
      </p:sp>
      <p:sp>
        <p:nvSpPr>
          <p:cNvPr id="19471" name="TextBox 23">
            <a:extLst>
              <a:ext uri="{FF2B5EF4-FFF2-40B4-BE49-F238E27FC236}">
                <a16:creationId xmlns:a16="http://schemas.microsoft.com/office/drawing/2014/main" id="{36060B9E-CA4E-409C-AE38-1EB4BF95C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105401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Pesaing</a:t>
            </a:r>
          </a:p>
        </p:txBody>
      </p:sp>
      <p:sp>
        <p:nvSpPr>
          <p:cNvPr id="19472" name="TextBox 24">
            <a:extLst>
              <a:ext uri="{FF2B5EF4-FFF2-40B4-BE49-F238E27FC236}">
                <a16:creationId xmlns:a16="http://schemas.microsoft.com/office/drawing/2014/main" id="{23D455DF-14F2-46B0-9EDA-E6B3715F7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105401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Pemegang saham</a:t>
            </a:r>
          </a:p>
        </p:txBody>
      </p:sp>
      <p:sp>
        <p:nvSpPr>
          <p:cNvPr id="19473" name="TextBox 25">
            <a:extLst>
              <a:ext uri="{FF2B5EF4-FFF2-40B4-BE49-F238E27FC236}">
                <a16:creationId xmlns:a16="http://schemas.microsoft.com/office/drawing/2014/main" id="{68E008E5-CBFC-4243-8B7A-D088B0EB9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953001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Badan Pembuat Peraturan</a:t>
            </a:r>
          </a:p>
        </p:txBody>
      </p:sp>
      <p:sp>
        <p:nvSpPr>
          <p:cNvPr id="19474" name="TextBox 26">
            <a:extLst>
              <a:ext uri="{FF2B5EF4-FFF2-40B4-BE49-F238E27FC236}">
                <a16:creationId xmlns:a16="http://schemas.microsoft.com/office/drawing/2014/main" id="{A2FDCCC1-794B-436F-AA72-A16FE92ED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057401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alibri" panose="020F0502020204030204" pitchFamily="34" charset="0"/>
              </a:rPr>
              <a:t>Pemasok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05ED4BF-072E-4DDE-A9AB-951CDBFCA112}"/>
              </a:ext>
            </a:extLst>
          </p:cNvPr>
          <p:cNvCxnSpPr/>
          <p:nvPr/>
        </p:nvCxnSpPr>
        <p:spPr>
          <a:xfrm>
            <a:off x="3124200" y="2438400"/>
            <a:ext cx="609600" cy="4572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6FD5E4D-6518-46A6-BE39-D21FB3165FC6}"/>
              </a:ext>
            </a:extLst>
          </p:cNvPr>
          <p:cNvCxnSpPr/>
          <p:nvPr/>
        </p:nvCxnSpPr>
        <p:spPr>
          <a:xfrm rot="5400000">
            <a:off x="8343900" y="2476500"/>
            <a:ext cx="457200" cy="381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5FFE4F0-EDB0-402E-972E-24B026A575A7}"/>
              </a:ext>
            </a:extLst>
          </p:cNvPr>
          <p:cNvCxnSpPr>
            <a:endCxn id="19473" idx="0"/>
          </p:cNvCxnSpPr>
          <p:nvPr/>
        </p:nvCxnSpPr>
        <p:spPr>
          <a:xfrm rot="10800000" flipV="1">
            <a:off x="3429000" y="4724400"/>
            <a:ext cx="304800" cy="2286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E070C79-0D28-4F36-9943-75628BC752BA}"/>
              </a:ext>
            </a:extLst>
          </p:cNvPr>
          <p:cNvCxnSpPr/>
          <p:nvPr/>
        </p:nvCxnSpPr>
        <p:spPr>
          <a:xfrm rot="5400000">
            <a:off x="5981701" y="4914901"/>
            <a:ext cx="381000" cy="3175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7F72A87-2043-4468-8636-7133855F225E}"/>
              </a:ext>
            </a:extLst>
          </p:cNvPr>
          <p:cNvCxnSpPr>
            <a:endCxn id="19471" idx="0"/>
          </p:cNvCxnSpPr>
          <p:nvPr/>
        </p:nvCxnSpPr>
        <p:spPr>
          <a:xfrm rot="16200000" flipH="1">
            <a:off x="8458200" y="4724400"/>
            <a:ext cx="381000" cy="381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84347-8009-491A-AE9F-19CDD12B6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Arial Black" panose="020B0A04020102020204" pitchFamily="34" charset="0"/>
              </a:rPr>
              <a:t>Tugas</a:t>
            </a:r>
            <a:r>
              <a:rPr lang="en-US" sz="2800" dirty="0">
                <a:latin typeface="Arial Black" panose="020B0A04020102020204" pitchFamily="34" charset="0"/>
              </a:rPr>
              <a:t> 1</a:t>
            </a:r>
            <a:endParaRPr lang="en-ID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843AD-745A-4F49-B2E4-E81DF110EAA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690688"/>
            <a:ext cx="9474200" cy="4066645"/>
          </a:xfrm>
        </p:spPr>
        <p:txBody>
          <a:bodyPr/>
          <a:lstStyle/>
          <a:p>
            <a:r>
              <a:rPr lang="en-US" dirty="0" err="1"/>
              <a:t>Ambil</a:t>
            </a:r>
            <a:r>
              <a:rPr lang="en-US" dirty="0"/>
              <a:t> 1 system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(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),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jelaskan</a:t>
            </a:r>
            <a:r>
              <a:rPr lang="en-US" dirty="0"/>
              <a:t> input, proses dan </a:t>
            </a:r>
            <a:r>
              <a:rPr lang="en-US" dirty="0" err="1"/>
              <a:t>outputnya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endParaRPr lang="en-US" dirty="0"/>
          </a:p>
          <a:p>
            <a:r>
              <a:rPr lang="en-US" dirty="0" err="1"/>
              <a:t>Jelaskan</a:t>
            </a:r>
            <a:r>
              <a:rPr lang="en-US" dirty="0"/>
              <a:t> juga </a:t>
            </a:r>
            <a:r>
              <a:rPr lang="en-US" dirty="0" err="1"/>
              <a:t>pemasoknya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, </a:t>
            </a:r>
            <a:r>
              <a:rPr lang="en-US" dirty="0" err="1"/>
              <a:t>pelanggannya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, badan </a:t>
            </a:r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peraturannya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, </a:t>
            </a:r>
            <a:r>
              <a:rPr lang="en-US" dirty="0" err="1"/>
              <a:t>pemegang</a:t>
            </a:r>
            <a:r>
              <a:rPr lang="en-US" dirty="0"/>
              <a:t> </a:t>
            </a:r>
            <a:r>
              <a:rPr lang="en-US" dirty="0" err="1"/>
              <a:t>sahamnya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 dan </a:t>
            </a:r>
            <a:r>
              <a:rPr lang="en-US" dirty="0" err="1"/>
              <a:t>pesaingnya</a:t>
            </a:r>
            <a:r>
              <a:rPr lang="en-US" dirty="0"/>
              <a:t> </a:t>
            </a:r>
            <a:r>
              <a:rPr lang="en-US" dirty="0" err="1"/>
              <a:t>siapa</a:t>
            </a:r>
            <a:endParaRPr lang="en-US" dirty="0"/>
          </a:p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 paling </a:t>
            </a:r>
            <a:r>
              <a:rPr lang="en-US" dirty="0" err="1"/>
              <a:t>lambat</a:t>
            </a:r>
            <a:r>
              <a:rPr lang="en-US" dirty="0"/>
              <a:t> </a:t>
            </a:r>
            <a:r>
              <a:rPr lang="en-US" dirty="0" err="1">
                <a:latin typeface="Arial Black" panose="020B0A04020102020204" pitchFamily="34" charset="0"/>
              </a:rPr>
              <a:t>hari</a:t>
            </a:r>
            <a:r>
              <a:rPr lang="en-US" dirty="0">
                <a:latin typeface="Arial Black" panose="020B0A04020102020204" pitchFamily="34" charset="0"/>
              </a:rPr>
              <a:t> Rabu, </a:t>
            </a:r>
            <a:r>
              <a:rPr lang="en-US" dirty="0" err="1">
                <a:latin typeface="Arial Black" panose="020B0A04020102020204" pitchFamily="34" charset="0"/>
              </a:rPr>
              <a:t>Tgl</a:t>
            </a:r>
            <a:r>
              <a:rPr lang="en-US" dirty="0">
                <a:latin typeface="Arial Black" panose="020B0A04020102020204" pitchFamily="34" charset="0"/>
              </a:rPr>
              <a:t> 8 April 2020 di </a:t>
            </a:r>
            <a:r>
              <a:rPr lang="en-US" dirty="0" err="1">
                <a:latin typeface="Arial Black" panose="020B0A04020102020204" pitchFamily="34" charset="0"/>
              </a:rPr>
              <a:t>kuliahonline</a:t>
            </a:r>
            <a:r>
              <a:rPr lang="en-US" dirty="0">
                <a:latin typeface="Arial Black" panose="020B0A04020102020204" pitchFamily="34" charset="0"/>
              </a:rPr>
              <a:t> jam 12.00 WIB</a:t>
            </a:r>
          </a:p>
          <a:p>
            <a:r>
              <a:rPr lang="en-US" dirty="0" err="1"/>
              <a:t>Bagi</a:t>
            </a:r>
            <a:r>
              <a:rPr lang="en-US" dirty="0"/>
              <a:t> yang </a:t>
            </a:r>
            <a:r>
              <a:rPr lang="en-US" dirty="0" err="1">
                <a:latin typeface="Arial Black" panose="020B0A04020102020204" pitchFamily="34" charset="0"/>
              </a:rPr>
              <a:t>terlambat</a:t>
            </a:r>
            <a:r>
              <a:rPr lang="en-US" dirty="0"/>
              <a:t> </a:t>
            </a:r>
            <a:r>
              <a:rPr lang="en-US" dirty="0" err="1"/>
              <a:t>pengumpulannya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>
                <a:latin typeface="Arial Black" panose="020B0A04020102020204" pitchFamily="34" charset="0"/>
              </a:rPr>
              <a:t>tidak</a:t>
            </a: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 err="1">
                <a:latin typeface="Arial Black" panose="020B0A04020102020204" pitchFamily="34" charset="0"/>
              </a:rPr>
              <a:t>ada</a:t>
            </a: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 err="1">
                <a:latin typeface="Arial Black" panose="020B0A04020102020204" pitchFamily="34" charset="0"/>
              </a:rPr>
              <a:t>nilai</a:t>
            </a:r>
            <a:endParaRPr lang="en-ID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84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316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Produk, jasa dan model bisnis baru</vt:lpstr>
      <vt:lpstr>PowerPoint Presentation</vt:lpstr>
      <vt:lpstr>Tugas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Andrie Andrie</dc:creator>
  <cp:lastModifiedBy>Andrie Andrie</cp:lastModifiedBy>
  <cp:revision>1</cp:revision>
  <dcterms:created xsi:type="dcterms:W3CDTF">2020-03-30T02:18:26Z</dcterms:created>
  <dcterms:modified xsi:type="dcterms:W3CDTF">2020-03-30T02:23:06Z</dcterms:modified>
</cp:coreProperties>
</file>