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2" r:id="rId6"/>
    <p:sldId id="33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6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842" autoAdjust="0"/>
  </p:normalViewPr>
  <p:slideViewPr>
    <p:cSldViewPr snapToGrid="0" showGuides="1">
      <p:cViewPr varScale="1">
        <p:scale>
          <a:sx n="63" d="100"/>
          <a:sy n="63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0D69-B2A6-4651-85F3-992158983495}" type="datetime1">
              <a:rPr lang="en-GB" smtClean="0"/>
              <a:t>03/04/2020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BC-5F5A-4563-8D5F-5EBE8705E78B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42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23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2B4CE67-49A1-4954-B535-D011B21685D9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17A61D-7B9C-429F-ACCF-69D4850EF890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0C9D9D-358B-4B6B-9CB9-B14223D14AA3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F5FE40-BBFB-4CB9-AAA5-59BD3AE478A7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n-GB" sz="1200" b="1" i="1" noProof="0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en-GB" sz="1200" i="1" noProof="0" dirty="0">
                <a:latin typeface="Arial" pitchFamily="34" charset="0"/>
                <a:cs typeface="Arial" pitchFamily="34" charset="0"/>
              </a:rPr>
              <a:t>To change the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F5231-8870-441E-8E82-3BE95C2D4F16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5344F-59C3-4858-8571-433797DFCF9E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145EF-5566-469D-AEC4-BEBCB09EDC55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6BA12-8505-4D9F-A29D-C64373B3BF05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0D8CA9-C44B-4D4A-A5C1-973DB36DB758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24CF92-45F0-4F21-AF38-1A81E82CAE2B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FEB5231-77C7-46B6-AE08-DF88FFC67703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4639" y="2484121"/>
            <a:ext cx="6423314" cy="3035140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id-ID"/>
              <a:t>Bahasa indonesia</a:t>
            </a:r>
            <a:r>
              <a:rPr lang="id-ID" sz="800"/>
              <a:t> </a:t>
            </a:r>
            <a:br>
              <a:rPr lang="id-ID" sz="800"/>
            </a:br>
            <a:br>
              <a:rPr lang="id-ID"/>
            </a:br>
            <a:r>
              <a:rPr lang="id-ID" sz="2700"/>
              <a:t>EJAAN:</a:t>
            </a:r>
            <a:br>
              <a:rPr lang="id-ID" sz="2700"/>
            </a:br>
            <a:r>
              <a:rPr lang="id-ID" sz="2700"/>
              <a:t>Penulisan huruf</a:t>
            </a:r>
            <a:br>
              <a:rPr lang="id-ID" sz="1600"/>
            </a:br>
            <a:br>
              <a:rPr lang="id-ID" sz="2400"/>
            </a:br>
            <a:br>
              <a:rPr lang="id-ID" sz="2400"/>
            </a:br>
            <a:br>
              <a:rPr lang="id-ID" sz="2400"/>
            </a:br>
            <a:br>
              <a:rPr lang="id-ID" sz="2400"/>
            </a:br>
            <a:r>
              <a:rPr lang="id-ID" sz="2400" b="1" cap="none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Taufik Setyadi Aras, M.Hum.</a:t>
            </a:r>
            <a:br>
              <a:rPr lang="id-ID" sz="2400" b="1" cap="none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08639" y="5881051"/>
            <a:ext cx="4187361" cy="27177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d-ID">
                <a:solidFill>
                  <a:schemeClr val="bg1"/>
                </a:solidFill>
              </a:rPr>
              <a:t>UNIVERSITAS KOMPUTER INDONESIA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1FA0-F96D-43DD-AB81-C77753E5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Pemakaian Huruf Miring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CCE72-6911-4E1E-940F-75269DC0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/>
              <a:t>Huruf miring dipakai untuk: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Menuliskan nama buku, majalah, atau surat kabar yang dikutip dalam tulisan.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Menegaskan atau mengkhususkan huruf, bagian kata, kata, atau kelompok kata.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Menuliskan kata atau istilah asing yang bukan bahasa Indonesia.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A381B-5E0E-48B0-8DE1-5C9C7BAC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86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86D8-7EAD-4A98-9E56-C947E93C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Pemakaian Huruf Tebal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93C-7B7A-4B88-8978-28DECC76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/>
              <a:t>Huruf tebal dipakai untuk: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Menuliskan judul buku, bab, bagian bab, daftar isi, daftar tabel, daftar lambang, daftar pustaka, indeks, dan lampiran.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Menuliskan lema dan sublema dalam kamus.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95F6-A00D-40CF-A8CB-85365F74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0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0" y="0"/>
            <a:ext cx="1219540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520" y="2880519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id-ID" sz="6000" b="1">
                <a:solidFill>
                  <a:srgbClr val="00B0F0"/>
                </a:solidFill>
              </a:rPr>
              <a:t>TERIMA KASIH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6265-B1B7-4154-9D7B-A027E76C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9E9B-0B34-4184-BBCC-61EF0FAD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Ejaan?</a:t>
            </a:r>
          </a:p>
          <a:p>
            <a:r>
              <a:rPr lang="id-ID"/>
              <a:t>Ejaan adalah kaidah-kaidah cara menggambarkan bunyi bahasa (kata, kalimat) dalam bentuk tulisan (huruf-huruf dan tanda baca).</a:t>
            </a:r>
          </a:p>
          <a:p>
            <a:r>
              <a:rPr lang="id-ID"/>
              <a:t>Ejaan: keseluruhan ketentuan yang mengatur perlambangan bunyi bahasa, termasuk pemisahan dan penggabungan kata yang dilengkapi pula dengan penggunaan tanda baca.</a:t>
            </a:r>
          </a:p>
          <a:p>
            <a:r>
              <a:rPr lang="id-ID"/>
              <a:t>Ejaan mempunyai sistem yang disepakati oleh pemakainya.</a:t>
            </a:r>
          </a:p>
          <a:p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EB98-3E74-4585-8D53-31B36A3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37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0707-2FD7-4CF4-AFBD-80EC892E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Sejarah Ejaan Bahasa Indonesia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BF24-EFC8-467A-BC08-C0AFAF8D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Ejaan Van Ophuijsen 1905</a:t>
            </a:r>
          </a:p>
          <a:p>
            <a:r>
              <a:rPr lang="id-ID"/>
              <a:t>Ejaan Soewandi/Ejaan Republik 1947</a:t>
            </a:r>
          </a:p>
          <a:p>
            <a:r>
              <a:rPr lang="id-ID"/>
              <a:t>Ejaan Pembaharuan</a:t>
            </a:r>
          </a:p>
          <a:p>
            <a:r>
              <a:rPr lang="id-ID"/>
              <a:t>Ejaan yang Disempurnakan (EYD) 1975</a:t>
            </a:r>
          </a:p>
          <a:p>
            <a:r>
              <a:rPr lang="id-ID"/>
              <a:t>Pedoman Umum Ejaan Bahasa Indonesisa (PUEBI)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4324F-FEB1-4F3A-B8CE-9939D29E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5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5A1F-C717-4014-9994-9DFC3FAF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Fungsi Ejaan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F839-AC50-4C81-A480-95E14804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Landasan bagi standarisasi tata bahasa dan peristilahan.</a:t>
            </a:r>
          </a:p>
          <a:p>
            <a:r>
              <a:rPr lang="id-ID"/>
              <a:t>Alat penyaring masuknya unsur-unsur bahasa lain ke dalam bahasa Indonesia.</a:t>
            </a:r>
          </a:p>
          <a:p>
            <a:endParaRPr lang="id-ID"/>
          </a:p>
          <a:p>
            <a:pPr marL="0" indent="0">
              <a:buNone/>
            </a:pPr>
            <a:r>
              <a:rPr lang="id-ID"/>
              <a:t>Penggunaan PUEBI meliputi: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d-ID"/>
              <a:t> Pemakaian huruf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d-ID"/>
              <a:t> Penulisan kata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d-ID"/>
              <a:t> Pemakaian tanda baca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d-ID"/>
              <a:t> Penulisan unsur serapan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FA7FE-8EB5-44D1-A0F4-C682F253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91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59FA-2560-48A6-8F77-15BF42DD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Pemakaian Huruf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F9C4-DAAA-4CE9-A64A-0A7B5CE7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Huruf vokal: a, i, u, e, dan o.</a:t>
            </a:r>
          </a:p>
          <a:p>
            <a:r>
              <a:rPr lang="id-ID"/>
              <a:t>Huruf konsonan: b, c, d, f, g, h, j, k, m, n, p, q, r, s, t, v, w, x, y, dan z.</a:t>
            </a:r>
          </a:p>
          <a:p>
            <a:r>
              <a:rPr lang="id-ID"/>
              <a:t>Huruf diftong: ai, au, dan oi.</a:t>
            </a:r>
          </a:p>
          <a:p>
            <a:r>
              <a:rPr lang="id-ID"/>
              <a:t>Huruf kapital</a:t>
            </a:r>
          </a:p>
          <a:p>
            <a:r>
              <a:rPr lang="id-ID"/>
              <a:t>Huruf miring</a:t>
            </a:r>
          </a:p>
          <a:p>
            <a:r>
              <a:rPr lang="id-ID"/>
              <a:t>Huruf tebal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C4DF3-96E4-4CD6-B4DA-588B70E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4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876C-BB7D-45C3-A2B2-164FFA6A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Penulisan Huruf Kapital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9232-AB85-47E0-ACBC-E1294FC9F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/>
              <a:t>Huruf kapital atau huruf besar dipakai sebagai: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Huruf pertama kata pada awal kalimat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Huruf pertama petikan langsung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Huruf pertama dalam kata dan ungkapan yang berhubungan dengan agama, kitab suci, dan Tuhan, termasuk kata ganti untuk Tuhan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Huruf pertama nama gelar kehormatan, keturunan, dan keagamaan yang diikuti nama orang</a:t>
            </a:r>
          </a:p>
          <a:p>
            <a:pPr marL="457200" indent="-457200">
              <a:buFont typeface="+mj-lt"/>
              <a:buAutoNum type="arabicPeriod"/>
            </a:pPr>
            <a:r>
              <a:rPr lang="id-ID"/>
              <a:t>a. Huruf pertama unsur nama jabatan yang diikuti nama orang, nama instansi, atau nama tempat</a:t>
            </a:r>
          </a:p>
          <a:p>
            <a:pPr marL="441325" indent="0">
              <a:buNone/>
            </a:pPr>
            <a:r>
              <a:rPr lang="id-ID"/>
              <a:t>b. Huruf pertama nama jabatan atau nama instansi yang merujuk pada bentuk lengkapnya</a:t>
            </a:r>
          </a:p>
          <a:p>
            <a:pPr marL="457200" indent="-457200">
              <a:buFont typeface="+mj-lt"/>
              <a:buAutoNum type="arabicPeriod"/>
            </a:pP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D892-1E2F-4BCB-A31A-6864F6B8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53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7076-1A10-4A52-87D4-391719F8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F4A27-039B-4AE4-BCE0-2DF185EE6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325" indent="0">
              <a:buNone/>
            </a:pPr>
            <a:r>
              <a:rPr lang="id-ID"/>
              <a:t>c. Tidak dipakai sebagai huruf pertama nama jabatan dan pangkat yang tidka merujuk kepada nama orang, nama instansi, atau nama tempat tertentu.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id-ID"/>
              <a:t>Huruf pertama unsur nama orang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id-ID"/>
              <a:t>Huruf pertama nama bangsa, suku bangsa, dan bahasa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id-ID"/>
              <a:t>a. Huruf pertama nama tahun, bulan, hari, dan hari raya</a:t>
            </a:r>
          </a:p>
          <a:p>
            <a:pPr marL="441325" indent="0">
              <a:buNone/>
            </a:pPr>
            <a:r>
              <a:rPr lang="id-ID"/>
              <a:t>b. Huruf pertama unsur nama peristiwa sejarah</a:t>
            </a:r>
          </a:p>
          <a:p>
            <a:pPr marL="441325" indent="0">
              <a:buNone/>
            </a:pPr>
            <a:r>
              <a:rPr lang="id-ID"/>
              <a:t>c. Tidak dipakai sebagai huruf pertama peristiwa sejarah yang tidak digunakan sebagai nama.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id-ID"/>
              <a:t>a. Huruf pertama unsur nama geografi</a:t>
            </a:r>
          </a:p>
          <a:p>
            <a:pPr marL="441325" indent="0">
              <a:buNone/>
            </a:pPr>
            <a:r>
              <a:rPr lang="id-ID"/>
              <a:t>b. Huruf pertama unsur nama geografi yang diikuti nama diri geografi</a:t>
            </a:r>
          </a:p>
          <a:p>
            <a:pPr marL="457200" indent="-457200">
              <a:buFont typeface="+mj-lt"/>
              <a:buAutoNum type="arabicPeriod" startAt="9"/>
            </a:pP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4E50-40C4-4FAC-9283-0B4E4B54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52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03AE-9362-45AB-AC60-E05F6DCD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FB69-5C63-4200-89A6-86D7DF8D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615440"/>
            <a:ext cx="10250418" cy="4572000"/>
          </a:xfrm>
        </p:spPr>
        <p:txBody>
          <a:bodyPr/>
          <a:lstStyle/>
          <a:p>
            <a:pPr marL="441325" indent="0">
              <a:buNone/>
            </a:pPr>
            <a:r>
              <a:rPr lang="id-ID"/>
              <a:t>c. Huruf pertama nama geografi jika kata yang mendahuluinya menggambarkan kekhasan budaya.</a:t>
            </a:r>
          </a:p>
          <a:p>
            <a:pPr marL="441325" indent="0">
              <a:buNone/>
            </a:pPr>
            <a:r>
              <a:rPr lang="id-ID"/>
              <a:t>d. Tidak dipakai sebagai huruf pertama unsur nama geografi yang tidak diikuti oleh nama diri geografi.</a:t>
            </a:r>
          </a:p>
          <a:p>
            <a:pPr marL="441325" indent="0">
              <a:buNone/>
            </a:pPr>
            <a:r>
              <a:rPr lang="id-ID"/>
              <a:t>e. Tidak dipakai sebagai huruf pertama nama diri geografi yang digunakan sebagai penjelas nama jenis.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id-ID"/>
              <a:t>Huruf pertama semua unsur nama resmi negara, lembaga, badan, dan nama dokumen resmi, kecuali kata tugas seperti dan, oleh, atau, dan untuk.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id-ID"/>
              <a:t>Huruf pertama setiap unsur bentuk ulang sempurna yang terdapat pada nama lembaga, badan, dokumen resmi, dan judul karangan.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id-ID"/>
              <a:t>Huruf pertama semua kata di dalam judul buku, majalah, surat kabar, dan makalah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60E8-F538-421E-92B7-67828C17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30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AC42-2DEC-4460-9BE4-2344CEB6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4C98-BB44-4946-A4AD-1284DF1B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id-ID"/>
              <a:t>Huruf pertama unsur singkatan nama gelar, pangkat, dan sapaan yang digunakan dengan nama diri.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id-ID"/>
              <a:t>Huruf pertama kata penunjuk hubungan kekerabatan, seperti bapak, ibu, saudara, adik, kakak, paman, yang digunakan dalam </a:t>
            </a:r>
            <a:r>
              <a:rPr lang="id-ID" i="1"/>
              <a:t>penyapaan atau pengacuan</a:t>
            </a:r>
            <a:r>
              <a:rPr lang="id-ID"/>
              <a:t>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id-ID"/>
              <a:t>Huruf pertama kata </a:t>
            </a:r>
            <a:r>
              <a:rPr lang="id-ID" i="1"/>
              <a:t>Anda</a:t>
            </a:r>
            <a:r>
              <a:rPr lang="id-ID"/>
              <a:t> yang digunakan dalam penyapaan.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DE32-33EC-468C-A3B3-79019623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03/04/2020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01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2786043_TF03431380" id="{07BF4009-79A5-4904-9F0A-8BB88901F77F}" vid="{E001E2E9-9C41-4174-AA22-D51AC64C486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684</Words>
  <Application>Microsoft Office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Bahasa indonesia   EJAAN: Penulisan huruf     Taufik Setyadi Aras, M.Hum. </vt:lpstr>
      <vt:lpstr>Pengertian</vt:lpstr>
      <vt:lpstr>Sejarah Ejaan Bahasa Indonesia</vt:lpstr>
      <vt:lpstr>Fungsi Ejaan</vt:lpstr>
      <vt:lpstr>Pemakaian Huruf</vt:lpstr>
      <vt:lpstr>Penulisan Huruf Kapital</vt:lpstr>
      <vt:lpstr>PowerPoint Presentation</vt:lpstr>
      <vt:lpstr>PowerPoint Presentation</vt:lpstr>
      <vt:lpstr>PowerPoint Presentation</vt:lpstr>
      <vt:lpstr>Pemakaian Huruf Miring</vt:lpstr>
      <vt:lpstr>Pemakaian Huruf Tebal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2018-02-27T04:45:49Z</dcterms:created>
  <dcterms:modified xsi:type="dcterms:W3CDTF">2020-04-03T12:00:55Z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