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8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Lexical Semantics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Semantic Properties</a:t>
            </a:r>
          </a:p>
          <a:p>
            <a:endParaRPr lang="en-US" dirty="0"/>
          </a:p>
          <a:p>
            <a:r>
              <a:rPr lang="en-US" sz="1600" dirty="0" smtClean="0"/>
              <a:t>													Dr. Retno </a:t>
            </a:r>
            <a:r>
              <a:rPr lang="en-US" sz="1600" dirty="0" err="1" smtClean="0"/>
              <a:t>Purwani</a:t>
            </a:r>
            <a:r>
              <a:rPr lang="en-US" sz="1600" dirty="0" smtClean="0"/>
              <a:t> Sari, </a:t>
            </a:r>
            <a:r>
              <a:rPr lang="en-US" sz="1600" dirty="0" err="1" smtClean="0"/>
              <a:t>M.Hum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4585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English word “</a:t>
            </a:r>
            <a:r>
              <a:rPr lang="en-US" i="1" dirty="0" smtClean="0"/>
              <a:t>mare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      has </a:t>
            </a:r>
            <a:r>
              <a:rPr lang="en-US" dirty="0"/>
              <a:t>semantic properties [EQUINE] besides [FEMALE] and [ANIMAL]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How’s about the English word “</a:t>
            </a:r>
            <a:r>
              <a:rPr lang="en-US" i="1" dirty="0" smtClean="0"/>
              <a:t>hen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      It </a:t>
            </a:r>
            <a:r>
              <a:rPr lang="en-US" dirty="0"/>
              <a:t>has [AVES] besides [FEMALE] and [ANIMAL]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Thus, semantic properties that distinguished </a:t>
            </a:r>
            <a:r>
              <a:rPr lang="en-US" i="1" dirty="0" smtClean="0"/>
              <a:t>mare</a:t>
            </a:r>
            <a:r>
              <a:rPr lang="en-US" dirty="0" smtClean="0"/>
              <a:t> and </a:t>
            </a:r>
            <a:r>
              <a:rPr lang="en-US" i="1" dirty="0" smtClean="0"/>
              <a:t>hen</a:t>
            </a:r>
            <a:r>
              <a:rPr lang="en-US" dirty="0" smtClean="0"/>
              <a:t> are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[EQUINE] and [AVES]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9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English words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i="1" dirty="0" err="1" smtClean="0"/>
              <a:t>cobe</a:t>
            </a:r>
            <a:r>
              <a:rPr lang="en-US" i="1" dirty="0" smtClean="0"/>
              <a:t>        pen       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rooster     hen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drake       duck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tierce       </a:t>
            </a:r>
            <a:r>
              <a:rPr lang="en-US" i="1" dirty="0" err="1" smtClean="0"/>
              <a:t>formel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gander    goose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How’s about </a:t>
            </a:r>
            <a:r>
              <a:rPr lang="en-US" i="1" dirty="0" smtClean="0"/>
              <a:t>cock </a:t>
            </a:r>
            <a:r>
              <a:rPr lang="en-US" dirty="0" smtClean="0"/>
              <a:t>and </a:t>
            </a:r>
            <a:r>
              <a:rPr lang="en-US" i="1" dirty="0" smtClean="0"/>
              <a:t>hen</a:t>
            </a:r>
            <a:r>
              <a:rPr lang="en-US" dirty="0" smtClean="0"/>
              <a:t> compared with those English words?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15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[MALE] [FEMALE] in lexical semantics of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i="1" dirty="0" err="1" smtClean="0"/>
              <a:t>cobe</a:t>
            </a:r>
            <a:r>
              <a:rPr lang="en-US" i="1" dirty="0" smtClean="0"/>
              <a:t>        </a:t>
            </a:r>
            <a:r>
              <a:rPr lang="en-US" i="1" dirty="0"/>
              <a:t>pen       </a:t>
            </a:r>
          </a:p>
          <a:p>
            <a:pPr marL="0" indent="0">
              <a:buNone/>
            </a:pPr>
            <a:r>
              <a:rPr lang="en-US" i="1" dirty="0"/>
              <a:t>      rooster     hen</a:t>
            </a:r>
          </a:p>
          <a:p>
            <a:pPr marL="0" indent="0">
              <a:buNone/>
            </a:pPr>
            <a:r>
              <a:rPr lang="en-US" i="1" dirty="0"/>
              <a:t>      drake       duck</a:t>
            </a:r>
          </a:p>
          <a:p>
            <a:pPr marL="0" indent="0">
              <a:buNone/>
            </a:pPr>
            <a:r>
              <a:rPr lang="en-US" i="1" dirty="0"/>
              <a:t>      tierce       </a:t>
            </a:r>
            <a:r>
              <a:rPr lang="en-US" i="1" dirty="0" err="1"/>
              <a:t>formel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      gander    </a:t>
            </a:r>
            <a:r>
              <a:rPr lang="en-US" i="1" dirty="0" smtClean="0"/>
              <a:t>goose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cock        hen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</a:t>
            </a:r>
            <a:r>
              <a:rPr lang="en-US" dirty="0" smtClean="0"/>
              <a:t>is called general semantic properties; properties that makes such a word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general.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English makes the word </a:t>
            </a:r>
            <a:r>
              <a:rPr lang="en-US" i="1" dirty="0" smtClean="0"/>
              <a:t>cock </a:t>
            </a:r>
            <a:r>
              <a:rPr lang="en-US" dirty="0" smtClean="0"/>
              <a:t>general for all those male animals, and </a:t>
            </a:r>
            <a:r>
              <a:rPr lang="en-US" i="1" dirty="0" smtClean="0"/>
              <a:t>hen</a:t>
            </a:r>
            <a:r>
              <a:rPr lang="en-US" dirty="0" smtClean="0"/>
              <a:t> for female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animals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59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[SWANS] [CHICKENS] [DUCKS] [FALCONS] and [GEESE] of all those words are specific properties that give the words their particular meaning.</a:t>
            </a:r>
          </a:p>
          <a:p>
            <a:endParaRPr lang="en-US" dirty="0"/>
          </a:p>
          <a:p>
            <a:r>
              <a:rPr lang="en-US" dirty="0" smtClean="0"/>
              <a:t>In the words </a:t>
            </a:r>
            <a:r>
              <a:rPr lang="en-US" i="1" dirty="0" smtClean="0"/>
              <a:t>father, uncle </a:t>
            </a:r>
            <a:r>
              <a:rPr lang="en-US" dirty="0" smtClean="0"/>
              <a:t>and </a:t>
            </a:r>
            <a:r>
              <a:rPr lang="en-US" i="1" dirty="0" smtClean="0"/>
              <a:t>bachelor</a:t>
            </a:r>
            <a:r>
              <a:rPr lang="en-US" dirty="0" smtClean="0"/>
              <a:t>, semantic property of [PARENT] is the specific properties of the English word </a:t>
            </a:r>
            <a:r>
              <a:rPr lang="en-US" i="1" dirty="0" smtClean="0"/>
              <a:t>father, </a:t>
            </a:r>
            <a:r>
              <a:rPr lang="en-US" dirty="0" smtClean="0"/>
              <a:t>which makes them contrast. </a:t>
            </a:r>
            <a:endParaRPr lang="en-US" i="1" dirty="0" smtClean="0"/>
          </a:p>
          <a:p>
            <a:endParaRPr lang="en-US" i="1" dirty="0"/>
          </a:p>
          <a:p>
            <a:r>
              <a:rPr lang="en-US" dirty="0" smtClean="0"/>
              <a:t>What’s the contrastive property of the English words</a:t>
            </a:r>
            <a:r>
              <a:rPr lang="en-US" i="1" dirty="0" smtClean="0"/>
              <a:t> father </a:t>
            </a:r>
            <a:r>
              <a:rPr lang="en-US" dirty="0" smtClean="0"/>
              <a:t>and </a:t>
            </a:r>
            <a:r>
              <a:rPr lang="en-US" i="1" dirty="0" smtClean="0"/>
              <a:t>mother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What’s the contrastive property of the English words </a:t>
            </a:r>
            <a:r>
              <a:rPr lang="en-US" i="1" dirty="0" smtClean="0"/>
              <a:t>father</a:t>
            </a:r>
            <a:r>
              <a:rPr lang="en-US" dirty="0" smtClean="0"/>
              <a:t>-</a:t>
            </a:r>
            <a:r>
              <a:rPr lang="en-US" i="1" dirty="0" smtClean="0"/>
              <a:t>mother</a:t>
            </a:r>
            <a:r>
              <a:rPr lang="en-US" dirty="0" smtClean="0"/>
              <a:t> and </a:t>
            </a:r>
            <a:r>
              <a:rPr lang="en-US" i="1" dirty="0" smtClean="0"/>
              <a:t>rooster-hen</a:t>
            </a:r>
            <a:r>
              <a:rPr lang="en-US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63660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semantic property may occur in words of different categories (</a:t>
            </a:r>
            <a:r>
              <a:rPr lang="en-US" dirty="0" err="1" smtClean="0"/>
              <a:t>Fromkin</a:t>
            </a:r>
            <a:r>
              <a:rPr lang="en-US" dirty="0" smtClean="0"/>
              <a:t> et all, 2003:175)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example: semantic property [FEMALE] for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i="1" dirty="0" smtClean="0"/>
              <a:t>mother</a:t>
            </a:r>
            <a:r>
              <a:rPr lang="en-US" baseline="-25000" dirty="0" smtClean="0"/>
              <a:t>(N)</a:t>
            </a:r>
            <a:r>
              <a:rPr lang="en-US" dirty="0" smtClean="0"/>
              <a:t>, breast-feed</a:t>
            </a:r>
            <a:r>
              <a:rPr lang="en-US" baseline="-25000" dirty="0" smtClean="0"/>
              <a:t>(V)</a:t>
            </a:r>
            <a:r>
              <a:rPr lang="en-US" dirty="0" smtClean="0"/>
              <a:t>, and </a:t>
            </a:r>
            <a:r>
              <a:rPr lang="en-US" i="1" dirty="0" smtClean="0"/>
              <a:t>pregnant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Adj</a:t>
            </a:r>
            <a:r>
              <a:rPr lang="en-US" baseline="-25000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4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semantic property of [CAUSE] is part of the meaning of the words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i="1" dirty="0" smtClean="0"/>
              <a:t>darken 	= </a:t>
            </a:r>
            <a:r>
              <a:rPr lang="en-US" dirty="0" smtClean="0"/>
              <a:t>cause to become dark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kill         	= </a:t>
            </a:r>
            <a:r>
              <a:rPr lang="en-US" dirty="0" smtClean="0"/>
              <a:t>cause to become die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</a:t>
            </a:r>
            <a:r>
              <a:rPr lang="en-US" i="1" dirty="0" err="1" smtClean="0"/>
              <a:t>uglify</a:t>
            </a:r>
            <a:r>
              <a:rPr lang="en-US" i="1" dirty="0" smtClean="0"/>
              <a:t>		</a:t>
            </a:r>
            <a:r>
              <a:rPr lang="en-US" dirty="0" smtClean="0"/>
              <a:t>= cause to become ugly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Semantic Properties of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[HAVING MOTION]	: </a:t>
            </a:r>
            <a:r>
              <a:rPr lang="en-US" i="1" dirty="0" smtClean="0"/>
              <a:t>bring, fall, plod, walk, run…</a:t>
            </a:r>
            <a:endParaRPr lang="en-US" dirty="0" smtClean="0"/>
          </a:p>
          <a:p>
            <a:r>
              <a:rPr lang="en-US" dirty="0" smtClean="0"/>
              <a:t>[HAVING CONTACT]	: </a:t>
            </a:r>
            <a:r>
              <a:rPr lang="en-US" i="1" dirty="0" smtClean="0"/>
              <a:t>hit, kiss, touch…</a:t>
            </a:r>
            <a:endParaRPr lang="en-US" dirty="0" smtClean="0"/>
          </a:p>
          <a:p>
            <a:r>
              <a:rPr lang="en-US" dirty="0" smtClean="0"/>
              <a:t>[HAVING CREATION]	: </a:t>
            </a:r>
            <a:r>
              <a:rPr lang="en-US" i="1" dirty="0" smtClean="0"/>
              <a:t>build, imagine, make…</a:t>
            </a:r>
          </a:p>
          <a:p>
            <a:r>
              <a:rPr lang="en-US" dirty="0" smtClean="0"/>
              <a:t>[HAVING SENSE]		: </a:t>
            </a:r>
            <a:r>
              <a:rPr lang="en-US" i="1" dirty="0" smtClean="0"/>
              <a:t>see, hear, feel…</a:t>
            </a:r>
          </a:p>
          <a:p>
            <a:endParaRPr lang="en-US" i="1" dirty="0"/>
          </a:p>
          <a:p>
            <a:r>
              <a:rPr lang="en-US" dirty="0" smtClean="0"/>
              <a:t>[ACTIVITY ABOUT LONGEST AXIS]: </a:t>
            </a:r>
            <a:r>
              <a:rPr lang="en-US" i="1" dirty="0" smtClean="0"/>
              <a:t>roll over…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8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more five words that have verbal properties </a:t>
            </a:r>
          </a:p>
          <a:p>
            <a:pPr>
              <a:buAutoNum type="arabicPeriod"/>
            </a:pPr>
            <a:r>
              <a:rPr lang="en-US" dirty="0" smtClean="0"/>
              <a:t>[CAUSE]</a:t>
            </a:r>
          </a:p>
          <a:p>
            <a:pPr>
              <a:buAutoNum type="arabicPeriod"/>
            </a:pPr>
            <a:r>
              <a:rPr lang="en-US" dirty="0"/>
              <a:t>[</a:t>
            </a:r>
            <a:r>
              <a:rPr lang="en-US" dirty="0" smtClean="0"/>
              <a:t>HAVING </a:t>
            </a:r>
            <a:r>
              <a:rPr lang="en-US" dirty="0"/>
              <a:t>MOTION</a:t>
            </a:r>
            <a:r>
              <a:rPr lang="en-US" dirty="0" smtClean="0"/>
              <a:t>]</a:t>
            </a:r>
          </a:p>
          <a:p>
            <a:pPr>
              <a:buAutoNum type="arabicPeriod"/>
            </a:pPr>
            <a:r>
              <a:rPr lang="en-US" dirty="0"/>
              <a:t>[HAVING CONTACT</a:t>
            </a:r>
            <a:r>
              <a:rPr lang="en-US" dirty="0" smtClean="0"/>
              <a:t>]</a:t>
            </a:r>
          </a:p>
          <a:p>
            <a:pPr>
              <a:buAutoNum type="arabicPeriod"/>
            </a:pPr>
            <a:r>
              <a:rPr lang="en-US" dirty="0" smtClean="0"/>
              <a:t>[HAVING </a:t>
            </a:r>
            <a:r>
              <a:rPr lang="en-US" dirty="0"/>
              <a:t>CREATION]	</a:t>
            </a:r>
            <a:endParaRPr lang="en-US" dirty="0" smtClean="0"/>
          </a:p>
          <a:p>
            <a:pPr>
              <a:buAutoNum type="arabicPeriod"/>
            </a:pPr>
            <a:r>
              <a:rPr lang="en-US" dirty="0" smtClean="0"/>
              <a:t>[HAVING SENSE]</a:t>
            </a:r>
          </a:p>
          <a:p>
            <a:pPr>
              <a:buAutoNum type="arabicPeriod"/>
            </a:pPr>
            <a:r>
              <a:rPr lang="en-US" dirty="0"/>
              <a:t>[</a:t>
            </a:r>
            <a:r>
              <a:rPr lang="en-US" dirty="0" smtClean="0"/>
              <a:t>ACTIVITY </a:t>
            </a:r>
            <a:r>
              <a:rPr lang="en-US" dirty="0"/>
              <a:t>ABOUT LONGEST </a:t>
            </a:r>
            <a:r>
              <a:rPr lang="en-US" dirty="0" smtClean="0"/>
              <a:t>AXIS]</a:t>
            </a:r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5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57" y="135595"/>
            <a:ext cx="1415405" cy="6034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i="1" dirty="0" err="1" smtClean="0"/>
              <a:t>Burung</a:t>
            </a:r>
            <a:endParaRPr lang="en-US" i="1" dirty="0" smtClean="0"/>
          </a:p>
          <a:p>
            <a:pPr marL="0" lvl="0" indent="0">
              <a:buNone/>
            </a:pPr>
            <a:r>
              <a:rPr lang="en-US" sz="1600" dirty="0"/>
              <a:t>[BINATANG]</a:t>
            </a:r>
          </a:p>
          <a:p>
            <a:pPr marL="0" lvl="0" indent="0">
              <a:buNone/>
            </a:pPr>
            <a:r>
              <a:rPr lang="en-US" sz="1600" dirty="0"/>
              <a:t>[BERBULU]</a:t>
            </a:r>
          </a:p>
          <a:p>
            <a:pPr marL="0" lvl="0" indent="0">
              <a:buNone/>
            </a:pPr>
            <a:r>
              <a:rPr lang="en-US" sz="1600" dirty="0"/>
              <a:t>[BERKAKI DUA]</a:t>
            </a:r>
          </a:p>
          <a:p>
            <a:pPr marL="0" lvl="0" indent="0">
              <a:buNone/>
            </a:pPr>
            <a:r>
              <a:rPr lang="en-US" sz="1600" dirty="0"/>
              <a:t>[TIDAK MEMILIKI TANGAN] </a:t>
            </a:r>
          </a:p>
          <a:p>
            <a:pPr marL="0" lvl="0" indent="0">
              <a:buNone/>
            </a:pPr>
            <a:r>
              <a:rPr lang="en-US" sz="1600" dirty="0"/>
              <a:t>[BERSAYAP] </a:t>
            </a:r>
          </a:p>
          <a:p>
            <a:pPr marL="0" lvl="0" indent="0">
              <a:buNone/>
            </a:pPr>
            <a:r>
              <a:rPr lang="en-US" sz="1600" dirty="0"/>
              <a:t>[TERBANG]</a:t>
            </a:r>
          </a:p>
          <a:p>
            <a:pPr marL="0" lvl="0" indent="0">
              <a:buNone/>
            </a:pPr>
            <a:r>
              <a:rPr lang="en-US" sz="1600" dirty="0"/>
              <a:t>[BERPARUH</a:t>
            </a:r>
            <a:r>
              <a:rPr lang="en-US" sz="1600" dirty="0" smtClean="0"/>
              <a:t>]</a:t>
            </a:r>
          </a:p>
          <a:p>
            <a:pPr marL="0" lvl="0" indent="0">
              <a:buNone/>
            </a:pPr>
            <a:endParaRPr lang="en-US" sz="16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i="1" dirty="0" smtClean="0"/>
              <a:t>Bird</a:t>
            </a:r>
          </a:p>
          <a:p>
            <a:pPr marL="0" indent="0">
              <a:buNone/>
            </a:pPr>
            <a:r>
              <a:rPr lang="en-US" sz="1600" dirty="0" smtClean="0"/>
              <a:t>[ANIMAL]</a:t>
            </a:r>
          </a:p>
          <a:p>
            <a:pPr marL="0" indent="0">
              <a:buNone/>
            </a:pPr>
            <a:r>
              <a:rPr lang="en-US" sz="1600" dirty="0" smtClean="0"/>
              <a:t>[VERTEBRATE]</a:t>
            </a:r>
          </a:p>
          <a:p>
            <a:pPr marL="0" indent="0">
              <a:buNone/>
            </a:pPr>
            <a:r>
              <a:rPr lang="en-US" sz="1600" dirty="0" smtClean="0"/>
              <a:t>[AVES]</a:t>
            </a:r>
          </a:p>
          <a:p>
            <a:pPr marL="0" indent="0">
              <a:buNone/>
            </a:pPr>
            <a:r>
              <a:rPr lang="en-US" sz="1600" dirty="0" smtClean="0"/>
              <a:t>[WARM-BLOODED]</a:t>
            </a:r>
          </a:p>
          <a:p>
            <a:pPr marL="0" indent="0">
              <a:buNone/>
            </a:pPr>
            <a:r>
              <a:rPr lang="en-US" sz="1600" dirty="0" smtClean="0"/>
              <a:t>[FEATHERS-COVERED BODY]</a:t>
            </a:r>
          </a:p>
          <a:p>
            <a:pPr marL="0" indent="0">
              <a:buNone/>
            </a:pPr>
            <a:r>
              <a:rPr lang="en-US" sz="1600" dirty="0" smtClean="0"/>
              <a:t>[WINGS]</a:t>
            </a:r>
            <a:endParaRPr lang="en-US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89212" y="1152394"/>
            <a:ext cx="8915399" cy="60344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i="1" dirty="0" err="1" smtClean="0"/>
              <a:t>Burung</a:t>
            </a:r>
            <a:r>
              <a:rPr lang="en-US" i="1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i="1" dirty="0" smtClean="0"/>
              <a:t>Bird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2471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371" y="3393248"/>
            <a:ext cx="3657600" cy="2476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371" y="1905000"/>
            <a:ext cx="885825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3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“Meaning pairs” as basic building blocks for language construction.</a:t>
            </a:r>
          </a:p>
          <a:p>
            <a:r>
              <a:rPr lang="en-US" dirty="0" smtClean="0"/>
              <a:t>This meaning pairs are some of the </a:t>
            </a:r>
            <a:r>
              <a:rPr lang="en-US" b="1" dirty="0" smtClean="0"/>
              <a:t>semantic properties</a:t>
            </a:r>
            <a:r>
              <a:rPr lang="en-US" dirty="0" smtClean="0"/>
              <a:t> of the word on which speakers of the language agree.</a:t>
            </a:r>
          </a:p>
          <a:p>
            <a:r>
              <a:rPr lang="en-US" dirty="0"/>
              <a:t>“Meaning is compositional (Allan, 2001)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74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75" y="148121"/>
            <a:ext cx="8911687" cy="641019"/>
          </a:xfrm>
        </p:spPr>
        <p:txBody>
          <a:bodyPr/>
          <a:lstStyle/>
          <a:p>
            <a:r>
              <a:rPr lang="en-US" dirty="0" smtClean="0"/>
              <a:t>Learn more!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39867"/>
            <a:ext cx="8915400" cy="4947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assassin killed Kennedy.</a:t>
            </a:r>
          </a:p>
          <a:p>
            <a:r>
              <a:rPr lang="en-US" dirty="0" smtClean="0"/>
              <a:t>The word “</a:t>
            </a:r>
            <a:r>
              <a:rPr lang="en-US" i="1" dirty="0" smtClean="0"/>
              <a:t>assassin”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</a:t>
            </a:r>
            <a:r>
              <a:rPr lang="en-US" dirty="0" smtClean="0"/>
              <a:t>[HUMAN]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</a:t>
            </a:r>
            <a:r>
              <a:rPr lang="en-US" dirty="0" smtClean="0"/>
              <a:t>[MURDERER]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</a:t>
            </a:r>
            <a:r>
              <a:rPr lang="en-US" dirty="0" smtClean="0"/>
              <a:t>[KILLER OF IMPORTANT PEOPLE]</a:t>
            </a:r>
            <a:endParaRPr lang="en-US" i="1" dirty="0" smtClean="0"/>
          </a:p>
          <a:p>
            <a:r>
              <a:rPr lang="en-US" dirty="0" smtClean="0"/>
              <a:t>The word “</a:t>
            </a:r>
            <a:r>
              <a:rPr lang="en-US" i="1" dirty="0" smtClean="0"/>
              <a:t>Kennedy”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[HUMAN]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[VICTIM]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[IMPORTANT PERSON]</a:t>
            </a:r>
          </a:p>
          <a:p>
            <a:pPr marL="0" indent="0">
              <a:buNone/>
            </a:pPr>
            <a:r>
              <a:rPr lang="en-US" dirty="0"/>
              <a:t>Your mental dictionary tells you:</a:t>
            </a:r>
          </a:p>
          <a:p>
            <a:pPr marL="0" indent="0">
              <a:buNone/>
            </a:pPr>
            <a:r>
              <a:rPr lang="en-US" dirty="0"/>
              <a:t>   “some </a:t>
            </a:r>
            <a:r>
              <a:rPr lang="en-US" i="1" dirty="0"/>
              <a:t>person</a:t>
            </a:r>
            <a:r>
              <a:rPr lang="en-US" dirty="0"/>
              <a:t> murdered some </a:t>
            </a:r>
            <a:r>
              <a:rPr lang="en-US" i="1" dirty="0"/>
              <a:t>important person</a:t>
            </a:r>
            <a:r>
              <a:rPr lang="en-US" dirty="0"/>
              <a:t> named Kennedy”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72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and 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Morphological word types: 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b="1" dirty="0" smtClean="0"/>
              <a:t>Content </a:t>
            </a:r>
            <a:r>
              <a:rPr lang="en-US" b="1" dirty="0"/>
              <a:t>words</a:t>
            </a:r>
          </a:p>
          <a:p>
            <a:pPr marL="0" indent="0">
              <a:buNone/>
            </a:pPr>
            <a:r>
              <a:rPr lang="en-US" b="1" dirty="0"/>
              <a:t>      Function words</a:t>
            </a:r>
            <a:endParaRPr lang="en-US" dirty="0" smtClean="0"/>
          </a:p>
          <a:p>
            <a:r>
              <a:rPr lang="en-US" dirty="0" smtClean="0"/>
              <a:t>The meanings of all these words can, at least partially, be specified by properties.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18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Semantic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property may be part of the meaning of many words.</a:t>
            </a:r>
          </a:p>
          <a:p>
            <a:r>
              <a:rPr lang="en-US" dirty="0" smtClean="0"/>
              <a:t>For example, in the words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i="1" dirty="0" smtClean="0"/>
              <a:t>tigress, doe, ewe, hen, mare, vixen, aunt, debutante, girl, maiden, widow, 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woman</a:t>
            </a:r>
            <a:endParaRPr lang="en-US" dirty="0" smtClean="0"/>
          </a:p>
          <a:p>
            <a:r>
              <a:rPr lang="en-US" dirty="0" smtClean="0"/>
              <a:t>The same property is </a:t>
            </a:r>
            <a:r>
              <a:rPr lang="en-US" sz="1600" dirty="0" smtClean="0"/>
              <a:t>[FEMALE]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5319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these?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English words: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i="1" dirty="0" smtClean="0"/>
              <a:t>doctor, dean, professor, bachelor, parent, baby, child</a:t>
            </a:r>
            <a:endParaRPr lang="en-US" dirty="0" smtClean="0"/>
          </a:p>
          <a:p>
            <a:r>
              <a:rPr lang="en-US" dirty="0" smtClean="0"/>
              <a:t>The same property of those is </a:t>
            </a:r>
            <a:r>
              <a:rPr lang="en-US" sz="1600" dirty="0" smtClean="0"/>
              <a:t>[HUMAN]</a:t>
            </a:r>
          </a:p>
          <a:p>
            <a:r>
              <a:rPr lang="en-US" dirty="0" smtClean="0"/>
              <a:t>What is the same property of the English words: </a:t>
            </a:r>
            <a:r>
              <a:rPr lang="en-US" i="1" dirty="0" smtClean="0"/>
              <a:t>baby</a:t>
            </a:r>
            <a:r>
              <a:rPr lang="en-US" dirty="0" smtClean="0"/>
              <a:t> and </a:t>
            </a:r>
            <a:r>
              <a:rPr lang="en-US" i="1" dirty="0" smtClean="0"/>
              <a:t>child</a:t>
            </a:r>
            <a:r>
              <a:rPr lang="en-US" dirty="0" smtClean="0"/>
              <a:t>?</a:t>
            </a:r>
          </a:p>
          <a:p>
            <a:r>
              <a:rPr lang="en-US" sz="1600" dirty="0" smtClean="0"/>
              <a:t>[YOUNG]</a:t>
            </a:r>
          </a:p>
          <a:p>
            <a:r>
              <a:rPr lang="en-US" dirty="0" smtClean="0"/>
              <a:t>Thus, parts of semantic properties of  the English words </a:t>
            </a:r>
            <a:r>
              <a:rPr lang="en-US" i="1" dirty="0" smtClean="0"/>
              <a:t>baby </a:t>
            </a:r>
            <a:r>
              <a:rPr lang="en-US" dirty="0" smtClean="0"/>
              <a:t>and </a:t>
            </a:r>
            <a:r>
              <a:rPr lang="en-US" i="1" dirty="0" smtClean="0"/>
              <a:t>child</a:t>
            </a:r>
            <a:r>
              <a:rPr lang="en-US" dirty="0" smtClean="0"/>
              <a:t> are [HUMAN] and [YOUNG]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4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Contrastive Semantic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Distinguished semantic properties as parts of word properties.</a:t>
            </a:r>
          </a:p>
          <a:p>
            <a:r>
              <a:rPr lang="en-US" dirty="0" smtClean="0"/>
              <a:t>For example, the words 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i="1" dirty="0" smtClean="0"/>
              <a:t>father, uncle and bachelor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have the properties [MALE] and [ADULT]</a:t>
            </a:r>
          </a:p>
          <a:p>
            <a:r>
              <a:rPr lang="en-US" dirty="0" smtClean="0"/>
              <a:t>The word </a:t>
            </a:r>
            <a:r>
              <a:rPr lang="en-US" i="1" dirty="0" smtClean="0"/>
              <a:t>father</a:t>
            </a:r>
            <a:r>
              <a:rPr lang="en-US" dirty="0" smtClean="0"/>
              <a:t> has [PARENT] which distinguished it from the words </a:t>
            </a:r>
            <a:r>
              <a:rPr lang="en-US" i="1" dirty="0" smtClean="0"/>
              <a:t>uncle and bachelor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3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233</TotalTime>
  <Words>702</Words>
  <Application>Microsoft Office PowerPoint</Application>
  <PresentationFormat>Widescreen</PresentationFormat>
  <Paragraphs>129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Wisp</vt:lpstr>
      <vt:lpstr>Lexical Semantics</vt:lpstr>
      <vt:lpstr>Learn!</vt:lpstr>
      <vt:lpstr>Dictionary</vt:lpstr>
      <vt:lpstr>Meaning pairs</vt:lpstr>
      <vt:lpstr>Learn more!</vt:lpstr>
      <vt:lpstr>Semantics and Morphology</vt:lpstr>
      <vt:lpstr>Sharing Semantic Properties</vt:lpstr>
      <vt:lpstr>How about these?</vt:lpstr>
      <vt:lpstr>Contrastive Semantic Properties</vt:lpstr>
      <vt:lpstr>Other</vt:lpstr>
      <vt:lpstr>More Practice</vt:lpstr>
      <vt:lpstr>Semantic Properties</vt:lpstr>
      <vt:lpstr>Semantic Properties</vt:lpstr>
      <vt:lpstr>Semantic Classes</vt:lpstr>
      <vt:lpstr>Verbal properties</vt:lpstr>
      <vt:lpstr>Other Semantic Properties of Verbs</vt:lpstr>
      <vt:lpstr>Exercises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Semantics</dc:title>
  <dc:creator>Retno</dc:creator>
  <cp:lastModifiedBy>Retno</cp:lastModifiedBy>
  <cp:revision>24</cp:revision>
  <dcterms:created xsi:type="dcterms:W3CDTF">2020-04-05T19:39:28Z</dcterms:created>
  <dcterms:modified xsi:type="dcterms:W3CDTF">2020-04-05T23:33:06Z</dcterms:modified>
</cp:coreProperties>
</file>