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7" autoAdjust="0"/>
    <p:restoredTop sz="94660"/>
  </p:normalViewPr>
  <p:slideViewPr>
    <p:cSldViewPr>
      <p:cViewPr varScale="1">
        <p:scale>
          <a:sx n="46" d="100"/>
          <a:sy n="4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16002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latin typeface="Broadway" pitchFamily="82" charset="0"/>
              </a:rPr>
              <a:t>Pertemuan</a:t>
            </a:r>
            <a:r>
              <a:rPr lang="en-US" sz="2800" b="1" dirty="0" smtClean="0">
                <a:latin typeface="Broadway" pitchFamily="82" charset="0"/>
              </a:rPr>
              <a:t> </a:t>
            </a:r>
            <a:r>
              <a:rPr lang="en-US" sz="2800" b="1" dirty="0" smtClean="0">
                <a:latin typeface="Broadway" pitchFamily="82" charset="0"/>
              </a:rPr>
              <a:t>ke-5</a:t>
            </a:r>
            <a:endParaRPr lang="en-US" sz="2800" b="1" dirty="0" smtClean="0">
              <a:latin typeface="Broadway" pitchFamily="82" charset="0"/>
            </a:endParaRPr>
          </a:p>
          <a:p>
            <a:pPr algn="r"/>
            <a:r>
              <a:rPr lang="en-US" sz="4400" dirty="0" smtClean="0">
                <a:latin typeface="Broadway" pitchFamily="82" charset="0"/>
              </a:rPr>
              <a:t>MASYARAKAT</a:t>
            </a:r>
            <a:endParaRPr lang="en-US" sz="4400" dirty="0" smtClean="0">
              <a:latin typeface="Broadway" pitchFamily="8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6000" b="1" dirty="0" err="1" smtClean="0">
                <a:latin typeface="Blackadder ITC" pitchFamily="82" charset="0"/>
              </a:rPr>
              <a:t>Definisi</a:t>
            </a:r>
            <a:r>
              <a:rPr lang="en-US" sz="6000" b="1" dirty="0" smtClean="0">
                <a:latin typeface="Blackadder ITC" pitchFamily="82" charset="0"/>
              </a:rPr>
              <a:t> </a:t>
            </a:r>
            <a:r>
              <a:rPr lang="en-US" sz="6000" b="1" dirty="0" err="1" smtClean="0">
                <a:latin typeface="Blackadder ITC" pitchFamily="82" charset="0"/>
              </a:rPr>
              <a:t>M</a:t>
            </a:r>
            <a:r>
              <a:rPr lang="en-US" sz="6000" b="1" dirty="0" err="1" smtClean="0">
                <a:latin typeface="Blackadder ITC" pitchFamily="82" charset="0"/>
              </a:rPr>
              <a:t>asyarakat</a:t>
            </a:r>
            <a:endParaRPr lang="en-US" sz="6000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866888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 Narrow" pitchFamily="34" charset="0"/>
              </a:rPr>
              <a:t>Asal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kata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dirty="0" err="1" smtClean="0">
                <a:latin typeface="Arial Narrow" pitchFamily="34" charset="0"/>
              </a:rPr>
              <a:t>Bahasa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inggris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i="1" dirty="0" err="1" smtClean="0">
                <a:latin typeface="Arial Narrow" pitchFamily="34" charset="0"/>
              </a:rPr>
              <a:t>sociaty</a:t>
            </a:r>
            <a:r>
              <a:rPr lang="en-US" dirty="0" err="1" smtClean="0">
                <a:latin typeface="Arial Narrow" pitchFamily="34" charset="0"/>
              </a:rPr>
              <a:t>-bahasa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latin</a:t>
            </a:r>
            <a:r>
              <a:rPr lang="en-US" dirty="0" smtClean="0">
                <a:latin typeface="Arial Narrow" pitchFamily="34" charset="0"/>
              </a:rPr>
              <a:t>: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i="1" dirty="0" err="1" smtClean="0">
                <a:latin typeface="Arial Narrow" pitchFamily="34" charset="0"/>
              </a:rPr>
              <a:t>socius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artinya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dirty="0" err="1" smtClean="0">
                <a:latin typeface="Arial Narrow" pitchFamily="34" charset="0"/>
              </a:rPr>
              <a:t>kawan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diambil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bahasa</a:t>
            </a:r>
            <a:r>
              <a:rPr lang="en-US" dirty="0" smtClean="0">
                <a:latin typeface="Arial Narrow" pitchFamily="34" charset="0"/>
              </a:rPr>
              <a:t> Arab: </a:t>
            </a:r>
            <a:r>
              <a:rPr lang="en-US" i="1" dirty="0" err="1" smtClean="0">
                <a:latin typeface="Arial Narrow" pitchFamily="34" charset="0"/>
              </a:rPr>
              <a:t>syaraka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artinya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dirty="0" err="1" smtClean="0">
                <a:latin typeface="Arial Narrow" pitchFamily="34" charset="0"/>
              </a:rPr>
              <a:t>ikut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serta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berpartisipasi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r>
              <a:rPr lang="en-US" dirty="0" err="1" smtClean="0">
                <a:latin typeface="Arial Narrow" pitchFamily="34" charset="0"/>
              </a:rPr>
              <a:t>Ciri-ciri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utama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masyarakat</a:t>
            </a:r>
            <a:r>
              <a:rPr lang="en-US" dirty="0" smtClean="0">
                <a:latin typeface="Arial Narrow" pitchFamily="34" charset="0"/>
              </a:rPr>
              <a:t>: </a:t>
            </a:r>
            <a:r>
              <a:rPr lang="en-US" dirty="0" err="1" smtClean="0">
                <a:latin typeface="Arial Narrow" pitchFamily="34" charset="0"/>
              </a:rPr>
              <a:t>sekelompok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manusia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berdiam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tempat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waktu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tertentu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perasaan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sama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ikatan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pola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tingkah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laku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khas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kebudayaan</a:t>
            </a:r>
            <a:r>
              <a:rPr lang="en-US" dirty="0" smtClean="0">
                <a:latin typeface="Arial Narrow" pitchFamily="34" charset="0"/>
              </a:rPr>
              <a:t>).</a:t>
            </a:r>
          </a:p>
          <a:p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</a:t>
            </a:r>
            <a:r>
              <a:rPr lang="en-US" dirty="0" err="1" smtClean="0">
                <a:latin typeface="Arial Narrow" pitchFamily="34" charset="0"/>
              </a:rPr>
              <a:t>Koentjaraningrat</a:t>
            </a:r>
            <a:r>
              <a:rPr lang="en-US" dirty="0" smtClean="0">
                <a:latin typeface="Arial Narrow" pitchFamily="34" charset="0"/>
              </a:rPr>
              <a:t> - </a:t>
            </a:r>
            <a:r>
              <a:rPr lang="en-US" dirty="0" smtClean="0">
                <a:latin typeface="Arial Narrow" pitchFamily="34" charset="0"/>
              </a:rPr>
              <a:t>H.J. </a:t>
            </a:r>
            <a:r>
              <a:rPr lang="en-US" dirty="0" err="1" smtClean="0">
                <a:latin typeface="Arial Narrow" pitchFamily="34" charset="0"/>
              </a:rPr>
              <a:t>Herskovist</a:t>
            </a:r>
            <a:r>
              <a:rPr lang="en-US" dirty="0" smtClean="0">
                <a:latin typeface="Arial Narrow" pitchFamily="34" charset="0"/>
              </a:rPr>
              <a:t> - </a:t>
            </a:r>
            <a:r>
              <a:rPr lang="en-US" dirty="0" smtClean="0">
                <a:latin typeface="Arial Narrow" pitchFamily="34" charset="0"/>
              </a:rPr>
              <a:t>J.L. Gillian &amp; J.P </a:t>
            </a:r>
            <a:r>
              <a:rPr lang="en-US" dirty="0" smtClean="0">
                <a:latin typeface="Arial Narrow" pitchFamily="34" charset="0"/>
              </a:rPr>
              <a:t>Gillian - </a:t>
            </a:r>
            <a:r>
              <a:rPr lang="en-US" dirty="0" smtClean="0">
                <a:latin typeface="Arial Narrow" pitchFamily="34" charset="0"/>
              </a:rPr>
              <a:t>S.R. </a:t>
            </a:r>
            <a:r>
              <a:rPr lang="en-US" dirty="0" err="1" smtClean="0">
                <a:latin typeface="Arial Narrow" pitchFamily="34" charset="0"/>
              </a:rPr>
              <a:t>Stenmentz</a:t>
            </a:r>
            <a:r>
              <a:rPr lang="en-US" dirty="0" smtClean="0">
                <a:latin typeface="Arial Narrow" pitchFamily="34" charset="0"/>
              </a:rPr>
              <a:t> - </a:t>
            </a:r>
            <a:r>
              <a:rPr lang="en-US" dirty="0" smtClean="0">
                <a:latin typeface="Arial Narrow" pitchFamily="34" charset="0"/>
              </a:rPr>
              <a:t>M.M. </a:t>
            </a:r>
            <a:r>
              <a:rPr lang="en-US" dirty="0" err="1" smtClean="0">
                <a:latin typeface="Arial Narrow" pitchFamily="34" charset="0"/>
              </a:rPr>
              <a:t>Djojodinegoro</a:t>
            </a:r>
            <a:r>
              <a:rPr lang="en-US" dirty="0" smtClean="0">
                <a:latin typeface="Arial Narrow" pitchFamily="34" charset="0"/>
              </a:rPr>
              <a:t> - </a:t>
            </a:r>
            <a:r>
              <a:rPr lang="en-US" dirty="0" smtClean="0">
                <a:latin typeface="Arial Narrow" pitchFamily="34" charset="0"/>
              </a:rPr>
              <a:t>R. </a:t>
            </a:r>
            <a:r>
              <a:rPr lang="en-US" dirty="0" smtClean="0">
                <a:latin typeface="Arial Narrow" pitchFamily="34" charset="0"/>
              </a:rPr>
              <a:t>Linton - </a:t>
            </a:r>
            <a:r>
              <a:rPr lang="en-US" dirty="0" err="1" smtClean="0">
                <a:latin typeface="Arial Narrow" pitchFamily="34" charset="0"/>
              </a:rPr>
              <a:t>R.Firth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dirty="0" smtClean="0">
                <a:latin typeface="Arial Narrow" pitchFamily="34" charset="0"/>
              </a:rPr>
              <a:t>Prof. </a:t>
            </a:r>
            <a:r>
              <a:rPr lang="en-US" dirty="0" err="1" smtClean="0">
                <a:latin typeface="Arial Narrow" pitchFamily="34" charset="0"/>
              </a:rPr>
              <a:t>Harsojo</a:t>
            </a: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49808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4800" b="1" dirty="0" err="1" smtClean="0">
                <a:latin typeface="Blackadder ITC" pitchFamily="82" charset="0"/>
              </a:rPr>
              <a:t>Wujud</a:t>
            </a:r>
            <a:r>
              <a:rPr lang="en-US" sz="4800" b="1" dirty="0" smtClean="0">
                <a:latin typeface="Blackadder ITC" pitchFamily="82" charset="0"/>
              </a:rPr>
              <a:t> </a:t>
            </a:r>
            <a:r>
              <a:rPr lang="en-US" sz="4800" b="1" dirty="0" err="1" smtClean="0">
                <a:latin typeface="Blackadder ITC" pitchFamily="82" charset="0"/>
              </a:rPr>
              <a:t>kolektif</a:t>
            </a:r>
            <a:r>
              <a:rPr lang="en-US" sz="4800" b="1" dirty="0" smtClean="0">
                <a:latin typeface="Blackadder ITC" pitchFamily="82" charset="0"/>
              </a:rPr>
              <a:t> </a:t>
            </a:r>
            <a:r>
              <a:rPr lang="en-US" sz="4800" b="1" dirty="0" err="1" smtClean="0">
                <a:latin typeface="Blackadder ITC" pitchFamily="82" charset="0"/>
              </a:rPr>
              <a:t>kesatuan</a:t>
            </a:r>
            <a:r>
              <a:rPr lang="en-US" sz="4800" b="1" dirty="0" smtClean="0">
                <a:latin typeface="Blackadder ITC" pitchFamily="82" charset="0"/>
              </a:rPr>
              <a:t> </a:t>
            </a:r>
            <a:r>
              <a:rPr lang="en-US" sz="4800" b="1" dirty="0" err="1" smtClean="0">
                <a:latin typeface="Blackadder ITC" pitchFamily="82" charset="0"/>
              </a:rPr>
              <a:t>manusia</a:t>
            </a:r>
            <a:endParaRPr lang="en-US" sz="4800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429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Kategori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sosial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Golongan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sosial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 err="1" smtClean="0">
                <a:solidFill>
                  <a:schemeClr val="accent5">
                    <a:lumMod val="75000"/>
                  </a:schemeClr>
                </a:solidFill>
              </a:rPr>
              <a:t>Komunitas</a:t>
            </a:r>
            <a:endParaRPr lang="en-US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i-FI" sz="4000" dirty="0" smtClean="0">
                <a:solidFill>
                  <a:schemeClr val="accent5">
                    <a:lumMod val="75000"/>
                  </a:schemeClr>
                </a:solidFill>
              </a:rPr>
              <a:t>Kelompok dan perkumpulan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951038"/>
            <a:ext cx="7498080" cy="3001962"/>
          </a:xfrm>
        </p:spPr>
        <p:txBody>
          <a:bodyPr>
            <a:normAutofit/>
          </a:bodyPr>
          <a:lstStyle/>
          <a:p>
            <a:pPr lvl="0" algn="ctr"/>
            <a:r>
              <a:rPr lang="en-US" sz="4400" b="1" dirty="0" err="1" smtClean="0">
                <a:latin typeface="Blackadder ITC" pitchFamily="82" charset="0"/>
              </a:rPr>
              <a:t>Iktisar</a:t>
            </a:r>
            <a:r>
              <a:rPr lang="en-US" sz="4400" b="1" dirty="0" smtClean="0">
                <a:latin typeface="Blackadder ITC" pitchFamily="82" charset="0"/>
              </a:rPr>
              <a:t> </a:t>
            </a:r>
            <a:r>
              <a:rPr lang="en-US" sz="4400" b="1" dirty="0" err="1" smtClean="0">
                <a:latin typeface="Blackadder ITC" pitchFamily="82" charset="0"/>
              </a:rPr>
              <a:t>wujud</a:t>
            </a:r>
            <a:r>
              <a:rPr lang="en-US" sz="4400" b="1" dirty="0" smtClean="0">
                <a:latin typeface="Blackadder ITC" pitchFamily="82" charset="0"/>
              </a:rPr>
              <a:t> </a:t>
            </a:r>
            <a:r>
              <a:rPr lang="en-US" sz="4400" b="1" dirty="0" err="1" smtClean="0">
                <a:latin typeface="Blackadder ITC" pitchFamily="82" charset="0"/>
              </a:rPr>
              <a:t>kesatuan</a:t>
            </a:r>
            <a:r>
              <a:rPr lang="en-US" sz="4400" b="1" dirty="0" smtClean="0">
                <a:latin typeface="Blackadder ITC" pitchFamily="82" charset="0"/>
              </a:rPr>
              <a:t> </a:t>
            </a:r>
            <a:r>
              <a:rPr lang="en-US" sz="4400" b="1" dirty="0" err="1" smtClean="0">
                <a:latin typeface="Blackadder ITC" pitchFamily="82" charset="0"/>
              </a:rPr>
              <a:t>manusia</a:t>
            </a:r>
            <a:endParaRPr lang="en-US" sz="4400" dirty="0"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66800"/>
            <a:ext cx="749808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6600" b="1" dirty="0" err="1" smtClean="0">
                <a:latin typeface="Blackadder ITC" pitchFamily="82" charset="0"/>
              </a:rPr>
              <a:t>Pranata</a:t>
            </a:r>
            <a:r>
              <a:rPr lang="en-US" sz="6600" b="1" dirty="0" smtClean="0">
                <a:latin typeface="Blackadder ITC" pitchFamily="82" charset="0"/>
              </a:rPr>
              <a:t> </a:t>
            </a:r>
            <a:r>
              <a:rPr lang="en-US" sz="6600" b="1" dirty="0" err="1" smtClean="0">
                <a:latin typeface="Blackadder ITC" pitchFamily="82" charset="0"/>
              </a:rPr>
              <a:t>sosial</a:t>
            </a:r>
            <a:r>
              <a:rPr lang="en-US" sz="6600" b="1" dirty="0" smtClean="0">
                <a:latin typeface="Blackadder ITC" pitchFamily="82" charset="0"/>
              </a:rPr>
              <a:t> </a:t>
            </a:r>
            <a:endParaRPr lang="en-US" sz="6600" dirty="0"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971800"/>
            <a:ext cx="7498080" cy="3276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/>
              <a:t>Pranata</a:t>
            </a:r>
            <a:r>
              <a:rPr lang="en-US" sz="3600" dirty="0" smtClean="0"/>
              <a:t> </a:t>
            </a:r>
            <a:r>
              <a:rPr lang="en-US" sz="3600" i="1" dirty="0" smtClean="0"/>
              <a:t>(institution)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sistem-sistem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menjadi</a:t>
            </a:r>
            <a:r>
              <a:rPr lang="en-US" sz="3600" dirty="0" smtClean="0"/>
              <a:t> </a:t>
            </a:r>
            <a:r>
              <a:rPr lang="en-US" sz="3600" dirty="0" err="1" smtClean="0"/>
              <a:t>wahana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warga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berinteraksi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pola-pola</a:t>
            </a:r>
            <a:r>
              <a:rPr lang="en-US" sz="3600" dirty="0" smtClean="0"/>
              <a:t> </a:t>
            </a:r>
            <a:r>
              <a:rPr lang="en-US" sz="3600" dirty="0" err="1" smtClean="0"/>
              <a:t>resmi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486400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1. kingship/domestic institutions</a:t>
            </a:r>
          </a:p>
          <a:p>
            <a:pPr marL="596646" indent="-514350">
              <a:buNone/>
            </a:pP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2. economic institution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</a:p>
          <a:p>
            <a:pPr marL="596646" indent="-514350">
              <a:buNone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educational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institution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</a:p>
          <a:p>
            <a:pPr marL="596646" indent="-514350">
              <a:buNone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4.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scientific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institution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</a:p>
          <a:p>
            <a:pPr marL="596646" lvl="0" indent="-514350">
              <a:buNone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5.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aesthetic &amp;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recreational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institution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</a:p>
          <a:p>
            <a:pPr marL="596646" indent="-514350">
              <a:buNone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6. </a:t>
            </a:r>
            <a:r>
              <a:rPr lang="en-US" sz="4000" i="1" dirty="0" err="1" smtClean="0">
                <a:solidFill>
                  <a:schemeClr val="accent5">
                    <a:lumMod val="50000"/>
                  </a:schemeClr>
                </a:solidFill>
              </a:rPr>
              <a:t>religius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institutions</a:t>
            </a:r>
          </a:p>
          <a:p>
            <a:pPr marL="596646" indent="-514350">
              <a:buNone/>
            </a:pP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7.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political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institutions</a:t>
            </a:r>
          </a:p>
          <a:p>
            <a:pPr marL="596646" indent="-514350">
              <a:buNone/>
            </a:pP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8.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somatic institutions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596646" indent="-514350">
              <a:buAutoNum type="arabicPeriod"/>
            </a:pP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47545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mementaskan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(</a:t>
            </a:r>
            <a:r>
              <a:rPr lang="en-US" i="1" dirty="0" smtClean="0"/>
              <a:t>social role/role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Setiap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individu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masyarakat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ada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dua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macam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kedudukan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yaitu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0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Kedudukan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tergariskan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(ascribed status)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yaitu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kedudukan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sendirinya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Kedudukan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diusahakan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4000" i="1" dirty="0" err="1" smtClean="0">
                <a:solidFill>
                  <a:schemeClr val="accent5">
                    <a:lumMod val="50000"/>
                  </a:schemeClr>
                </a:solidFill>
              </a:rPr>
              <a:t>aschived</a:t>
            </a:r>
            <a:r>
              <a:rPr lang="en-US" sz="4000" i="1" dirty="0" smtClean="0">
                <a:solidFill>
                  <a:schemeClr val="accent5">
                    <a:lumMod val="50000"/>
                  </a:schemeClr>
                </a:solidFill>
              </a:rPr>
              <a:t> status)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yaitu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kedudukan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dengan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</a:rPr>
              <a:t>usaha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.   </a:t>
            </a:r>
          </a:p>
          <a:p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Sekian</a:t>
            </a:r>
            <a:r>
              <a:rPr lang="en-US" sz="6600" dirty="0" smtClean="0">
                <a:latin typeface="Algerian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Algerian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Terima</a:t>
            </a:r>
            <a:r>
              <a:rPr lang="en-US" sz="6600" dirty="0" smtClean="0">
                <a:latin typeface="Algerian" pitchFamily="82" charset="0"/>
              </a:rPr>
              <a:t> </a:t>
            </a:r>
            <a:r>
              <a:rPr lang="en-US" sz="6600" dirty="0" err="1" smtClean="0">
                <a:latin typeface="Algerian" pitchFamily="82" charset="0"/>
              </a:rPr>
              <a:t>kasih</a:t>
            </a:r>
            <a:endParaRPr lang="en-US" sz="6600" dirty="0">
              <a:latin typeface="Algerian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195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 n t r o p o l o g i</vt:lpstr>
      <vt:lpstr>Definisi Masyarakat</vt:lpstr>
      <vt:lpstr>Wujud kolektif kesatuan manusia</vt:lpstr>
      <vt:lpstr>Iktisar wujud kesatuan manusia</vt:lpstr>
      <vt:lpstr>Pranata sosial </vt:lpstr>
      <vt:lpstr>Slide 6</vt:lpstr>
      <vt:lpstr>Tingkah laku individu yang mementaskan suatu kedudukan tertentu disebut peranan sosial  (social role/role)</vt:lpstr>
      <vt:lpstr>Slide 8</vt:lpstr>
      <vt:lpstr>Slide 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45</cp:revision>
  <dcterms:created xsi:type="dcterms:W3CDTF">2009-12-01T12:25:09Z</dcterms:created>
  <dcterms:modified xsi:type="dcterms:W3CDTF">2009-12-09T14:11:28Z</dcterms:modified>
</cp:coreProperties>
</file>