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9" r:id="rId5"/>
    <p:sldId id="260"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2/18/2013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2/18/2013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2/18/2013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2/18/2013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2/18/2013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lstStyle/>
          <a:p>
            <a:r>
              <a:rPr lang="id-ID" dirty="0" smtClean="0">
                <a:solidFill>
                  <a:srgbClr val="FF0000"/>
                </a:solidFill>
              </a:rPr>
              <a:t>MANAJEMEN PRODUKTIVITAS</a:t>
            </a:r>
            <a:endParaRPr lang="en-US" dirty="0">
              <a:solidFill>
                <a:srgbClr val="FF0000"/>
              </a:solidFill>
            </a:endParaRPr>
          </a:p>
        </p:txBody>
      </p:sp>
      <p:sp>
        <p:nvSpPr>
          <p:cNvPr id="3" name="Subtitle 2"/>
          <p:cNvSpPr>
            <a:spLocks noGrp="1"/>
          </p:cNvSpPr>
          <p:nvPr>
            <p:ph type="subTitle" idx="1"/>
          </p:nvPr>
        </p:nvSpPr>
        <p:spPr>
          <a:xfrm>
            <a:off x="685800" y="4038599"/>
            <a:ext cx="7772400" cy="1066801"/>
          </a:xfrm>
        </p:spPr>
        <p:txBody>
          <a:bodyPr>
            <a:normAutofit fontScale="85000" lnSpcReduction="20000"/>
          </a:bodyPr>
          <a:lstStyle/>
          <a:p>
            <a:r>
              <a:rPr lang="id-ID" b="1" dirty="0" smtClean="0">
                <a:solidFill>
                  <a:srgbClr val="002060"/>
                </a:solidFill>
              </a:rPr>
              <a:t>Pertemuan ke II</a:t>
            </a:r>
          </a:p>
          <a:p>
            <a:r>
              <a:rPr lang="id-ID" b="1" dirty="0" smtClean="0">
                <a:solidFill>
                  <a:srgbClr val="002060"/>
                </a:solidFill>
              </a:rPr>
              <a:t>Oleh</a:t>
            </a:r>
          </a:p>
          <a:p>
            <a:r>
              <a:rPr lang="id-ID" b="1" dirty="0" smtClean="0">
                <a:solidFill>
                  <a:srgbClr val="002060"/>
                </a:solidFill>
              </a:rPr>
              <a:t>Adang Widjana</a:t>
            </a:r>
            <a:endParaRPr lang="en-US"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id-ID" sz="2400" dirty="0" smtClean="0">
                <a:latin typeface="Times New Roman" pitchFamily="18" charset="0"/>
                <a:cs typeface="Times New Roman" pitchFamily="18" charset="0"/>
              </a:rPr>
              <a:t>TINGKAT DAN SUMBER PRODUKTIVITAS</a:t>
            </a:r>
          </a:p>
          <a:p>
            <a:pPr marL="0" indent="0" algn="just">
              <a:buNone/>
            </a:pPr>
            <a:r>
              <a:rPr lang="id-ID" sz="2400" dirty="0" smtClean="0">
                <a:latin typeface="Times New Roman" pitchFamily="18" charset="0"/>
                <a:cs typeface="Times New Roman" pitchFamily="18" charset="0"/>
              </a:rPr>
              <a:t>William Castetter (2001:283) menyatakan bahwa beberapa organisasi untuk mengetahui tingkat produktivitas (personil yang tidak efektif) adalah dengan memperhatikan/menilai beberapa faktor:</a:t>
            </a:r>
          </a:p>
          <a:p>
            <a:pPr marL="457200" indent="-457200" algn="just">
              <a:buNone/>
            </a:pPr>
            <a:r>
              <a:rPr lang="en-US" sz="2400" b="1" dirty="0" smtClean="0">
                <a:latin typeface="Times New Roman" pitchFamily="18" charset="0"/>
                <a:cs typeface="Times New Roman" pitchFamily="18" charset="0"/>
              </a:rPr>
              <a:t>A.   </a:t>
            </a:r>
            <a:r>
              <a:rPr lang="id-ID" sz="2400" b="1" dirty="0" smtClean="0">
                <a:latin typeface="Times New Roman" pitchFamily="18" charset="0"/>
                <a:cs typeface="Times New Roman" pitchFamily="18" charset="0"/>
              </a:rPr>
              <a:t>Faktor Organisasi :</a:t>
            </a:r>
          </a:p>
          <a:p>
            <a:pPr marL="457200" indent="-457200" algn="just">
              <a:buNone/>
            </a:pPr>
            <a:r>
              <a:rPr lang="id-ID" sz="2400" b="1" dirty="0" smtClean="0">
                <a:latin typeface="Times New Roman" pitchFamily="18" charset="0"/>
                <a:cs typeface="Times New Roman" pitchFamily="18" charset="0"/>
              </a:rPr>
              <a:t>a. Selama bekerja </a:t>
            </a:r>
          </a:p>
          <a:p>
            <a:pPr marL="457200" indent="-457200" algn="just">
              <a:buFont typeface="Wingdings" pitchFamily="2" charset="2"/>
              <a:buChar char="§"/>
            </a:pPr>
            <a:r>
              <a:rPr lang="id-ID" sz="2400" dirty="0" smtClean="0">
                <a:solidFill>
                  <a:schemeClr val="tx1">
                    <a:lumMod val="95000"/>
                    <a:lumOff val="5000"/>
                  </a:schemeClr>
                </a:solidFill>
                <a:latin typeface="Times New Roman" pitchFamily="18" charset="0"/>
                <a:cs typeface="Times New Roman" pitchFamily="18" charset="0"/>
              </a:rPr>
              <a:t>Keterlambatan</a:t>
            </a:r>
          </a:p>
          <a:p>
            <a:pPr marL="457200" indent="-457200" algn="just">
              <a:buFont typeface="Wingdings" pitchFamily="2" charset="2"/>
              <a:buChar char="§"/>
            </a:pPr>
            <a:r>
              <a:rPr lang="id-ID" sz="2400" dirty="0" smtClean="0">
                <a:solidFill>
                  <a:schemeClr val="tx1">
                    <a:lumMod val="95000"/>
                    <a:lumOff val="5000"/>
                  </a:schemeClr>
                </a:solidFill>
                <a:latin typeface="Times New Roman" pitchFamily="18" charset="0"/>
                <a:cs typeface="Times New Roman" pitchFamily="18" charset="0"/>
              </a:rPr>
              <a:t>Kehadiran</a:t>
            </a:r>
          </a:p>
          <a:p>
            <a:pPr marL="457200" indent="-457200" algn="just">
              <a:buFont typeface="Wingdings" pitchFamily="2" charset="2"/>
              <a:buChar char="§"/>
            </a:pPr>
            <a:r>
              <a:rPr lang="id-ID" sz="2400" dirty="0" smtClean="0">
                <a:solidFill>
                  <a:schemeClr val="tx1">
                    <a:lumMod val="95000"/>
                    <a:lumOff val="5000"/>
                  </a:schemeClr>
                </a:solidFill>
                <a:latin typeface="Times New Roman" pitchFamily="18" charset="0"/>
                <a:cs typeface="Times New Roman" pitchFamily="18" charset="0"/>
              </a:rPr>
              <a:t>Penurunan produktivitas</a:t>
            </a:r>
          </a:p>
          <a:p>
            <a:pPr marL="457200" indent="-457200" algn="just">
              <a:buFont typeface="Wingdings" pitchFamily="2" charset="2"/>
              <a:buChar char="§"/>
            </a:pPr>
            <a:r>
              <a:rPr lang="id-ID" sz="2400" dirty="0" smtClean="0">
                <a:solidFill>
                  <a:schemeClr val="tx1">
                    <a:lumMod val="95000"/>
                    <a:lumOff val="5000"/>
                  </a:schemeClr>
                </a:solidFill>
                <a:latin typeface="Times New Roman" pitchFamily="18" charset="0"/>
                <a:cs typeface="Times New Roman" pitchFamily="18" charset="0"/>
              </a:rPr>
              <a:t>Perombakan rencana/jadwal</a:t>
            </a:r>
          </a:p>
          <a:p>
            <a:pPr marL="457200" indent="-457200" algn="just">
              <a:buFont typeface="Wingdings" pitchFamily="2" charset="2"/>
              <a:buChar char="§"/>
            </a:pPr>
            <a:r>
              <a:rPr lang="id-ID" sz="2400" dirty="0" smtClean="0">
                <a:solidFill>
                  <a:schemeClr val="tx1">
                    <a:lumMod val="95000"/>
                    <a:lumOff val="5000"/>
                  </a:schemeClr>
                </a:solidFill>
                <a:latin typeface="Times New Roman" pitchFamily="18" charset="0"/>
                <a:cs typeface="Times New Roman" pitchFamily="18" charset="0"/>
              </a:rPr>
              <a:t>Peningkatan tanggung jawab kepengawasan</a:t>
            </a:r>
          </a:p>
          <a:p>
            <a:pPr marL="457200" indent="-457200" algn="just">
              <a:buFont typeface="Wingdings" pitchFamily="2" charset="2"/>
              <a:buChar char="§"/>
            </a:pPr>
            <a:r>
              <a:rPr lang="id-ID" sz="2400" dirty="0" smtClean="0">
                <a:solidFill>
                  <a:schemeClr val="tx1">
                    <a:lumMod val="95000"/>
                    <a:lumOff val="5000"/>
                  </a:schemeClr>
                </a:solidFill>
                <a:latin typeface="Times New Roman" pitchFamily="18" charset="0"/>
                <a:cs typeface="Times New Roman" pitchFamily="18" charset="0"/>
              </a:rPr>
              <a:t>Kekeliruan dan ketidakefesienan</a:t>
            </a:r>
            <a:endParaRPr lang="en-US" sz="2400" dirty="0">
              <a:solidFill>
                <a:schemeClr val="tx1">
                  <a:lumMod val="95000"/>
                  <a:lumOff val="5000"/>
                </a:schemeClr>
              </a:solidFill>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marL="457200" indent="-457200" algn="just">
              <a:buNone/>
            </a:pPr>
            <a:r>
              <a:rPr lang="en-US" sz="2400" b="1" dirty="0" smtClean="0">
                <a:latin typeface="Times New Roman" pitchFamily="18" charset="0"/>
                <a:cs typeface="Times New Roman" pitchFamily="18" charset="0"/>
              </a:rPr>
              <a:t>b.   </a:t>
            </a:r>
            <a:r>
              <a:rPr lang="id-ID" sz="2400" b="1" dirty="0" smtClean="0">
                <a:latin typeface="Times New Roman" pitchFamily="18" charset="0"/>
                <a:cs typeface="Times New Roman" pitchFamily="18" charset="0"/>
              </a:rPr>
              <a:t>Di luar pekerjaan</a:t>
            </a:r>
          </a:p>
          <a:p>
            <a:pPr marL="457200" indent="-457200" algn="just">
              <a:buFont typeface="Wingdings" pitchFamily="2" charset="2"/>
              <a:buChar char="§"/>
            </a:pPr>
            <a:r>
              <a:rPr lang="id-ID" sz="2400" dirty="0" smtClean="0">
                <a:latin typeface="Times New Roman" pitchFamily="18" charset="0"/>
                <a:cs typeface="Times New Roman" pitchFamily="18" charset="0"/>
              </a:rPr>
              <a:t>Kehilangan investasi</a:t>
            </a:r>
          </a:p>
          <a:p>
            <a:pPr marL="457200" indent="-457200" algn="just">
              <a:buFont typeface="Wingdings" pitchFamily="2" charset="2"/>
              <a:buChar char="§"/>
            </a:pPr>
            <a:r>
              <a:rPr lang="id-ID" sz="2400" dirty="0" smtClean="0">
                <a:latin typeface="Times New Roman" pitchFamily="18" charset="0"/>
                <a:cs typeface="Times New Roman" pitchFamily="18" charset="0"/>
              </a:rPr>
              <a:t>Semangat</a:t>
            </a:r>
          </a:p>
          <a:p>
            <a:pPr marL="457200" indent="-457200" algn="just">
              <a:buFont typeface="Wingdings" pitchFamily="2" charset="2"/>
              <a:buChar char="§"/>
            </a:pPr>
            <a:r>
              <a:rPr lang="id-ID" sz="2400" dirty="0" smtClean="0">
                <a:latin typeface="Times New Roman" pitchFamily="18" charset="0"/>
                <a:cs typeface="Times New Roman" pitchFamily="18" charset="0"/>
              </a:rPr>
              <a:t>Rekruitment</a:t>
            </a:r>
          </a:p>
          <a:p>
            <a:pPr marL="457200" indent="-457200" algn="just">
              <a:buFont typeface="Wingdings" pitchFamily="2" charset="2"/>
              <a:buChar char="§"/>
            </a:pPr>
            <a:r>
              <a:rPr lang="id-ID" sz="2400" dirty="0" smtClean="0">
                <a:latin typeface="Times New Roman" pitchFamily="18" charset="0"/>
                <a:cs typeface="Times New Roman" pitchFamily="18" charset="0"/>
              </a:rPr>
              <a:t>Seleksi dan penempatan</a:t>
            </a:r>
          </a:p>
          <a:p>
            <a:pPr marL="457200" indent="-457200" algn="just">
              <a:buFont typeface="Wingdings" pitchFamily="2" charset="2"/>
              <a:buChar char="§"/>
            </a:pPr>
            <a:r>
              <a:rPr lang="id-ID" sz="2400" dirty="0" smtClean="0">
                <a:latin typeface="Times New Roman" pitchFamily="18" charset="0"/>
                <a:cs typeface="Times New Roman" pitchFamily="18" charset="0"/>
              </a:rPr>
              <a:t>Kekurangan biaya</a:t>
            </a:r>
          </a:p>
          <a:p>
            <a:pPr marL="457200" indent="-457200" algn="just">
              <a:buFont typeface="Wingdings" pitchFamily="2" charset="2"/>
              <a:buChar char="§"/>
            </a:pPr>
            <a:r>
              <a:rPr lang="id-ID" sz="2400" dirty="0" smtClean="0">
                <a:latin typeface="Times New Roman" pitchFamily="18" charset="0"/>
                <a:cs typeface="Times New Roman" pitchFamily="18" charset="0"/>
              </a:rPr>
              <a:t>Perombakan rencana/jadwal</a:t>
            </a:r>
          </a:p>
          <a:p>
            <a:pPr marL="457200" indent="-457200" algn="just">
              <a:buFont typeface="Wingdings" pitchFamily="2" charset="2"/>
              <a:buChar char="§"/>
            </a:pPr>
            <a:r>
              <a:rPr lang="id-ID" sz="2400" dirty="0" smtClean="0">
                <a:latin typeface="Times New Roman" pitchFamily="18" charset="0"/>
                <a:cs typeface="Times New Roman" pitchFamily="18" charset="0"/>
              </a:rPr>
              <a:t>Kompensasi sebenarnya.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id-ID" sz="2400" b="1" dirty="0" smtClean="0">
                <a:latin typeface="Times New Roman" pitchFamily="18" charset="0"/>
                <a:cs typeface="Times New Roman" pitchFamily="18" charset="0"/>
              </a:rPr>
              <a:t>B. Faktor Individu                     Faktor Sosial</a:t>
            </a:r>
          </a:p>
          <a:p>
            <a:pPr marL="457200" indent="-457200">
              <a:buNone/>
            </a:pPr>
            <a:r>
              <a:rPr lang="en-US" sz="2400" b="1" dirty="0" smtClean="0">
                <a:latin typeface="Times New Roman" pitchFamily="18" charset="0"/>
                <a:cs typeface="Times New Roman" pitchFamily="18" charset="0"/>
              </a:rPr>
              <a:t>a.   </a:t>
            </a:r>
            <a:r>
              <a:rPr lang="id-ID" sz="2400" b="1" dirty="0" smtClean="0">
                <a:latin typeface="Times New Roman" pitchFamily="18" charset="0"/>
                <a:cs typeface="Times New Roman" pitchFamily="18" charset="0"/>
              </a:rPr>
              <a:t>Selama bekerja</a:t>
            </a:r>
          </a:p>
          <a:p>
            <a:pPr marL="457200" indent="-457200">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Pengaruh karier           	     -   Ketidakpuasan klien</a:t>
            </a:r>
          </a:p>
          <a:p>
            <a:pPr marL="457200" indent="-457200">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Pengaruh kemampuan           -   Hubungan masyarakat</a:t>
            </a:r>
          </a:p>
          <a:p>
            <a:pPr marL="457200" indent="-457200">
              <a:buNone/>
            </a:pPr>
            <a:r>
              <a:rPr lang="id-ID" sz="2400" dirty="0" smtClean="0">
                <a:latin typeface="Times New Roman" pitchFamily="18" charset="0"/>
                <a:cs typeface="Times New Roman" pitchFamily="18" charset="0"/>
              </a:rPr>
              <a:t>       	                                         -   Kredibilitas &amp; abilitas</a:t>
            </a:r>
          </a:p>
          <a:p>
            <a:pPr marL="457200" indent="-457200">
              <a:buNone/>
            </a:pPr>
            <a:r>
              <a:rPr lang="id-ID" sz="2400" dirty="0" smtClean="0">
                <a:latin typeface="Times New Roman" pitchFamily="18" charset="0"/>
                <a:cs typeface="Times New Roman" pitchFamily="18" charset="0"/>
              </a:rPr>
              <a:t>					          sistem untuk memberikan       </a:t>
            </a:r>
          </a:p>
          <a:p>
            <a:pPr marL="457200" indent="-457200">
              <a:buNone/>
            </a:pPr>
            <a:r>
              <a:rPr lang="id-ID" sz="2400" dirty="0" smtClean="0">
                <a:latin typeface="Times New Roman" pitchFamily="18" charset="0"/>
                <a:cs typeface="Times New Roman" pitchFamily="18" charset="0"/>
              </a:rPr>
              <a:t>					          pelayanan efektif</a:t>
            </a:r>
          </a:p>
          <a:p>
            <a:pPr marL="457200" indent="-457200">
              <a:buNone/>
            </a:pPr>
            <a:r>
              <a:rPr lang="en-US" sz="2400" b="1" dirty="0" smtClean="0">
                <a:latin typeface="Times New Roman" pitchFamily="18" charset="0"/>
                <a:cs typeface="Times New Roman" pitchFamily="18" charset="0"/>
              </a:rPr>
              <a:t>b.   </a:t>
            </a:r>
            <a:r>
              <a:rPr lang="id-ID" sz="2400" b="1" dirty="0" smtClean="0">
                <a:latin typeface="Times New Roman" pitchFamily="18" charset="0"/>
                <a:cs typeface="Times New Roman" pitchFamily="18" charset="0"/>
              </a:rPr>
              <a:t>Di luar pekerjaan</a:t>
            </a:r>
          </a:p>
          <a:p>
            <a:pPr marL="457200" indent="-457200">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Pengaruh sosial                     -   Kekurangan dlm hal kualitas</a:t>
            </a:r>
          </a:p>
          <a:p>
            <a:pPr marL="457200" indent="-457200">
              <a:buNone/>
            </a:pPr>
            <a:r>
              <a:rPr lang="id-ID" sz="2400" dirty="0" smtClean="0">
                <a:latin typeface="Times New Roman" pitchFamily="18" charset="0"/>
                <a:cs typeface="Times New Roman" pitchFamily="18" charset="0"/>
              </a:rPr>
              <a:t>                                                         pelayanan</a:t>
            </a:r>
          </a:p>
          <a:p>
            <a:pPr marL="457200" indent="-457200">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Pengaruh keluarga                -    Hasil gagal diperoleh sesuai</a:t>
            </a:r>
          </a:p>
          <a:p>
            <a:pPr marL="457200" indent="-457200">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Pengaruh psikologis                   dengan standar</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382000" cy="5410200"/>
          </a:xfrm>
        </p:spPr>
        <p:txBody>
          <a:bodyPr>
            <a:normAutofit fontScale="92500"/>
          </a:bodyPr>
          <a:lstStyle/>
          <a:p>
            <a:pPr marL="0" indent="0" algn="just">
              <a:buNone/>
            </a:pPr>
            <a:r>
              <a:rPr lang="id-ID" sz="2400" dirty="0" smtClean="0">
                <a:latin typeface="Times New Roman" pitchFamily="18" charset="0"/>
                <a:cs typeface="Times New Roman" pitchFamily="18" charset="0"/>
              </a:rPr>
              <a:t>Faktor tersebut merupakan faktor tangible maupun intangible yang berhubungan dengan kinerja yang tidak efektif yang menghasilkan produktivitas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yang tidak sesuai harapan.</a:t>
            </a:r>
          </a:p>
          <a:p>
            <a:pPr marL="0" indent="0" algn="just">
              <a:buNone/>
            </a:pPr>
            <a:r>
              <a:rPr lang="id-ID" sz="2400" dirty="0" smtClean="0">
                <a:latin typeface="Times New Roman" pitchFamily="18" charset="0"/>
                <a:cs typeface="Times New Roman" pitchFamily="18" charset="0"/>
              </a:rPr>
              <a:t>Sumber Utama kinerja tidak efektif, sbb:</a:t>
            </a:r>
          </a:p>
          <a:p>
            <a:pPr marL="0" indent="0" algn="just">
              <a:buNone/>
            </a:pPr>
            <a:r>
              <a:rPr lang="id-ID" sz="2400" b="1" dirty="0" smtClean="0">
                <a:latin typeface="Times New Roman" pitchFamily="18" charset="0"/>
                <a:cs typeface="Times New Roman" pitchFamily="18" charset="0"/>
              </a:rPr>
              <a:t>Individu   </a:t>
            </a:r>
            <a:r>
              <a:rPr lang="id-ID" sz="2400" dirty="0" smtClean="0">
                <a:latin typeface="Times New Roman" pitchFamily="18" charset="0"/>
                <a:cs typeface="Times New Roman" pitchFamily="18" charset="0"/>
              </a:rPr>
              <a:t>                        </a:t>
            </a:r>
            <a:r>
              <a:rPr lang="id-ID" sz="2400" b="1" dirty="0" smtClean="0">
                <a:latin typeface="Times New Roman" pitchFamily="18" charset="0"/>
                <a:cs typeface="Times New Roman" pitchFamily="18" charset="0"/>
              </a:rPr>
              <a:t>Organisasi             Lingkungan Eksternal</a:t>
            </a:r>
          </a:p>
          <a:p>
            <a:pPr marL="0" indent="0" algn="just"/>
            <a:r>
              <a:rPr lang="id-ID" sz="2400" dirty="0" smtClean="0">
                <a:latin typeface="Times New Roman" pitchFamily="18" charset="0"/>
                <a:cs typeface="Times New Roman" pitchFamily="18" charset="0"/>
              </a:rPr>
              <a:t>  Kelemahan intelektual  -  Sistem                 -  Keluarga</a:t>
            </a:r>
          </a:p>
          <a:p>
            <a:pPr marL="0" indent="0" algn="just"/>
            <a:r>
              <a:rPr lang="id-ID" sz="2400" dirty="0" smtClean="0">
                <a:latin typeface="Times New Roman" pitchFamily="18" charset="0"/>
                <a:cs typeface="Times New Roman" pitchFamily="18" charset="0"/>
              </a:rPr>
              <a:t>  Kelemahan psikologis   -  Peranan              -   Kondiasi Ekonomi</a:t>
            </a:r>
          </a:p>
          <a:p>
            <a:pPr marL="0" indent="0" algn="just"/>
            <a:r>
              <a:rPr lang="id-ID" sz="2400" dirty="0" smtClean="0">
                <a:latin typeface="Times New Roman" pitchFamily="18" charset="0"/>
                <a:cs typeface="Times New Roman" pitchFamily="18" charset="0"/>
              </a:rPr>
              <a:t>  Kelemahan fisik                Kelompok          -  Kondisi Politik </a:t>
            </a:r>
          </a:p>
          <a:p>
            <a:pPr marL="0" indent="0"/>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Demotivasi                    -  Perilaku pe</a:t>
            </a:r>
            <a:r>
              <a:rPr lang="en-US" sz="2400" dirty="0" err="1" smtClean="0">
                <a:latin typeface="Times New Roman" pitchFamily="18" charset="0"/>
                <a:cs typeface="Times New Roman" pitchFamily="18" charset="0"/>
              </a:rPr>
              <a:t>ng</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    -  Kondisi hukum                         </a:t>
            </a:r>
          </a:p>
          <a:p>
            <a:pPr marL="0" indent="0"/>
            <a:r>
              <a:rPr lang="id-ID" sz="2400" dirty="0" smtClean="0">
                <a:latin typeface="Times New Roman" pitchFamily="18" charset="0"/>
                <a:cs typeface="Times New Roman" pitchFamily="18" charset="0"/>
              </a:rPr>
              <a:t>  Faktor personalitas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awas</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  Nilai sosial </a:t>
            </a:r>
          </a:p>
          <a:p>
            <a:pPr marL="0" indent="0" algn="just"/>
            <a:r>
              <a:rPr lang="id-ID" sz="2400" dirty="0" smtClean="0">
                <a:latin typeface="Times New Roman" pitchFamily="18" charset="0"/>
                <a:cs typeface="Times New Roman" pitchFamily="18" charset="0"/>
              </a:rPr>
              <a:t>  Keuangan                      - Iklim organisasi   -  Pasaran kerja</a:t>
            </a:r>
          </a:p>
          <a:p>
            <a:pPr marL="0" indent="0" algn="just"/>
            <a:r>
              <a:rPr lang="id-ID" sz="2400" dirty="0" smtClean="0">
                <a:latin typeface="Times New Roman" pitchFamily="18" charset="0"/>
                <a:cs typeface="Times New Roman" pitchFamily="18" charset="0"/>
              </a:rPr>
              <a:t>  Preparasi Jabatan                                          -  Perubahan teknologi</a:t>
            </a:r>
          </a:p>
          <a:p>
            <a:pPr marL="0" indent="0"/>
            <a:r>
              <a:rPr lang="id-ID" sz="2400" dirty="0" smtClean="0">
                <a:latin typeface="Times New Roman" pitchFamily="18" charset="0"/>
                <a:cs typeface="Times New Roman" pitchFamily="18" charset="0"/>
              </a:rPr>
              <a:t>  Orientasi nilai                                               -  Perserikatan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Terjadinya ketidakefektifan kinerja pegawai (menurunnya produktivitas), salah satunya disebabkan oleh faktor tersebut dalam tabel di atas. Untuk menentukan apakah seorang pegawai memiliki kinerja/produktivitas yang efektif atau tidak, perlu dikaji lebih mendalam tentang seberapa jauh faktor tersebut mempunyai dampak terhadap kondisi tertentu. </a:t>
            </a:r>
          </a:p>
          <a:p>
            <a:pPr marL="0" indent="0" algn="just">
              <a:buNone/>
            </a:pPr>
            <a:r>
              <a:rPr lang="id-ID" sz="2400" dirty="0" smtClean="0">
                <a:latin typeface="Times New Roman" pitchFamily="18" charset="0"/>
                <a:cs typeface="Times New Roman" pitchFamily="18" charset="0"/>
              </a:rPr>
              <a:t>Apabila pengkajian terhadap faktor yang berpengaruh tersebut dapat dilakukan, maka hal tersebut dapat mengeliminasi kinerja/produktivitas seorang pegawai yang tidak efektif.</a:t>
            </a:r>
          </a:p>
          <a:p>
            <a:pPr marL="0" indent="0" algn="just">
              <a:buNone/>
            </a:pPr>
            <a:r>
              <a:rPr lang="id-ID" sz="2400" dirty="0" smtClean="0">
                <a:latin typeface="Times New Roman" pitchFamily="18" charset="0"/>
                <a:cs typeface="Times New Roman" pitchFamily="18" charset="0"/>
              </a:rPr>
              <a:t>Kinerja dapat dinilai dari apa yang dilakukan oleh seorang pegawai dalam kerjanya. Dengan kata lain, kinerja individu adalah bagaimana seorang pegawai melaksanakan pekerjaannya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buNone/>
            </a:pPr>
            <a:r>
              <a:rPr lang="id-ID" sz="2400" dirty="0" smtClean="0">
                <a:latin typeface="Times New Roman" pitchFamily="18" charset="0"/>
                <a:cs typeface="Times New Roman" pitchFamily="18" charset="0"/>
              </a:rPr>
              <a:t>atau unjuk kerjanya. Produktivitas yang meningkat akan turut memengaruhi/meningkatkan prestasi organisasi tempat pegawai yang bersangkutan bekerja, sehingga tujuan organisasi yang telah ditentukan dapat dicapai. Atau dengan kata lain </a:t>
            </a:r>
            <a:r>
              <a:rPr lang="id-ID" sz="2400" i="1" dirty="0" smtClean="0">
                <a:latin typeface="Times New Roman" pitchFamily="18" charset="0"/>
                <a:cs typeface="Times New Roman" pitchFamily="18" charset="0"/>
              </a:rPr>
              <a:t>Key Performance Indicator </a:t>
            </a:r>
            <a:r>
              <a:rPr lang="id-ID" sz="2400" dirty="0" smtClean="0">
                <a:latin typeface="Times New Roman" pitchFamily="18" charset="0"/>
                <a:cs typeface="Times New Roman" pitchFamily="18" charset="0"/>
              </a:rPr>
              <a:t>(KPI) dapat dicapai.</a:t>
            </a:r>
          </a:p>
          <a:p>
            <a:pPr marL="0" indent="0" algn="just">
              <a:buNone/>
            </a:pPr>
            <a:r>
              <a:rPr lang="id-ID" sz="2400" dirty="0" smtClean="0">
                <a:latin typeface="Times New Roman" pitchFamily="18" charset="0"/>
                <a:cs typeface="Times New Roman" pitchFamily="18" charset="0"/>
              </a:rPr>
              <a:t>Untuk  dapat mengevaluasi kinerja pegawai secara objektif dan akurat, maka perlu ada tolok ukur tingkat kinerja. Pengukuran tersebut berarti memberi kesempatan bagi para pegawai untuk mengetahui tingkat kinerja mereka. Apabila kinerja seorang lulusan sebuah lembaga pendidikan dibandingkan dengan lembaga pendidikan lainnya tentu tidak sama, hal ini tergantung kepada tingkat  kemampuan yang dimiliki oleh masing</a:t>
            </a:r>
            <a:r>
              <a:rPr lang="id-ID" sz="2400" b="1" baseline="44000" dirty="0" smtClean="0">
                <a:latin typeface="Times New Roman" pitchFamily="18" charset="0"/>
                <a:cs typeface="Times New Roman" pitchFamily="18" charset="0"/>
              </a:rPr>
              <a:t>2</a:t>
            </a:r>
            <a:r>
              <a:rPr lang="en-US" sz="2400" b="1" baseline="44000" dirty="0" smtClean="0">
                <a:latin typeface="Times New Roman" pitchFamily="18" charset="0"/>
                <a:cs typeface="Times New Roman" pitchFamily="18" charset="0"/>
              </a:rPr>
              <a:t> </a:t>
            </a:r>
            <a:r>
              <a:rPr lang="id-ID" sz="2400" b="1" baseline="440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lulusan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just">
              <a:buNone/>
            </a:pPr>
            <a:r>
              <a:rPr lang="id-ID" sz="2400" dirty="0" smtClean="0">
                <a:latin typeface="Times New Roman" pitchFamily="18" charset="0"/>
                <a:cs typeface="Times New Roman" pitchFamily="18" charset="0"/>
              </a:rPr>
              <a:t> setelah mereka menerima, memahami materi pelajaran dan menerapkan serta mengembangkan dilingkungan kerja sesuai dengan kemampuan/kreativitasnya.</a:t>
            </a:r>
          </a:p>
          <a:p>
            <a:pPr marL="0" indent="0" algn="just">
              <a:buNone/>
            </a:pPr>
            <a:r>
              <a:rPr lang="id-ID" sz="2400" dirty="0" smtClean="0">
                <a:latin typeface="Times New Roman" pitchFamily="18" charset="0"/>
                <a:cs typeface="Times New Roman" pitchFamily="18" charset="0"/>
              </a:rPr>
              <a:t>Pengukuran tingkat pemahaman materi pelajaran  yang diperoleh dan pengaplikasiannya harus diselenggarakan secara teratur melalui evaluasi yang terencana dan terorganisasi, sehingga dapat memberikan gambaran tingkat pemahaman dan tingkat aplikasi yang dicapai oleh para lulusan. Dimana, proses pendidikan bertujuan agar dapat menghasilkan perubahan yang  tidak hanya berkaitan dengan jumlah pengetahuan saja tetapi juga dalam bentuk kompetensi lain yaitu dalam bentuk kecakapan, kebiasaan, sikap,  pengertian,   penghargaan,   minat,   penyesuaian  diri  dan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1"/>
            <a:ext cx="8229600" cy="4572000"/>
          </a:xfrm>
        </p:spPr>
        <p:txBody>
          <a:bodyPr>
            <a:normAutofit/>
          </a:bodyPr>
          <a:lstStyle/>
          <a:p>
            <a:pPr marL="0" indent="0" algn="just">
              <a:buNone/>
            </a:pPr>
            <a:r>
              <a:rPr lang="id-ID" sz="2400" dirty="0" smtClean="0">
                <a:latin typeface="Times New Roman" pitchFamily="18" charset="0"/>
                <a:cs typeface="Times New Roman" pitchFamily="18" charset="0"/>
              </a:rPr>
              <a:t>lainnya yang berkenaan dengan aspek pribadi seseorang </a:t>
            </a:r>
            <a:r>
              <a:rPr lang="id-ID" sz="2400" i="1" dirty="0" smtClean="0">
                <a:latin typeface="Times New Roman" pitchFamily="18" charset="0"/>
                <a:cs typeface="Times New Roman" pitchFamily="18" charset="0"/>
              </a:rPr>
              <a:t> (behaviour, attitude, personality = soft skill) </a:t>
            </a:r>
            <a:r>
              <a:rPr lang="id-ID" sz="2400" dirty="0" smtClean="0">
                <a:latin typeface="Times New Roman" pitchFamily="18" charset="0"/>
                <a:cs typeface="Times New Roman" pitchFamily="18" charset="0"/>
              </a:rPr>
              <a:t>sehingga akan nampak kinerjanya. Baik buruknya kinerja/produktivitas seorang lulusan pendidikan akan tergantung dari tingkat pemahaman materi kuliah yang dapat/telah diserap, dan penerapan serta pengembangannya oleh pribadi yang bersangkutan dilingkungan kerjanya.</a:t>
            </a:r>
          </a:p>
          <a:p>
            <a:pPr marL="0" indent="0" algn="just">
              <a:buNone/>
            </a:pPr>
            <a:r>
              <a:rPr lang="id-ID" sz="2400" dirty="0" smtClean="0">
                <a:latin typeface="Times New Roman" pitchFamily="18" charset="0"/>
                <a:cs typeface="Times New Roman" pitchFamily="18" charset="0"/>
              </a:rPr>
              <a:t>Disamping itu, kepuasan kerja ditempat kerja dapat menjadi masukan, dengan asumsi bahwa kepuasan kerja merupakan suatu kondisi  akan menampakkan kinerja dan produktivitas seseorang. </a:t>
            </a:r>
            <a:r>
              <a:rPr lang="id-ID" sz="2400" smtClean="0">
                <a:latin typeface="Times New Roman" pitchFamily="18" charset="0"/>
                <a:cs typeface="Times New Roman" pitchFamily="18" charset="0"/>
              </a:rPr>
              <a:t>Kepuasan  kerja  dapat  memberikan  suatu  karakteristik  </a:t>
            </a:r>
            <a:r>
              <a:rPr lang="id-ID" sz="2400" dirty="0" smtClean="0">
                <a:latin typeface="Times New Roman" pitchFamily="18" charset="0"/>
                <a:cs typeface="Times New Roman" pitchFamily="18" charset="0"/>
              </a:rPr>
              <a:t>tertentu</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1"/>
            <a:ext cx="8229600" cy="4267200"/>
          </a:xfrm>
        </p:spPr>
        <p:txBody>
          <a:bodyPr>
            <a:normAutofit/>
          </a:bodyPr>
          <a:lstStyle/>
          <a:p>
            <a:pPr marL="0" indent="0" algn="just">
              <a:buNone/>
            </a:pPr>
            <a:r>
              <a:rPr lang="id-ID" sz="2400" dirty="0" smtClean="0">
                <a:latin typeface="Times New Roman" pitchFamily="18" charset="0"/>
                <a:cs typeface="Times New Roman" pitchFamily="18" charset="0"/>
              </a:rPr>
              <a:t>pada kinerja individu, yang pada akhirnya </a:t>
            </a:r>
            <a:r>
              <a:rPr lang="en-US" sz="24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kan nampak pula pada peningkatan produktivitas kerjanya. Jadi dengan demikian dapat disimpulkan bahwa apabila seorang lulusan lembaga pendidikan dapat memahami, mengaplikasikan, dan mengembangkan materi yang telah diterimanya, maka bila mereka berada di tempat kerjanya, diharapkan akan mendapat pengakuan serta kepuasan kerja yang memadai dan akan memacu semanga</a:t>
            </a:r>
            <a:r>
              <a:rPr lang="en-US" sz="2400" dirty="0" smtClean="0">
                <a:latin typeface="Times New Roman" pitchFamily="18" charset="0"/>
                <a:cs typeface="Times New Roman" pitchFamily="18" charset="0"/>
              </a:rPr>
              <a:t>t</a:t>
            </a:r>
            <a:r>
              <a:rPr lang="id-ID" sz="2400" dirty="0" smtClean="0">
                <a:latin typeface="Times New Roman" pitchFamily="18" charset="0"/>
                <a:cs typeface="Times New Roman" pitchFamily="18" charset="0"/>
              </a:rPr>
              <a:t> serta kreativitas dalam bekerja, sehingga menunjukkan kinerja yang baik dan pada akhirnya diharapkan dapat pula meningkatkan dan menunjukkan produktivitas kerja.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t>
            </a:r>
            <a:endParaRPr lang="en-US" dirty="0"/>
          </a:p>
        </p:txBody>
      </p:sp>
      <p:pic>
        <p:nvPicPr>
          <p:cNvPr id="4" name="Content Placeholder 3"/>
          <p:cNvPicPr>
            <a:picLocks noGrp="1" noChangeAspect="1" noChangeArrowheads="1"/>
          </p:cNvPicPr>
          <p:nvPr>
            <p:ph idx="1"/>
          </p:nvPr>
        </p:nvPicPr>
        <p:blipFill>
          <a:blip r:embed="rId2"/>
          <a:srcRect/>
          <a:stretch>
            <a:fillRect/>
          </a:stretch>
        </p:blipFill>
        <p:spPr bwMode="auto">
          <a:xfrm>
            <a:off x="1066800" y="1219200"/>
            <a:ext cx="7086600" cy="423941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343400"/>
          </a:xfrm>
        </p:spPr>
        <p:txBody>
          <a:bodyPr>
            <a:normAutofit/>
          </a:bodyPr>
          <a:lstStyle/>
          <a:p>
            <a:pPr marL="0" indent="0" algn="just">
              <a:buNone/>
            </a:pPr>
            <a:r>
              <a:rPr lang="id-ID" sz="2400" dirty="0" smtClean="0">
                <a:latin typeface="Times New Roman" pitchFamily="18" charset="0"/>
                <a:cs typeface="Times New Roman" pitchFamily="18" charset="0"/>
              </a:rPr>
              <a:t>Kualitas merupakan suatu ukuran yang menyatakan seberapa jauh telah dipenuhi berbagai persyaratan, spesifikasi dan harapan. Konsep ini hanya berorientasi pada masukan, keluaran atau keduanya. Disamping itu  kualitas juga berkaitan dengan proses produksi yang akan berpengaruh pada kualitas hasil yang dicapai secara keseluruhan.</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Secara skematis keterkaitan antara efesiensi, efektivitas, kualitas dan produktivitas dapat digambarkan pada bagan sbb.:</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ontent Placeholder 38"/>
          <p:cNvSpPr>
            <a:spLocks noGrp="1"/>
          </p:cNvSpPr>
          <p:nvPr>
            <p:ph idx="1"/>
          </p:nvPr>
        </p:nvSpPr>
        <p:spPr>
          <a:xfrm>
            <a:off x="457200" y="533400"/>
            <a:ext cx="8229600" cy="5592763"/>
          </a:xfrm>
        </p:spPr>
        <p:txBody>
          <a:bodyPr>
            <a:normAutofit/>
          </a:bodyPr>
          <a:lstStyle/>
          <a:p>
            <a:pPr>
              <a:buNone/>
            </a:pPr>
            <a:r>
              <a:rPr lang="id-ID" sz="2400" dirty="0" smtClean="0"/>
              <a:t> KETERKAITAN EFESIENSI, EFEKTIVITAS,</a:t>
            </a:r>
          </a:p>
          <a:p>
            <a:pPr>
              <a:buNone/>
            </a:pPr>
            <a:r>
              <a:rPr lang="id-ID" sz="2400" dirty="0" smtClean="0"/>
              <a:t>KUALITAS DAN PRODUKTIVITAS</a:t>
            </a:r>
            <a:endParaRPr lang="en-US" sz="2400" dirty="0"/>
          </a:p>
        </p:txBody>
      </p:sp>
      <p:sp>
        <p:nvSpPr>
          <p:cNvPr id="2" name="Title 1"/>
          <p:cNvSpPr>
            <a:spLocks noGrp="1"/>
          </p:cNvSpPr>
          <p:nvPr>
            <p:ph type="title"/>
          </p:nvPr>
        </p:nvSpPr>
        <p:spPr/>
        <p:txBody>
          <a:bodyPr/>
          <a:lstStyle/>
          <a:p>
            <a:r>
              <a:rPr lang="id-ID" smtClean="0"/>
              <a:t> </a:t>
            </a:r>
            <a:endParaRPr lang="en-US" dirty="0"/>
          </a:p>
        </p:txBody>
      </p:sp>
      <p:sp>
        <p:nvSpPr>
          <p:cNvPr id="4" name="Rectangle 3"/>
          <p:cNvSpPr/>
          <p:nvPr/>
        </p:nvSpPr>
        <p:spPr>
          <a:xfrm>
            <a:off x="457200" y="2057400"/>
            <a:ext cx="2286000" cy="91440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INPUT</a:t>
            </a:r>
            <a:endParaRPr lang="en-US" dirty="0"/>
          </a:p>
        </p:txBody>
      </p:sp>
      <p:sp>
        <p:nvSpPr>
          <p:cNvPr id="5" name="Rectangle 4"/>
          <p:cNvSpPr/>
          <p:nvPr/>
        </p:nvSpPr>
        <p:spPr>
          <a:xfrm>
            <a:off x="3276600" y="2057400"/>
            <a:ext cx="23622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PROSES PRODUKSI</a:t>
            </a:r>
            <a:endParaRPr lang="en-US" dirty="0"/>
          </a:p>
        </p:txBody>
      </p:sp>
      <p:sp>
        <p:nvSpPr>
          <p:cNvPr id="6" name="Rectangle 5"/>
          <p:cNvSpPr/>
          <p:nvPr/>
        </p:nvSpPr>
        <p:spPr>
          <a:xfrm>
            <a:off x="6553200" y="1219200"/>
            <a:ext cx="19050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HASIL UTAMA</a:t>
            </a:r>
            <a:endParaRPr lang="en-US" dirty="0"/>
          </a:p>
        </p:txBody>
      </p:sp>
      <p:sp>
        <p:nvSpPr>
          <p:cNvPr id="7" name="Rectangle 6"/>
          <p:cNvSpPr/>
          <p:nvPr/>
        </p:nvSpPr>
        <p:spPr>
          <a:xfrm>
            <a:off x="6553200" y="2514600"/>
            <a:ext cx="19050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t>HASIL</a:t>
            </a:r>
          </a:p>
          <a:p>
            <a:pPr algn="ctr"/>
            <a:r>
              <a:rPr lang="id-ID" sz="1600" dirty="0" smtClean="0"/>
              <a:t>SAMPINGAN</a:t>
            </a:r>
            <a:endParaRPr lang="en-US" sz="1600" dirty="0"/>
          </a:p>
        </p:txBody>
      </p:sp>
      <p:sp>
        <p:nvSpPr>
          <p:cNvPr id="8" name="Rectangle 7"/>
          <p:cNvSpPr/>
          <p:nvPr/>
        </p:nvSpPr>
        <p:spPr>
          <a:xfrm>
            <a:off x="3429000" y="5334000"/>
            <a:ext cx="2286000"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PRODUKTIVITAS</a:t>
            </a:r>
            <a:endParaRPr lang="en-US" dirty="0"/>
          </a:p>
        </p:txBody>
      </p:sp>
      <p:cxnSp>
        <p:nvCxnSpPr>
          <p:cNvPr id="11" name="Straight Arrow Connector 10"/>
          <p:cNvCxnSpPr/>
          <p:nvPr/>
        </p:nvCxnSpPr>
        <p:spPr>
          <a:xfrm flipV="1">
            <a:off x="5715000" y="1676400"/>
            <a:ext cx="762000" cy="838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715000" y="2514600"/>
            <a:ext cx="838200" cy="609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1143794" y="3276600"/>
            <a:ext cx="608806" cy="794"/>
          </a:xfrm>
          <a:prstGeom prst="straightConnector1">
            <a:avLst/>
          </a:prstGeom>
          <a:ln w="381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543800" y="3505200"/>
            <a:ext cx="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85800" y="3657600"/>
            <a:ext cx="15240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t>KUALITAS &amp;</a:t>
            </a:r>
          </a:p>
          <a:p>
            <a:pPr algn="ctr"/>
            <a:r>
              <a:rPr lang="id-ID" sz="1600" dirty="0" smtClean="0"/>
              <a:t>EFESIENSI</a:t>
            </a:r>
            <a:endParaRPr lang="en-US" sz="1600" dirty="0"/>
          </a:p>
        </p:txBody>
      </p:sp>
      <p:sp>
        <p:nvSpPr>
          <p:cNvPr id="27" name="Rectangle 26"/>
          <p:cNvSpPr/>
          <p:nvPr/>
        </p:nvSpPr>
        <p:spPr>
          <a:xfrm>
            <a:off x="3505200" y="3810000"/>
            <a:ext cx="17526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KUALITAS</a:t>
            </a:r>
            <a:endParaRPr lang="en-US" dirty="0"/>
          </a:p>
        </p:txBody>
      </p:sp>
      <p:sp>
        <p:nvSpPr>
          <p:cNvPr id="28" name="Rectangle 27"/>
          <p:cNvSpPr/>
          <p:nvPr/>
        </p:nvSpPr>
        <p:spPr>
          <a:xfrm>
            <a:off x="6553200" y="4038600"/>
            <a:ext cx="19050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t>KUALITAS</a:t>
            </a:r>
          </a:p>
          <a:p>
            <a:pPr algn="ctr"/>
            <a:r>
              <a:rPr lang="id-ID" sz="1600" dirty="0" smtClean="0"/>
              <a:t>EFEKTIVITAS</a:t>
            </a:r>
            <a:endParaRPr lang="en-US" sz="1600" dirty="0"/>
          </a:p>
        </p:txBody>
      </p:sp>
      <p:cxnSp>
        <p:nvCxnSpPr>
          <p:cNvPr id="31" name="Straight Arrow Connector 30"/>
          <p:cNvCxnSpPr/>
          <p:nvPr/>
        </p:nvCxnSpPr>
        <p:spPr>
          <a:xfrm>
            <a:off x="1447800" y="4419600"/>
            <a:ext cx="0" cy="609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105694" y="5448300"/>
            <a:ext cx="685006" cy="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447800" y="5791200"/>
            <a:ext cx="1905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5715000" y="5791200"/>
            <a:ext cx="18288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419600" y="4419600"/>
            <a:ext cx="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8915400" y="65532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endCxn id="27" idx="0"/>
          </p:cNvCxnSpPr>
          <p:nvPr/>
        </p:nvCxnSpPr>
        <p:spPr>
          <a:xfrm>
            <a:off x="4381500" y="2971800"/>
            <a:ext cx="0" cy="838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7543800" y="4572000"/>
            <a:ext cx="0" cy="1219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 idx="3"/>
          </p:cNvCxnSpPr>
          <p:nvPr/>
        </p:nvCxnSpPr>
        <p:spPr>
          <a:xfrm>
            <a:off x="2743200" y="2514600"/>
            <a:ext cx="38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lgn="just">
              <a:buNone/>
            </a:pPr>
            <a:r>
              <a:rPr lang="id-ID" sz="2400" dirty="0" smtClean="0">
                <a:latin typeface="Times New Roman" pitchFamily="18" charset="0"/>
                <a:cs typeface="Times New Roman" pitchFamily="18" charset="0"/>
              </a:rPr>
              <a:t>Produktivitas individu merupakan perbandingan dari efektivitas keluaran (pencapaian unjuk kerja yang maksimal) dengan efesiensi salah satu masukan (tenaga kerja) yang mencakup:</a:t>
            </a:r>
          </a:p>
          <a:p>
            <a:pPr marL="0" indent="0" algn="just">
              <a:buNone/>
            </a:pPr>
            <a:r>
              <a:rPr lang="id-ID" sz="2400" dirty="0" smtClean="0">
                <a:latin typeface="Times New Roman" pitchFamily="18" charset="0"/>
                <a:cs typeface="Times New Roman" pitchFamily="18" charset="0"/>
              </a:rPr>
              <a:t>   1.   Kuantitas</a:t>
            </a:r>
          </a:p>
          <a:p>
            <a:pPr marL="0" indent="0" algn="just">
              <a:buNone/>
            </a:pPr>
            <a:r>
              <a:rPr lang="id-ID" sz="2400" dirty="0" smtClean="0">
                <a:latin typeface="Times New Roman" pitchFamily="18" charset="0"/>
                <a:cs typeface="Times New Roman" pitchFamily="18" charset="0"/>
              </a:rPr>
              <a:t>   2.   Kualitas, dan</a:t>
            </a:r>
          </a:p>
          <a:p>
            <a:pPr marL="0" indent="0" algn="just">
              <a:buNone/>
            </a:pPr>
            <a:r>
              <a:rPr lang="id-ID" sz="2400" dirty="0" smtClean="0">
                <a:latin typeface="Times New Roman" pitchFamily="18" charset="0"/>
                <a:cs typeface="Times New Roman" pitchFamily="18" charset="0"/>
              </a:rPr>
              <a:t>   3.   Satuan waktu tertentu.</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Manfaat peningkatan produktivitas pada tingkat individu dapat dilihat dari :</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Meningkatnya pendapatan (</a:t>
            </a:r>
            <a:r>
              <a:rPr lang="id-ID" sz="2400" i="1" dirty="0" smtClean="0">
                <a:latin typeface="Times New Roman" pitchFamily="18" charset="0"/>
                <a:cs typeface="Times New Roman" pitchFamily="18" charset="0"/>
              </a:rPr>
              <a:t>income</a:t>
            </a:r>
            <a:r>
              <a:rPr lang="id-ID" sz="2400" dirty="0" smtClean="0">
                <a:latin typeface="Times New Roman" pitchFamily="18" charset="0"/>
                <a:cs typeface="Times New Roman" pitchFamily="18" charset="0"/>
              </a:rPr>
              <a:t>) dan jaminan sosial </a:t>
            </a:r>
          </a:p>
          <a:p>
            <a:pPr marL="457200" indent="-457200" algn="just">
              <a:buNone/>
            </a:pPr>
            <a:r>
              <a:rPr lang="id-ID" sz="2400" dirty="0" smtClean="0">
                <a:latin typeface="Times New Roman" pitchFamily="18" charset="0"/>
                <a:cs typeface="Times New Roman" pitchFamily="18" charset="0"/>
              </a:rPr>
              <a:t>      lainnya. Hal tersebut akan memperbesar kemampuan (daya) untuk membeli barang dan jasa ataupun keperluan hidup sehari-hari, sehingga kesejahteraan akan lebih baik. Dari segi</a:t>
            </a:r>
          </a:p>
          <a:p>
            <a:pPr marL="0" indent="0" algn="just">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just">
              <a:buNone/>
            </a:pPr>
            <a:r>
              <a:rPr lang="id-ID" sz="2400" dirty="0" smtClean="0">
                <a:latin typeface="Times New Roman" pitchFamily="18" charset="0"/>
                <a:cs typeface="Times New Roman" pitchFamily="18" charset="0"/>
              </a:rPr>
              <a:t>      meningkatnya    pendapatan   tersebut   dapat  disimpan   yang</a:t>
            </a:r>
          </a:p>
          <a:p>
            <a:pPr marL="0" indent="0" algn="just">
              <a:buNone/>
            </a:pPr>
            <a:r>
              <a:rPr lang="id-ID" sz="2400" dirty="0" smtClean="0">
                <a:latin typeface="Times New Roman" pitchFamily="18" charset="0"/>
                <a:cs typeface="Times New Roman" pitchFamily="18" charset="0"/>
              </a:rPr>
              <a:t>      nantinya akan bermanfaat untuk investasi.</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Meningkatnya hasrat dan martabat serta pengakuan terhadap potensi individu</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Meningkatnya motivasi kerja dan keinginan berprestasi.</a:t>
            </a:r>
          </a:p>
          <a:p>
            <a:pPr marL="457200" indent="-457200" algn="just">
              <a:buAutoNum type="alphaLcPeriod" startAt="2"/>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Apabila ditelaah lebih lanjut, terdapat korelasi antara peningkatan produktivitas dengan perluasan kesempatan  kerja walaupun per-luasan kesempatan kerja tersebut mungkin akan terjadi pada jangka panjang.</a:t>
            </a:r>
          </a:p>
          <a:p>
            <a:pPr marL="0" indent="0" algn="just">
              <a:buNone/>
            </a:pPr>
            <a:r>
              <a:rPr lang="id-ID" sz="2400" dirty="0" smtClean="0">
                <a:latin typeface="Times New Roman" pitchFamily="18" charset="0"/>
                <a:cs typeface="Times New Roman" pitchFamily="18" charset="0"/>
              </a:rPr>
              <a:t>Secara skematis, manfaat peningkatan produktivirtas pada tingkat individu dapat digambarkan sbb.:</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799"/>
            <a:ext cx="8229600" cy="5508000"/>
          </a:xfrm>
        </p:spPr>
        <p:txBody>
          <a:bodyPr>
            <a:normAutofit/>
          </a:bodyPr>
          <a:lstStyle/>
          <a:p>
            <a:pPr marL="0" indent="0" algn="just">
              <a:buNone/>
            </a:pPr>
            <a:r>
              <a:rPr lang="id-ID" sz="2400" dirty="0" smtClean="0">
                <a:latin typeface="Times New Roman" pitchFamily="18" charset="0"/>
                <a:cs typeface="Times New Roman" pitchFamily="18" charset="0"/>
              </a:rPr>
              <a:t>MANFAAT PENINGKATAN PRODUKTIVITAS</a:t>
            </a:r>
          </a:p>
          <a:p>
            <a:pPr marL="0" indent="0" algn="just">
              <a:buNone/>
            </a:pPr>
            <a:r>
              <a:rPr lang="id-ID" sz="2400" dirty="0" smtClean="0">
                <a:latin typeface="Times New Roman" pitchFamily="18" charset="0"/>
                <a:cs typeface="Times New Roman" pitchFamily="18" charset="0"/>
              </a:rPr>
              <a:t>PADA TINGKAT INDIVIDU</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
        <p:nvSpPr>
          <p:cNvPr id="4" name="Rectangle 3"/>
          <p:cNvSpPr/>
          <p:nvPr/>
        </p:nvSpPr>
        <p:spPr>
          <a:xfrm>
            <a:off x="1066800" y="2667000"/>
            <a:ext cx="1981200" cy="381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b="1" dirty="0" smtClean="0"/>
              <a:t>NASIONAL</a:t>
            </a:r>
            <a:endParaRPr lang="en-US" sz="1600" b="1" dirty="0"/>
          </a:p>
        </p:txBody>
      </p:sp>
      <p:sp>
        <p:nvSpPr>
          <p:cNvPr id="5" name="Rectangle 4"/>
          <p:cNvSpPr/>
          <p:nvPr/>
        </p:nvSpPr>
        <p:spPr>
          <a:xfrm>
            <a:off x="2667000" y="1600200"/>
            <a:ext cx="35814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400" b="1" dirty="0" smtClean="0"/>
              <a:t>PENINGKATAN PRODUKTIVITAS</a:t>
            </a:r>
            <a:endParaRPr lang="en-US" sz="1400" b="1" dirty="0"/>
          </a:p>
        </p:txBody>
      </p:sp>
      <p:sp>
        <p:nvSpPr>
          <p:cNvPr id="6" name="Rectangle 5"/>
          <p:cNvSpPr/>
          <p:nvPr/>
        </p:nvSpPr>
        <p:spPr>
          <a:xfrm>
            <a:off x="3429000" y="2667000"/>
            <a:ext cx="213360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b="1" dirty="0" smtClean="0"/>
              <a:t>PERUSAHAAN</a:t>
            </a:r>
            <a:endParaRPr lang="en-US" sz="1600" b="1" dirty="0"/>
          </a:p>
        </p:txBody>
      </p:sp>
      <p:sp>
        <p:nvSpPr>
          <p:cNvPr id="7" name="Rectangle 6"/>
          <p:cNvSpPr/>
          <p:nvPr/>
        </p:nvSpPr>
        <p:spPr>
          <a:xfrm>
            <a:off x="6019800" y="2667000"/>
            <a:ext cx="167640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t>INDIVIDU</a:t>
            </a:r>
            <a:endParaRPr lang="en-US" sz="1600" dirty="0"/>
          </a:p>
        </p:txBody>
      </p:sp>
      <p:sp>
        <p:nvSpPr>
          <p:cNvPr id="8" name="Rectangle 7"/>
          <p:cNvSpPr/>
          <p:nvPr/>
        </p:nvSpPr>
        <p:spPr>
          <a:xfrm>
            <a:off x="838200" y="3581400"/>
            <a:ext cx="2286000" cy="838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400" b="1" dirty="0" smtClean="0"/>
              <a:t>BERTAMBAHNYA PEN-</a:t>
            </a:r>
          </a:p>
          <a:p>
            <a:pPr algn="ctr"/>
            <a:r>
              <a:rPr lang="id-ID" sz="1400" b="1" dirty="0" smtClean="0"/>
              <a:t>DAPATAN NASIONAL</a:t>
            </a:r>
          </a:p>
          <a:p>
            <a:pPr algn="ctr"/>
            <a:r>
              <a:rPr lang="id-ID" sz="1400" b="1" dirty="0" smtClean="0"/>
              <a:t>UTK INVESTASI</a:t>
            </a:r>
            <a:endParaRPr lang="en-US" sz="1400" b="1" dirty="0"/>
          </a:p>
        </p:txBody>
      </p:sp>
      <p:sp>
        <p:nvSpPr>
          <p:cNvPr id="9" name="Rectangle 8"/>
          <p:cNvSpPr/>
          <p:nvPr/>
        </p:nvSpPr>
        <p:spPr>
          <a:xfrm>
            <a:off x="3429000" y="3505200"/>
            <a:ext cx="21336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b="1" dirty="0" smtClean="0"/>
              <a:t>MENINGKATNYA</a:t>
            </a:r>
          </a:p>
          <a:p>
            <a:pPr algn="ctr"/>
            <a:r>
              <a:rPr lang="id-ID" sz="1600" b="1" dirty="0" smtClean="0"/>
              <a:t>KEUNTUNGAN</a:t>
            </a:r>
          </a:p>
          <a:p>
            <a:pPr algn="ctr"/>
            <a:r>
              <a:rPr lang="id-ID" sz="1600" b="1" dirty="0" smtClean="0"/>
              <a:t>UTK EKSPANSI</a:t>
            </a:r>
            <a:endParaRPr lang="en-US" sz="1600" b="1" dirty="0"/>
          </a:p>
        </p:txBody>
      </p:sp>
      <p:sp>
        <p:nvSpPr>
          <p:cNvPr id="10" name="Rectangle 9"/>
          <p:cNvSpPr/>
          <p:nvPr/>
        </p:nvSpPr>
        <p:spPr>
          <a:xfrm>
            <a:off x="5867400" y="3505200"/>
            <a:ext cx="21336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400" b="1" dirty="0" smtClean="0"/>
              <a:t>SEBAGIAN PENDA- </a:t>
            </a:r>
          </a:p>
          <a:p>
            <a:pPr algn="ctr"/>
            <a:r>
              <a:rPr lang="id-ID" sz="1400" b="1" dirty="0" smtClean="0"/>
              <a:t>PATAN DIGABUNG</a:t>
            </a:r>
          </a:p>
          <a:p>
            <a:pPr algn="ctr"/>
            <a:r>
              <a:rPr lang="id-ID" sz="1400" b="1" dirty="0" smtClean="0"/>
              <a:t>UTK INVESTASI</a:t>
            </a:r>
            <a:endParaRPr lang="en-US" sz="1400" b="1" dirty="0"/>
          </a:p>
        </p:txBody>
      </p:sp>
      <p:sp>
        <p:nvSpPr>
          <p:cNvPr id="11" name="Rectangle 10"/>
          <p:cNvSpPr/>
          <p:nvPr/>
        </p:nvSpPr>
        <p:spPr>
          <a:xfrm>
            <a:off x="3657600" y="4953000"/>
            <a:ext cx="18288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b="1" dirty="0" smtClean="0"/>
              <a:t>PERLUASAN KESEMPATAN</a:t>
            </a:r>
          </a:p>
          <a:p>
            <a:pPr algn="ctr"/>
            <a:r>
              <a:rPr lang="id-ID" sz="1600" b="1" dirty="0" smtClean="0"/>
              <a:t>KERJA</a:t>
            </a:r>
            <a:endParaRPr lang="en-US" sz="1600" b="1" dirty="0"/>
          </a:p>
        </p:txBody>
      </p:sp>
      <p:cxnSp>
        <p:nvCxnSpPr>
          <p:cNvPr id="13" name="Straight Arrow Connector 12"/>
          <p:cNvCxnSpPr/>
          <p:nvPr/>
        </p:nvCxnSpPr>
        <p:spPr>
          <a:xfrm>
            <a:off x="4495800" y="2133600"/>
            <a:ext cx="0" cy="533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2"/>
            <a:endCxn id="9" idx="0"/>
          </p:cNvCxnSpPr>
          <p:nvPr/>
        </p:nvCxnSpPr>
        <p:spPr>
          <a:xfrm>
            <a:off x="4495800" y="3124200"/>
            <a:ext cx="0"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2"/>
          </p:cNvCxnSpPr>
          <p:nvPr/>
        </p:nvCxnSpPr>
        <p:spPr>
          <a:xfrm>
            <a:off x="4495800" y="4419600"/>
            <a:ext cx="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31242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705600" y="1905000"/>
            <a:ext cx="0" cy="685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057400" y="1905000"/>
            <a:ext cx="0" cy="685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6324600" y="4876800"/>
            <a:ext cx="914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562894" y="4914106"/>
            <a:ext cx="990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057400" y="5410200"/>
            <a:ext cx="1447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10800000">
            <a:off x="5562600" y="5334000"/>
            <a:ext cx="1219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705600" y="3200400"/>
            <a:ext cx="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324600" y="190500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057400" y="1905000"/>
            <a:ext cx="53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id-ID" sz="2400" dirty="0" smtClean="0">
                <a:latin typeface="Times New Roman" pitchFamily="18" charset="0"/>
                <a:cs typeface="Times New Roman" pitchFamily="18" charset="0"/>
              </a:rPr>
              <a:t>Tingkat produktivitas yang dicapai merupakan indikator terhadap efesiensi dan terhadap kemajuan ekonomi, baik untuk ukuran suatu bangsa maupun untuk ukuran suatu industri dan termasuk untuk ukuran pendidikan.</a:t>
            </a:r>
          </a:p>
          <a:p>
            <a:pPr marL="0" indent="0" algn="just">
              <a:buNone/>
            </a:pPr>
            <a:r>
              <a:rPr lang="id-ID" sz="2400" dirty="0" smtClean="0">
                <a:latin typeface="Times New Roman" pitchFamily="18" charset="0"/>
                <a:cs typeface="Times New Roman" pitchFamily="18" charset="0"/>
              </a:rPr>
              <a:t>Masalah peningkatan produktivitas merupakan tujuan dan perhatian utama dari setiap organisasi, baik organisasi sosial maupun lembaga pendidikan. Oleh karena itu, salah satu usaha yang konkrit dan terarah secara terpadu yang dilaksanakan dan berkesinambungan untuk mendorong peningkatan produktivitas kerja adalah peningkatan pendidikan dan pelatihan yang tergambar dalam ruang lingkup MSDM yang kedua yaitu Pengembangan SDM yang didalamnya terdapat DIKLAT yaitu Pendidikan dan Pelatihan.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id-ID" sz="2400" dirty="0" smtClean="0">
                <a:latin typeface="Times New Roman" pitchFamily="18" charset="0"/>
                <a:cs typeface="Times New Roman" pitchFamily="18" charset="0"/>
              </a:rPr>
              <a:t>Produktivitas pendidikan berbeda dengan hasil produksi barang dan jasa yang mudah dihitung atau diukur. Produktivitas pendidikan berkaitan dengan bagaimana menghasilkan keluaran atau lulusan  pendidikan secara kuantitatif maupun kualitatif, sehingga pada akhirnya diperoleh lulusan yang berkualitas sesuai kebutuhan.</a:t>
            </a:r>
          </a:p>
          <a:p>
            <a:pPr marL="0" indent="0">
              <a:buNone/>
            </a:pPr>
            <a:r>
              <a:rPr lang="id-ID" sz="2400" dirty="0" smtClean="0">
                <a:latin typeface="Times New Roman" pitchFamily="18" charset="0"/>
                <a:cs typeface="Times New Roman" pitchFamily="18" charset="0"/>
              </a:rPr>
              <a:t>Produktivitas organisasi dalam hal peran yang tidak tetap adalah sbb:</a:t>
            </a:r>
          </a:p>
          <a:p>
            <a:pPr marL="457200" indent="-457200">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Lingkungan budaya, kemasyarakatan, infra struktur dan alamiah</a:t>
            </a:r>
          </a:p>
          <a:p>
            <a:pPr marL="457200" indent="-457200">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Ketersediaan modal</a:t>
            </a:r>
          </a:p>
          <a:p>
            <a:pPr marL="457200" indent="-457200">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Ketepatan jenis teknologi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457200" indent="-457200">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Keterandalan hubungan informal</a:t>
            </a:r>
          </a:p>
          <a:p>
            <a:pPr marL="457200" indent="-457200">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Kewibawaan serta adaptabilitas kepemimpinan</a:t>
            </a:r>
          </a:p>
          <a:p>
            <a:pPr marL="457200" indent="-457200">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Ketahanan, efektivitas, dan efesiensi organisasi</a:t>
            </a:r>
          </a:p>
          <a:p>
            <a:pPr marL="457200" indent="-457200">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Kematangan kerja dan kematangan jabatan para pegawai.</a:t>
            </a:r>
          </a:p>
          <a:p>
            <a:pPr marL="457200" indent="-457200">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Produktivitas kerja  individu perlu ditingkatkan secara terus-menerus, baik melalui pendidikan formal maupun latihan dan pengembangan, agar produktivitas organisasi dapat lebih meningkat. Dan hal ini nantinya akan diukur mengenai kinerja seseorang pegawai dimanapun dia bekerja.</a:t>
            </a:r>
          </a:p>
          <a:p>
            <a:pPr marL="457200" indent="-457200">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234</TotalTime>
  <Words>1170</Words>
  <Application>Microsoft Office PowerPoint</Application>
  <PresentationFormat>On-screen Show (4:3)</PresentationFormat>
  <Paragraphs>136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MANAJEMEN PRODUKTIVITAS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ADANG WIDJANA</cp:lastModifiedBy>
  <cp:revision>42</cp:revision>
  <dcterms:created xsi:type="dcterms:W3CDTF">2006-08-16T00:00:00Z</dcterms:created>
  <dcterms:modified xsi:type="dcterms:W3CDTF">2013-02-18T15:40:20Z</dcterms:modified>
</cp:coreProperties>
</file>