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3465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9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803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056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1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524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64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499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7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24D5509-AF02-424A-998C-59E56619A193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F860707-F13B-4B35-AE76-3848082E9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8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te.ac.uk/" TargetMode="External"/><Relationship Id="rId2" Type="http://schemas.openxmlformats.org/officeDocument/2006/relationships/hyperlink" Target="http://nlp.stanford.edu:8080/parse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Part of speech tag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Natural Language Processing</a:t>
            </a:r>
          </a:p>
          <a:p>
            <a:r>
              <a:rPr lang="en-US"/>
              <a:t>Teknik Informatika - Unikom</a:t>
            </a:r>
          </a:p>
        </p:txBody>
      </p:sp>
    </p:spTree>
    <p:extLst>
      <p:ext uri="{BB962C8B-B14F-4D97-AF65-F5344CB8AC3E}">
        <p14:creationId xmlns:p14="http://schemas.microsoft.com/office/powerpoint/2010/main" val="1363293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CCEB4D4-2D83-4452-90A1-BBCB8AB9A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Statistical based POS Tagger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51173E3-A1B0-4B9D-9A28-60615ECFE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Rule/aturan klasifikasi POS dilakukan secara otomatis melalui corpus yang sudah dilabeli </a:t>
            </a:r>
          </a:p>
          <a:p>
            <a:r>
              <a:rPr lang="en-ID"/>
              <a:t>Tahap: </a:t>
            </a:r>
          </a:p>
          <a:p>
            <a:pPr lvl="1"/>
            <a:r>
              <a:rPr lang="en-ID"/>
              <a:t>Pembuatan corpus (daftar kalimat dimana setiap katanya diberi label POS)</a:t>
            </a:r>
          </a:p>
          <a:p>
            <a:pPr lvl="1"/>
            <a:r>
              <a:rPr lang="en-ID"/>
              <a:t>Contoh : “Bisa/NN ular/NN bisa/MD mematikan/VB”</a:t>
            </a:r>
          </a:p>
          <a:p>
            <a:pPr lvl="1"/>
            <a:r>
              <a:rPr lang="en-ID"/>
              <a:t>Keterangan : NN = noun, MD = Modality, VB = verb</a:t>
            </a:r>
          </a:p>
          <a:p>
            <a:r>
              <a:rPr lang="en-ID"/>
              <a:t>Pelatihan dengan algoritma </a:t>
            </a:r>
          </a:p>
          <a:p>
            <a:pPr lvl="1"/>
            <a:r>
              <a:rPr lang="en-ID"/>
              <a:t>HMM: hasil pelatihan berupa nilai probabilitas</a:t>
            </a:r>
          </a:p>
          <a:p>
            <a:pPr lvl="1"/>
            <a:r>
              <a:rPr lang="en-ID"/>
              <a:t>Decision Tree: hasil pelatihan berupa pohon keputusan </a:t>
            </a:r>
          </a:p>
          <a:p>
            <a:pPr lvl="1"/>
            <a:r>
              <a:rPr lang="en-ID"/>
              <a:t>Neural Network: hasil pelatihan berupa fungsi pembeda</a:t>
            </a:r>
          </a:p>
        </p:txBody>
      </p:sp>
    </p:spTree>
    <p:extLst>
      <p:ext uri="{BB962C8B-B14F-4D97-AF65-F5344CB8AC3E}">
        <p14:creationId xmlns:p14="http://schemas.microsoft.com/office/powerpoint/2010/main" val="3391933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7DAA-9BCB-4098-9FC7-CF0D45EE5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Transformation Based Tagger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30321-8F24-4008-9EA0-4660D554F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Ide </a:t>
            </a:r>
          </a:p>
          <a:p>
            <a:pPr lvl="1"/>
            <a:r>
              <a:rPr lang="en-ID"/>
              <a:t>Meng-assign tag dengan nilai probabilitas terbesar </a:t>
            </a:r>
          </a:p>
          <a:p>
            <a:pPr lvl="1"/>
            <a:r>
              <a:rPr lang="en-ID"/>
              <a:t>Perbaiki kesalahan dengan melihat rule yang dipelajari dari data</a:t>
            </a:r>
          </a:p>
          <a:p>
            <a:r>
              <a:rPr lang="en-ID"/>
              <a:t>Contoh</a:t>
            </a:r>
          </a:p>
          <a:p>
            <a:pPr lvl="1"/>
            <a:r>
              <a:rPr lang="en-ID"/>
              <a:t>P(NN|race) = 0.98 </a:t>
            </a:r>
          </a:p>
          <a:p>
            <a:pPr lvl="1"/>
            <a:r>
              <a:rPr lang="en-ID"/>
              <a:t>P(VB|race) = 0.02 </a:t>
            </a:r>
          </a:p>
          <a:p>
            <a:pPr lvl="1"/>
            <a:r>
              <a:rPr lang="en-ID"/>
              <a:t>Maka pertama kali race di-tag sebagai NN </a:t>
            </a:r>
          </a:p>
          <a:p>
            <a:pPr lvl="1"/>
            <a:r>
              <a:rPr lang="en-ID"/>
              <a:t>Ubah tag jika memenuhi rule tertentu, cth: change NN to VB when the previous tag is TO</a:t>
            </a:r>
          </a:p>
        </p:txBody>
      </p:sp>
    </p:spTree>
    <p:extLst>
      <p:ext uri="{BB962C8B-B14F-4D97-AF65-F5344CB8AC3E}">
        <p14:creationId xmlns:p14="http://schemas.microsoft.com/office/powerpoint/2010/main" val="197905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3701F-14A9-48F2-BF49-69781925E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18C87-BEE7-4E83-AB10-E7E8B1510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057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21343C-3196-46F8-9EAC-A0BAA094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 Tag</a:t>
            </a:r>
            <a:endParaRPr lang="en-ID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739ECE-0553-4EA3-9940-5D1E75EE5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 = Part Of Speech </a:t>
            </a:r>
            <a:r>
              <a:rPr lang="en-US">
                <a:sym typeface="Wingdings" panose="05000000000000000000" pitchFamily="2" charset="2"/>
              </a:rPr>
              <a:t>jenis kata</a:t>
            </a:r>
            <a:endParaRPr lang="en-US"/>
          </a:p>
          <a:p>
            <a:r>
              <a:rPr lang="en-US"/>
              <a:t>Pemrosesaan teks pada level leksikal</a:t>
            </a:r>
          </a:p>
          <a:p>
            <a:r>
              <a:rPr lang="en-US"/>
              <a:t>Gunanya :</a:t>
            </a:r>
          </a:p>
          <a:p>
            <a:pPr lvl="1"/>
            <a:r>
              <a:rPr lang="en-US"/>
              <a:t>Seleksi kata </a:t>
            </a:r>
            <a:r>
              <a:rPr lang="en-US">
                <a:sym typeface="Wingdings" panose="05000000000000000000" pitchFamily="2" charset="2"/>
              </a:rPr>
              <a:t>: pada information retrieval yang dicari adalah kata kerja (verb)  atau kata benda (noun)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Tahap sebelum melanjutkan ke proses selanjutnya seperti parser atau Name Entity Tagger</a:t>
            </a:r>
            <a:endParaRPr lang="en-US"/>
          </a:p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154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POS Tag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Banyak </a:t>
            </a:r>
            <a:r>
              <a:rPr lang="en-US" dirty="0"/>
              <a:t>kata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kategori</a:t>
            </a:r>
            <a:endParaRPr lang="en-US" dirty="0"/>
          </a:p>
          <a:p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kebanyakan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kategori</a:t>
            </a:r>
            <a:endParaRPr lang="en-ID" dirty="0"/>
          </a:p>
          <a:p>
            <a:r>
              <a:rPr lang="en-US" i="1"/>
              <a:t>Penandaan </a:t>
            </a:r>
            <a:r>
              <a:rPr lang="en-US" i="1" dirty="0"/>
              <a:t>(t</a:t>
            </a:r>
            <a:r>
              <a:rPr lang="en-ID" i="1" dirty="0" err="1"/>
              <a:t>agging</a:t>
            </a:r>
            <a:r>
              <a:rPr lang="en-ID" i="1" dirty="0"/>
              <a:t>) </a:t>
            </a:r>
            <a:r>
              <a:rPr lang="en-ID" dirty="0"/>
              <a:t>bisa dilakukan dengan cara manual tapi biasanya dengan cara otomatis</a:t>
            </a:r>
          </a:p>
        </p:txBody>
      </p:sp>
    </p:spTree>
    <p:extLst>
      <p:ext uri="{BB962C8B-B14F-4D97-AF65-F5344CB8AC3E}">
        <p14:creationId xmlns:p14="http://schemas.microsoft.com/office/powerpoint/2010/main" val="12746198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A55E-950F-48CA-B016-466CD4122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Jenis kata (POS)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45919-D0D7-4550-9B73-E95958DD8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Closed : kata depan, kata hubung, kata ganti</a:t>
            </a:r>
          </a:p>
          <a:p>
            <a:r>
              <a:rPr lang="en-US"/>
              <a:t>Open : kata kerja, kata benda</a:t>
            </a:r>
          </a:p>
          <a:p>
            <a:r>
              <a:rPr lang="en-US"/>
              <a:t>Kelas kata (Tag set)</a:t>
            </a:r>
          </a:p>
          <a:p>
            <a:pPr lvl="1"/>
            <a:r>
              <a:rPr lang="en-US"/>
              <a:t>Dionysius Thrax </a:t>
            </a:r>
            <a:r>
              <a:rPr lang="en-US">
                <a:sym typeface="Wingdings" panose="05000000000000000000" pitchFamily="2" charset="2"/>
              </a:rPr>
              <a:t> 8 POS untuk b</a:t>
            </a:r>
            <a:r>
              <a:rPr lang="en-US"/>
              <a:t>hs Yunani: noun, verb, pronoun, preprosition, adverb, conjuction, particle, article</a:t>
            </a:r>
          </a:p>
          <a:p>
            <a:pPr lvl="1"/>
            <a:r>
              <a:rPr lang="en-US"/>
              <a:t>Penn Treebank(45 tag set) : : DT (determiner), IN (preposition), JJ (Adjective), JJR (Adjective, comparative), NN (Noun singular), etc </a:t>
            </a:r>
          </a:p>
          <a:p>
            <a:pPr lvl="1"/>
            <a:r>
              <a:rPr lang="en-US"/>
              <a:t>Brown Corpus (87 tag) </a:t>
            </a:r>
          </a:p>
          <a:p>
            <a:pPr lvl="1"/>
            <a:r>
              <a:rPr lang="en-US"/>
              <a:t>C7 (146 tag)</a:t>
            </a:r>
          </a:p>
          <a:p>
            <a:pPr lvl="1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5728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POS Tag</a:t>
            </a:r>
            <a:endParaRPr lang="en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52650" y="1600200"/>
          <a:ext cx="7886700" cy="429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152">
                  <a:extLst>
                    <a:ext uri="{9D8B030D-6E8A-4147-A177-3AD203B41FA5}">
                      <a16:colId xmlns:a16="http://schemas.microsoft.com/office/drawing/2014/main" val="2044070338"/>
                    </a:ext>
                  </a:extLst>
                </a:gridCol>
                <a:gridCol w="3280580">
                  <a:extLst>
                    <a:ext uri="{9D8B030D-6E8A-4147-A177-3AD203B41FA5}">
                      <a16:colId xmlns:a16="http://schemas.microsoft.com/office/drawing/2014/main" val="674947228"/>
                    </a:ext>
                  </a:extLst>
                </a:gridCol>
                <a:gridCol w="3294968">
                  <a:extLst>
                    <a:ext uri="{9D8B030D-6E8A-4147-A177-3AD203B41FA5}">
                      <a16:colId xmlns:a16="http://schemas.microsoft.com/office/drawing/2014/main" val="793918856"/>
                    </a:ext>
                  </a:extLst>
                </a:gridCol>
              </a:tblGrid>
              <a:tr h="52251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Description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  <a:endParaRPr lang="en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657379"/>
                  </a:ext>
                </a:extLst>
              </a:tr>
              <a:tr h="442125">
                <a:tc>
                  <a:txBody>
                    <a:bodyPr/>
                    <a:lstStyle/>
                    <a:p>
                      <a:pPr fontAlgn="t"/>
                      <a:r>
                        <a:rPr lang="en-ID" sz="2000" b="1" i="0" cap="all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NN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noun, singular or 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i="1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tiger, chair, laughter 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716482"/>
                  </a:ext>
                </a:extLst>
              </a:tr>
              <a:tr h="442125">
                <a:tc>
                  <a:txBody>
                    <a:bodyPr/>
                    <a:lstStyle/>
                    <a:p>
                      <a:pPr fontAlgn="t"/>
                      <a:r>
                        <a:rPr lang="en-ID" sz="2000" b="1" i="0" cap="all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NNS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noun,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i="1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tigers, chairs, insects 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88893"/>
                  </a:ext>
                </a:extLst>
              </a:tr>
              <a:tr h="489017">
                <a:tc>
                  <a:txBody>
                    <a:bodyPr/>
                    <a:lstStyle/>
                    <a:p>
                      <a:pPr fontAlgn="t"/>
                      <a:r>
                        <a:rPr lang="en-ID" sz="2000" b="1" i="0" cap="all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NNP</a:t>
                      </a:r>
                      <a:endParaRPr lang="en-ID" sz="2000" b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noun, proper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i="1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Germany, God, Alice 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506902"/>
                  </a:ext>
                </a:extLst>
              </a:tr>
              <a:tr h="489017">
                <a:tc>
                  <a:txBody>
                    <a:bodyPr/>
                    <a:lstStyle/>
                    <a:p>
                      <a:pPr fontAlgn="t"/>
                      <a:r>
                        <a:rPr lang="en-ID" sz="2000" b="1" i="0" cap="all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DT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determiner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i="1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the, a, these 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471788"/>
                  </a:ext>
                </a:extLst>
              </a:tr>
              <a:tr h="489017">
                <a:tc>
                  <a:txBody>
                    <a:bodyPr/>
                    <a:lstStyle/>
                    <a:p>
                      <a:pPr fontAlgn="t"/>
                      <a:r>
                        <a:rPr lang="en-ID" sz="2000" b="1" i="0" cap="all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JJ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adjective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i="1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nice, easy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182144"/>
                  </a:ext>
                </a:extLst>
              </a:tr>
              <a:tr h="442125">
                <a:tc>
                  <a:txBody>
                    <a:bodyPr/>
                    <a:lstStyle/>
                    <a:p>
                      <a:pPr fontAlgn="t"/>
                      <a:r>
                        <a:rPr lang="en-ID" sz="2000" b="1" i="0" cap="all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adverb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i="1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extremely, loudly, hard  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565133"/>
                  </a:ext>
                </a:extLst>
              </a:tr>
              <a:tr h="489017">
                <a:tc>
                  <a:txBody>
                    <a:bodyPr/>
                    <a:lstStyle/>
                    <a:p>
                      <a:pPr fontAlgn="t"/>
                      <a:r>
                        <a:rPr lang="en-ID" sz="2000" b="1" i="0" cap="all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RBR</a:t>
                      </a:r>
                      <a:endParaRPr lang="en-ID" sz="2000" b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adverb, comparative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i="1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better 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010744"/>
                  </a:ext>
                </a:extLst>
              </a:tr>
              <a:tr h="489017">
                <a:tc>
                  <a:txBody>
                    <a:bodyPr/>
                    <a:lstStyle/>
                    <a:p>
                      <a:pPr fontAlgn="t"/>
                      <a:r>
                        <a:rPr lang="en-ID" sz="2000" b="1" i="0" cap="all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RBS</a:t>
                      </a:r>
                      <a:endParaRPr lang="en-ID" sz="2000" b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adverb, superlative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D" sz="2000" b="0" i="1" dirty="0">
                          <a:solidFill>
                            <a:srgbClr val="444444"/>
                          </a:solidFill>
                          <a:effectLst/>
                          <a:latin typeface="Roboto Slab"/>
                        </a:rPr>
                        <a:t>best </a:t>
                      </a:r>
                      <a:endParaRPr lang="en-ID" sz="2000" b="0" dirty="0">
                        <a:solidFill>
                          <a:srgbClr val="444444"/>
                        </a:solidFill>
                        <a:effectLst/>
                        <a:latin typeface="Roboto Sla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068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72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8850-17E3-453B-854B-810B73DB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Masalah pada POS Tagger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E4CE0-1B70-4046-B31F-F8B5F5B47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Polysemi (ambigu) </a:t>
            </a:r>
          </a:p>
          <a:p>
            <a:pPr lvl="1"/>
            <a:r>
              <a:rPr lang="en-ID"/>
              <a:t>Sebuah kata dapat memiliki lebih dari 1 jenis kata, tergantung dari kalimat tempat kata tersebut berada atau disebut juga konteks </a:t>
            </a:r>
          </a:p>
          <a:p>
            <a:pPr lvl="1"/>
            <a:r>
              <a:rPr lang="en-ID"/>
              <a:t>Contoh : </a:t>
            </a:r>
          </a:p>
          <a:p>
            <a:pPr lvl="2"/>
            <a:r>
              <a:rPr lang="en-ID"/>
              <a:t>Bisa ular bisa mematikan  (Bisa: sebagai kata benda dan kata kerja bantu) </a:t>
            </a:r>
          </a:p>
          <a:p>
            <a:pPr lvl="2"/>
            <a:r>
              <a:rPr lang="en-ID"/>
              <a:t>Bagus memakai baju baru yang bagus  (Bagus: sebagai kata benda dan kata sifat </a:t>
            </a:r>
          </a:p>
          <a:p>
            <a:pPr lvl="2"/>
            <a:endParaRPr lang="en-ID"/>
          </a:p>
          <a:p>
            <a:r>
              <a:rPr lang="en-ID"/>
              <a:t>OOV </a:t>
            </a:r>
          </a:p>
          <a:p>
            <a:pPr lvl="1"/>
            <a:r>
              <a:rPr lang="en-ID"/>
              <a:t>Terdapat kata-kata baru misalnya berupa kata serapan atau named entity baru</a:t>
            </a:r>
          </a:p>
        </p:txBody>
      </p:sp>
    </p:spTree>
    <p:extLst>
      <p:ext uri="{BB962C8B-B14F-4D97-AF65-F5344CB8AC3E}">
        <p14:creationId xmlns:p14="http://schemas.microsoft.com/office/powerpoint/2010/main" val="395976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Penandaan</a:t>
            </a:r>
            <a:r>
              <a:rPr lang="en-US" dirty="0"/>
              <a:t> (</a:t>
            </a:r>
            <a:r>
              <a:rPr lang="en-US" i="1" dirty="0"/>
              <a:t>Tagging</a:t>
            </a:r>
            <a:r>
              <a:rPr lang="en-US" dirty="0"/>
              <a:t>) </a:t>
            </a:r>
            <a:r>
              <a:rPr lang="en-US" dirty="0" err="1"/>
              <a:t>Otomatis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600201"/>
            <a:ext cx="7886700" cy="4576763"/>
          </a:xfrm>
        </p:spPr>
        <p:txBody>
          <a:bodyPr>
            <a:normAutofit/>
          </a:bodyPr>
          <a:lstStyle/>
          <a:p>
            <a:endParaRPr lang="en-US"/>
          </a:p>
          <a:p>
            <a:r>
              <a:rPr lang="en-US"/>
              <a:t>Contoh</a:t>
            </a:r>
            <a:r>
              <a:rPr lang="en-US" dirty="0"/>
              <a:t>: </a:t>
            </a:r>
            <a:r>
              <a:rPr lang="en-US" dirty="0" err="1"/>
              <a:t>menggunakan</a:t>
            </a:r>
            <a:r>
              <a:rPr lang="en-US" dirty="0"/>
              <a:t> Penn Tagger</a:t>
            </a:r>
          </a:p>
          <a:p>
            <a:pPr marL="285750" lvl="1" indent="0">
              <a:buNone/>
            </a:pPr>
            <a:r>
              <a:rPr lang="en-US">
                <a:solidFill>
                  <a:srgbClr val="FF0000"/>
                </a:solidFill>
              </a:rPr>
              <a:t>Input</a:t>
            </a:r>
            <a:r>
              <a:rPr lang="en-US" dirty="0"/>
              <a:t>: Some scorpions are able to survive 6 to 12 months of starvation</a:t>
            </a:r>
          </a:p>
          <a:p>
            <a:pPr marL="285750" lvl="1" indent="0">
              <a:buNone/>
            </a:pPr>
            <a:r>
              <a:rPr lang="en-ID" dirty="0">
                <a:solidFill>
                  <a:srgbClr val="FF0000"/>
                </a:solidFill>
              </a:rPr>
              <a:t>Output</a:t>
            </a:r>
            <a:r>
              <a:rPr lang="en-ID" dirty="0"/>
              <a:t>: </a:t>
            </a:r>
            <a:r>
              <a:rPr lang="en-US" dirty="0"/>
              <a:t>Some/</a:t>
            </a:r>
            <a:r>
              <a:rPr lang="en-US" b="1" dirty="0">
                <a:solidFill>
                  <a:schemeClr val="accent6"/>
                </a:solidFill>
              </a:rPr>
              <a:t>DT</a:t>
            </a:r>
            <a:r>
              <a:rPr lang="en-US" dirty="0"/>
              <a:t> scorpions/</a:t>
            </a:r>
            <a:r>
              <a:rPr lang="en-US" b="1" dirty="0">
                <a:solidFill>
                  <a:schemeClr val="accent1"/>
                </a:solidFill>
              </a:rPr>
              <a:t>NNS</a:t>
            </a:r>
            <a:r>
              <a:rPr lang="en-US" dirty="0"/>
              <a:t> are/</a:t>
            </a:r>
            <a:r>
              <a:rPr lang="en-US" b="1" dirty="0">
                <a:solidFill>
                  <a:schemeClr val="accent2"/>
                </a:solidFill>
              </a:rPr>
              <a:t>VBP</a:t>
            </a:r>
            <a:r>
              <a:rPr lang="en-US" dirty="0"/>
              <a:t> able/</a:t>
            </a:r>
            <a:r>
              <a:rPr lang="en-US" b="1" dirty="0">
                <a:solidFill>
                  <a:srgbClr val="7030A0"/>
                </a:solidFill>
              </a:rPr>
              <a:t>JJ</a:t>
            </a:r>
            <a:r>
              <a:rPr lang="en-US" dirty="0"/>
              <a:t> to/</a:t>
            </a:r>
            <a:r>
              <a:rPr lang="en-US" b="1" dirty="0">
                <a:solidFill>
                  <a:srgbClr val="00B0F0"/>
                </a:solidFill>
              </a:rPr>
              <a:t>TO</a:t>
            </a:r>
            <a:r>
              <a:rPr lang="en-US" dirty="0"/>
              <a:t> survive/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VB</a:t>
            </a:r>
            <a:r>
              <a:rPr lang="en-US" dirty="0"/>
              <a:t> 6/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CD</a:t>
            </a:r>
            <a:r>
              <a:rPr lang="en-US" dirty="0"/>
              <a:t> to/</a:t>
            </a:r>
            <a:r>
              <a:rPr lang="en-US" b="1" dirty="0">
                <a:solidFill>
                  <a:srgbClr val="00B0F0"/>
                </a:solidFill>
              </a:rPr>
              <a:t>TO</a:t>
            </a:r>
            <a:r>
              <a:rPr lang="en-US" dirty="0"/>
              <a:t> 12/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CD</a:t>
            </a:r>
            <a:r>
              <a:rPr lang="en-US" dirty="0"/>
              <a:t> months/</a:t>
            </a:r>
            <a:r>
              <a:rPr lang="en-US" b="1" dirty="0">
                <a:solidFill>
                  <a:schemeClr val="accent1"/>
                </a:solidFill>
              </a:rPr>
              <a:t>NNS</a:t>
            </a:r>
            <a:r>
              <a:rPr lang="en-US" dirty="0"/>
              <a:t> of/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</a:t>
            </a:r>
            <a:r>
              <a:rPr lang="en-US" dirty="0"/>
              <a:t> starvation/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NN</a:t>
            </a:r>
          </a:p>
          <a:p>
            <a:endParaRPr lang="en-US" dirty="0"/>
          </a:p>
          <a:p>
            <a:r>
              <a:rPr lang="en-US" dirty="0" err="1"/>
              <a:t>Misalnya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hlinkClick r:id="rId2"/>
              </a:rPr>
              <a:t>http://nlp.stanford.edu:8080/parser/</a:t>
            </a:r>
            <a:endParaRPr lang="en-US" dirty="0"/>
          </a:p>
          <a:p>
            <a:pPr lvl="1"/>
            <a:r>
              <a:rPr lang="en-US" dirty="0"/>
              <a:t>GATE – General Architecture for Text Engineering (</a:t>
            </a:r>
            <a:r>
              <a:rPr lang="en-US" dirty="0">
                <a:hlinkClick r:id="rId3"/>
              </a:rPr>
              <a:t>http://www.gate.ac.uk</a:t>
            </a:r>
            <a:r>
              <a:rPr lang="en-US" dirty="0"/>
              <a:t>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890756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7C770-1EF8-48B2-9EAE-4D372BA2E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Metode pada POS Tagger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7AD6F-D97B-4356-91C3-21370ED26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Rule based tagger</a:t>
            </a:r>
          </a:p>
          <a:p>
            <a:pPr lvl="1"/>
            <a:r>
              <a:rPr lang="en-US"/>
              <a:t>Top down</a:t>
            </a:r>
          </a:p>
          <a:p>
            <a:pPr lvl="1"/>
            <a:r>
              <a:rPr lang="en-US"/>
              <a:t>Pendefinisian aturan yang biasa digunakan manusia</a:t>
            </a:r>
          </a:p>
          <a:p>
            <a:r>
              <a:rPr lang="en-US"/>
              <a:t>Statistical tagger</a:t>
            </a:r>
          </a:p>
          <a:p>
            <a:pPr lvl="1"/>
            <a:r>
              <a:rPr lang="en-US"/>
              <a:t>bottom up</a:t>
            </a:r>
          </a:p>
          <a:p>
            <a:pPr lvl="1"/>
            <a:r>
              <a:rPr lang="en-US"/>
              <a:t>Menggunakan corpus sebagai training data dimana aturan ditetapkan secara otomatis</a:t>
            </a:r>
          </a:p>
          <a:p>
            <a:pPr lvl="1"/>
            <a:r>
              <a:rPr lang="en-US"/>
              <a:t>Pendekatan probabilistik tag terbaik untuk sebuah kata dalam konteks kalimat tertentu </a:t>
            </a:r>
            <a:r>
              <a:rPr lang="en-US">
                <a:sym typeface="Wingdings" panose="05000000000000000000" pitchFamily="2" charset="2"/>
              </a:rPr>
              <a:t> machine learning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Perlu menentukan ciri atau fitur sebagai masukan kedalam machine learning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Transformation based tagger  menggunakan corpus sebagai training data untuk mengmbil rule atau aturan pendefinisian POS tag sebuah kata</a:t>
            </a:r>
            <a:endParaRPr lang="en-US"/>
          </a:p>
          <a:p>
            <a:pPr lvl="1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5355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19256-AD5A-493F-8220-EDA42C087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Rule-based POS Tagger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477E4-E4D0-4C16-A29B-2F963E264F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Langkah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763DEF-4416-4EF2-96AF-FDBBCFC432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D"/>
              <a:t>Menggunakan kamus untuk menentukan tag ke setiap kata </a:t>
            </a:r>
          </a:p>
          <a:p>
            <a:r>
              <a:rPr lang="en-ID"/>
              <a:t>Menggunakan aturan (rule) untuk menghilangkan kemungkinan POS tagging yang salah </a:t>
            </a:r>
            <a:r>
              <a:rPr lang="en-ID">
                <a:sym typeface="Wingdings" panose="05000000000000000000" pitchFamily="2" charset="2"/>
              </a:rPr>
              <a:t> </a:t>
            </a:r>
            <a:r>
              <a:rPr lang="en-ID"/>
              <a:t>rule mempertimbangkan konteks kalimat (beberapa kata tetangga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025C52C-EB0A-4BB4-8CF3-F417EB081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Contoh </a:t>
            </a:r>
            <a:endParaRPr lang="en-ID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FEB165A-8FCB-4CE1-8381-B95723B8A18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Punya </a:t>
            </a:r>
            <a:r>
              <a:rPr lang="en-US">
                <a:sym typeface="Wingdings" panose="05000000000000000000" pitchFamily="2" charset="2"/>
              </a:rPr>
              <a:t> VB</a:t>
            </a:r>
          </a:p>
          <a:p>
            <a:r>
              <a:rPr lang="en-US">
                <a:sym typeface="Wingdings" panose="05000000000000000000" pitchFamily="2" charset="2"/>
              </a:rPr>
              <a:t>Kemarin  NN</a:t>
            </a:r>
          </a:p>
          <a:p>
            <a:r>
              <a:rPr lang="en-US">
                <a:sym typeface="Wingdings" panose="05000000000000000000" pitchFamily="2" charset="2"/>
              </a:rPr>
              <a:t>Wabah  NN</a:t>
            </a:r>
          </a:p>
          <a:p>
            <a:r>
              <a:rPr lang="en-US">
                <a:sym typeface="Wingdings" panose="05000000000000000000" pitchFamily="2" charset="2"/>
              </a:rPr>
              <a:t>Virus  X</a:t>
            </a:r>
          </a:p>
          <a:p>
            <a:r>
              <a:rPr lang="en-US">
                <a:sym typeface="Wingdings" panose="05000000000000000000" pitchFamily="2" charset="2"/>
              </a:rPr>
              <a:t>Membahayakan  VB</a:t>
            </a:r>
          </a:p>
          <a:p>
            <a:r>
              <a:rPr lang="en-US">
                <a:sym typeface="Wingdings" panose="05000000000000000000" pitchFamily="2" charset="2"/>
              </a:rPr>
              <a:t>Semua  CD</a:t>
            </a:r>
          </a:p>
          <a:p>
            <a:r>
              <a:rPr lang="en-US">
                <a:sym typeface="Wingdings" panose="05000000000000000000" pitchFamily="2" charset="2"/>
              </a:rPr>
              <a:t>Manusia  NN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152100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109</TotalTime>
  <Words>689</Words>
  <Application>Microsoft Office PowerPoint</Application>
  <PresentationFormat>Widescreen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Roboto Slab</vt:lpstr>
      <vt:lpstr>Basis</vt:lpstr>
      <vt:lpstr>Part of speech tag</vt:lpstr>
      <vt:lpstr>POS Tag</vt:lpstr>
      <vt:lpstr>POS Tag</vt:lpstr>
      <vt:lpstr>Jenis kata (POS)</vt:lpstr>
      <vt:lpstr>Contoh POS Tag</vt:lpstr>
      <vt:lpstr>Masalah pada POS Tagger</vt:lpstr>
      <vt:lpstr>Penandaan (Tagging) Otomatis </vt:lpstr>
      <vt:lpstr>Metode pada POS Tagger</vt:lpstr>
      <vt:lpstr>Rule-based POS Tagger</vt:lpstr>
      <vt:lpstr>Statistical based POS Tagger</vt:lpstr>
      <vt:lpstr>Transformation Based Tagger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Kaprodi_If_Unikom</dc:creator>
  <cp:lastModifiedBy>Kaprodi_If_Unikom</cp:lastModifiedBy>
  <cp:revision>12</cp:revision>
  <dcterms:created xsi:type="dcterms:W3CDTF">2020-04-05T14:51:02Z</dcterms:created>
  <dcterms:modified xsi:type="dcterms:W3CDTF">2020-04-07T03:22:17Z</dcterms:modified>
</cp:coreProperties>
</file>