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E8C3-89A9-468A-AACD-F7DAD682975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BE2-66D5-4841-A723-9F87AE05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8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E8C3-89A9-468A-AACD-F7DAD682975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BE2-66D5-4841-A723-9F87AE05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0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E8C3-89A9-468A-AACD-F7DAD682975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BE2-66D5-4841-A723-9F87AE05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0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E8C3-89A9-468A-AACD-F7DAD682975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BE2-66D5-4841-A723-9F87AE05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E8C3-89A9-468A-AACD-F7DAD682975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BE2-66D5-4841-A723-9F87AE05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37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E8C3-89A9-468A-AACD-F7DAD682975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BE2-66D5-4841-A723-9F87AE05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07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E8C3-89A9-468A-AACD-F7DAD682975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BE2-66D5-4841-A723-9F87AE05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66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E8C3-89A9-468A-AACD-F7DAD682975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BE2-66D5-4841-A723-9F87AE05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61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E8C3-89A9-468A-AACD-F7DAD682975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BE2-66D5-4841-A723-9F87AE05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73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E8C3-89A9-468A-AACD-F7DAD682975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BE2-66D5-4841-A723-9F87AE05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4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E8C3-89A9-468A-AACD-F7DAD682975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BE2-66D5-4841-A723-9F87AE05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4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E8C3-89A9-468A-AACD-F7DAD682975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BE2-66D5-4841-A723-9F87AE05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1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E8C3-89A9-468A-AACD-F7DAD682975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BE2-66D5-4841-A723-9F87AE05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5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E8C3-89A9-468A-AACD-F7DAD682975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BE2-66D5-4841-A723-9F87AE05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6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E8C3-89A9-468A-AACD-F7DAD682975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BE2-66D5-4841-A723-9F87AE05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3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E8C3-89A9-468A-AACD-F7DAD682975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BE2-66D5-4841-A723-9F87AE05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4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9342E8C3-89A9-468A-AACD-F7DAD682975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4854BE2-66D5-4841-A723-9F87AE05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5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342E8C3-89A9-468A-AACD-F7DAD682975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4854BE2-66D5-4841-A723-9F87AE05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94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238298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 </a:t>
            </a:r>
            <a:br>
              <a:rPr lang="en-US" b="1" dirty="0" smtClean="0">
                <a:latin typeface="Arial Black" panose="020B0A04020102020204" pitchFamily="34" charset="0"/>
              </a:rPr>
            </a:br>
            <a:r>
              <a:rPr lang="en-US" b="1" dirty="0" smtClean="0">
                <a:latin typeface="Arial Black" panose="020B0A04020102020204" pitchFamily="34" charset="0"/>
              </a:rPr>
              <a:t>Legal &amp; illegal Migration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5353396"/>
            <a:ext cx="8676222" cy="437804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ANDRIAS DARMAYADI, </a:t>
            </a:r>
            <a:r>
              <a:rPr lang="en-US" sz="2000" dirty="0" err="1" smtClean="0">
                <a:latin typeface="Arial Black" panose="020B0A04020102020204" pitchFamily="34" charset="0"/>
              </a:rPr>
              <a:t>Ph.D</a:t>
            </a:r>
            <a:endParaRPr lang="en-U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936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5142"/>
            <a:ext cx="9905998" cy="133835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Arial Black" panose="020B0A04020102020204" pitchFamily="34" charset="0"/>
              </a:rPr>
              <a:t>Jenis</a:t>
            </a:r>
            <a:r>
              <a:rPr lang="en-US" sz="4000" dirty="0" smtClean="0">
                <a:latin typeface="Arial Black" panose="020B0A04020102020204" pitchFamily="34" charset="0"/>
              </a:rPr>
              <a:t> </a:t>
            </a:r>
            <a:r>
              <a:rPr lang="en-US" sz="4000" dirty="0" err="1" smtClean="0">
                <a:latin typeface="Arial Black" panose="020B0A04020102020204" pitchFamily="34" charset="0"/>
              </a:rPr>
              <a:t>arus</a:t>
            </a:r>
            <a:r>
              <a:rPr lang="en-US" sz="4000" dirty="0" smtClean="0">
                <a:latin typeface="Arial Black" panose="020B0A04020102020204" pitchFamily="34" charset="0"/>
              </a:rPr>
              <a:t> </a:t>
            </a:r>
            <a:r>
              <a:rPr lang="en-US" sz="4000" dirty="0" err="1" smtClean="0">
                <a:latin typeface="Arial Black" panose="020B0A04020102020204" pitchFamily="34" charset="0"/>
              </a:rPr>
              <a:t>migrasi</a:t>
            </a:r>
            <a:r>
              <a:rPr lang="en-US" sz="4000" dirty="0" smtClean="0">
                <a:latin typeface="Arial Black" panose="020B0A04020102020204" pitchFamily="34" charset="0"/>
              </a:rPr>
              <a:t> :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53492"/>
            <a:ext cx="9905998" cy="41813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>
                <a:effectLst/>
                <a:latin typeface="Arial Black" panose="020B0A04020102020204" pitchFamily="34" charset="0"/>
              </a:rPr>
              <a:t>Arus</a:t>
            </a:r>
            <a:r>
              <a:rPr lang="en-US" sz="32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effectLst/>
                <a:latin typeface="Arial Black" panose="020B0A04020102020204" pitchFamily="34" charset="0"/>
              </a:rPr>
              <a:t>migrasi</a:t>
            </a:r>
            <a:r>
              <a:rPr lang="en-US" sz="32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effectLst/>
                <a:latin typeface="Arial Black" panose="020B0A04020102020204" pitchFamily="34" charset="0"/>
              </a:rPr>
              <a:t>dilihat</a:t>
            </a:r>
            <a:r>
              <a:rPr lang="en-US" sz="32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effectLst/>
                <a:latin typeface="Arial Black" panose="020B0A04020102020204" pitchFamily="34" charset="0"/>
              </a:rPr>
              <a:t>dari</a:t>
            </a:r>
            <a:r>
              <a:rPr lang="en-US" sz="3200" dirty="0">
                <a:effectLst/>
                <a:latin typeface="Arial Black" panose="020B0A04020102020204" pitchFamily="34" charset="0"/>
              </a:rPr>
              <a:t> modus </a:t>
            </a:r>
            <a:r>
              <a:rPr lang="en-US" sz="3200" dirty="0" err="1">
                <a:effectLst/>
                <a:latin typeface="Arial Black" panose="020B0A04020102020204" pitchFamily="34" charset="0"/>
              </a:rPr>
              <a:t>operandinya</a:t>
            </a:r>
            <a:r>
              <a:rPr lang="en-US" sz="32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effectLst/>
                <a:latin typeface="Arial Black" panose="020B0A04020102020204" pitchFamily="34" charset="0"/>
              </a:rPr>
              <a:t>dapat</a:t>
            </a:r>
            <a:r>
              <a:rPr lang="en-US" sz="32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effectLst/>
                <a:latin typeface="Arial Black" panose="020B0A04020102020204" pitchFamily="34" charset="0"/>
              </a:rPr>
              <a:t>terjadi</a:t>
            </a:r>
            <a:r>
              <a:rPr lang="en-US" sz="32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effectLst/>
                <a:latin typeface="Arial Black" panose="020B0A04020102020204" pitchFamily="34" charset="0"/>
              </a:rPr>
              <a:t>dengan</a:t>
            </a:r>
            <a:r>
              <a:rPr lang="en-US" sz="32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3200" dirty="0" err="1" smtClean="0">
                <a:effectLst/>
                <a:latin typeface="Arial Black" panose="020B0A04020102020204" pitchFamily="34" charset="0"/>
              </a:rPr>
              <a:t>pola</a:t>
            </a:r>
            <a:r>
              <a:rPr lang="en-US" sz="3200" dirty="0" smtClean="0">
                <a:effectLst/>
                <a:latin typeface="Arial Black" panose="020B0A04020102020204" pitchFamily="34" charset="0"/>
              </a:rPr>
              <a:t> :</a:t>
            </a:r>
          </a:p>
          <a:p>
            <a:r>
              <a:rPr lang="en-US" sz="3200" dirty="0" smtClean="0">
                <a:effectLst/>
                <a:latin typeface="Arial Black" panose="020B0A04020102020204" pitchFamily="34" charset="0"/>
              </a:rPr>
              <a:t>legal/</a:t>
            </a:r>
            <a:r>
              <a:rPr lang="en-US" sz="3200" dirty="0" err="1" smtClean="0">
                <a:effectLst/>
                <a:latin typeface="Arial Black" panose="020B0A04020102020204" pitchFamily="34" charset="0"/>
              </a:rPr>
              <a:t>sah</a:t>
            </a:r>
            <a:r>
              <a:rPr lang="en-US" sz="320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en-US" sz="3200" dirty="0">
                <a:effectLst/>
                <a:latin typeface="Arial Black" panose="020B0A04020102020204" pitchFamily="34" charset="0"/>
              </a:rPr>
              <a:t>(</a:t>
            </a:r>
            <a:r>
              <a:rPr lang="en-US" sz="3200" i="1" dirty="0">
                <a:effectLst/>
                <a:latin typeface="Arial Black" panose="020B0A04020102020204" pitchFamily="34" charset="0"/>
              </a:rPr>
              <a:t>legal scheme migratory flows</a:t>
            </a:r>
            <a:r>
              <a:rPr lang="en-US" sz="3200" dirty="0">
                <a:effectLst/>
                <a:latin typeface="Arial Black" panose="020B0A04020102020204" pitchFamily="34" charset="0"/>
              </a:rPr>
              <a:t>) </a:t>
            </a:r>
            <a:r>
              <a:rPr lang="en-US" sz="3200" dirty="0" err="1">
                <a:effectLst/>
                <a:latin typeface="Arial Black" panose="020B0A04020102020204" pitchFamily="34" charset="0"/>
              </a:rPr>
              <a:t>dan</a:t>
            </a:r>
            <a:r>
              <a:rPr lang="en-US" sz="32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effectLst/>
                <a:latin typeface="Arial Black" panose="020B0A04020102020204" pitchFamily="34" charset="0"/>
              </a:rPr>
              <a:t>juga</a:t>
            </a:r>
            <a:r>
              <a:rPr lang="en-US" sz="32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3200" dirty="0" err="1" smtClean="0">
                <a:effectLst/>
                <a:latin typeface="Arial Black" panose="020B0A04020102020204" pitchFamily="34" charset="0"/>
              </a:rPr>
              <a:t>dengan</a:t>
            </a:r>
            <a:r>
              <a:rPr lang="en-US" sz="3200" dirty="0" smtClean="0">
                <a:effectLst/>
                <a:latin typeface="Arial Black" panose="020B0A04020102020204" pitchFamily="34" charset="0"/>
              </a:rPr>
              <a:t> ;</a:t>
            </a:r>
          </a:p>
          <a:p>
            <a:r>
              <a:rPr lang="en-US" sz="3200" dirty="0" err="1" smtClean="0">
                <a:effectLst/>
                <a:latin typeface="Arial Black" panose="020B0A04020102020204" pitchFamily="34" charset="0"/>
              </a:rPr>
              <a:t>pola</a:t>
            </a:r>
            <a:r>
              <a:rPr lang="en-US" sz="320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effectLst/>
                <a:latin typeface="Arial Black" panose="020B0A04020102020204" pitchFamily="34" charset="0"/>
              </a:rPr>
              <a:t>ilegal</a:t>
            </a:r>
            <a:r>
              <a:rPr lang="en-US" sz="3200" dirty="0">
                <a:effectLst/>
                <a:latin typeface="Arial Black" panose="020B0A04020102020204" pitchFamily="34" charset="0"/>
              </a:rPr>
              <a:t>/</a:t>
            </a:r>
            <a:r>
              <a:rPr lang="en-US" sz="3200" dirty="0" err="1">
                <a:effectLst/>
                <a:latin typeface="Arial Black" panose="020B0A04020102020204" pitchFamily="34" charset="0"/>
              </a:rPr>
              <a:t>tidak</a:t>
            </a:r>
            <a:r>
              <a:rPr lang="en-US" sz="32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effectLst/>
                <a:latin typeface="Arial Black" panose="020B0A04020102020204" pitchFamily="34" charset="0"/>
              </a:rPr>
              <a:t>sah</a:t>
            </a:r>
            <a:r>
              <a:rPr lang="en-US" sz="3200" dirty="0">
                <a:effectLst/>
                <a:latin typeface="Arial Black" panose="020B0A04020102020204" pitchFamily="34" charset="0"/>
              </a:rPr>
              <a:t> (</a:t>
            </a:r>
            <a:r>
              <a:rPr lang="en-US" sz="3200" i="1" dirty="0">
                <a:effectLst/>
                <a:latin typeface="Arial Black" panose="020B0A04020102020204" pitchFamily="34" charset="0"/>
              </a:rPr>
              <a:t>illegal scheme migratory flows</a:t>
            </a:r>
            <a:r>
              <a:rPr lang="en-US" sz="3200" dirty="0">
                <a:effectLst/>
                <a:latin typeface="Arial Black" panose="020B0A04020102020204" pitchFamily="34" charset="0"/>
              </a:rPr>
              <a:t>)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8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70065"/>
          </a:xfrm>
        </p:spPr>
        <p:txBody>
          <a:bodyPr>
            <a:normAutofit/>
          </a:bodyPr>
          <a:lstStyle/>
          <a:p>
            <a:r>
              <a:rPr lang="en-US" sz="3600" dirty="0">
                <a:effectLst/>
                <a:latin typeface="Arial Black" panose="020B0A04020102020204" pitchFamily="34" charset="0"/>
              </a:rPr>
              <a:t>legal scheme migratory flows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11927"/>
            <a:ext cx="9905998" cy="4322618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effectLst/>
                <a:latin typeface="Arial Black" panose="020B0A04020102020204" pitchFamily="34" charset="0"/>
              </a:rPr>
              <a:t>migrasi</a:t>
            </a:r>
            <a:r>
              <a:rPr lang="en-US" sz="240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dengan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pola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legal/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sah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,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menggunakan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saluran-saluran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resmi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,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dokumen-dokumen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resmi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maupun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tempat-tempat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penerimaan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resmi</a:t>
            </a:r>
            <a:r>
              <a:rPr lang="en-US" sz="2400" dirty="0" smtClean="0">
                <a:effectLst/>
                <a:latin typeface="Arial Black" panose="020B0A04020102020204" pitchFamily="34" charset="0"/>
              </a:rPr>
              <a:t>.</a:t>
            </a:r>
          </a:p>
          <a:p>
            <a:r>
              <a:rPr lang="en-US" sz="2400" dirty="0" err="1" smtClean="0">
                <a:effectLst/>
                <a:latin typeface="Arial Black" panose="020B0A04020102020204" pitchFamily="34" charset="0"/>
              </a:rPr>
              <a:t>Sebagai</a:t>
            </a:r>
            <a:r>
              <a:rPr lang="en-US" sz="240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contoh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misalnya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adalah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penerimaan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tenaga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kerja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Indonesia (TKI/TKW)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disuatu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negara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seperti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Malaisya,Arab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Saudi,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Hongkong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dsb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nya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akibat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kelangkaan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tenagakerja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dinegara-negara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tersebut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, </a:t>
            </a:r>
            <a:r>
              <a:rPr lang="en-US" sz="2400" dirty="0" err="1" smtClean="0">
                <a:effectLst/>
                <a:latin typeface="Arial Black" panose="020B0A04020102020204" pitchFamily="34" charset="0"/>
              </a:rPr>
              <a:t>seiring</a:t>
            </a:r>
            <a:r>
              <a:rPr lang="en-US" sz="240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 smtClean="0">
                <a:effectLst/>
                <a:latin typeface="Arial Black" panose="020B0A04020102020204" pitchFamily="34" charset="0"/>
              </a:rPr>
              <a:t>peningkatan</a:t>
            </a:r>
            <a:r>
              <a:rPr lang="en-US" sz="240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perekonomian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masyarakatnya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,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karena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itulah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timbul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migrasi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yang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terorganisir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dan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teratur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dalam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pola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arus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migrasi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legal (</a:t>
            </a:r>
            <a:r>
              <a:rPr lang="en-US" sz="2400" i="1" dirty="0">
                <a:effectLst/>
                <a:latin typeface="Arial Black" panose="020B0A04020102020204" pitchFamily="34" charset="0"/>
              </a:rPr>
              <a:t>regular migration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)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untuk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effectLst/>
                <a:latin typeface="Arial Black" panose="020B0A04020102020204" pitchFamily="34" charset="0"/>
              </a:rPr>
              <a:t>mengatasinya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.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200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23950"/>
            <a:ext cx="9905998" cy="847897"/>
          </a:xfrm>
        </p:spPr>
        <p:txBody>
          <a:bodyPr/>
          <a:lstStyle/>
          <a:p>
            <a:r>
              <a:rPr lang="en-US" sz="3600" dirty="0">
                <a:effectLst/>
                <a:latin typeface="Arial Black" panose="020B0A04020102020204" pitchFamily="34" charset="0"/>
              </a:rPr>
              <a:t>illegal scheme migratory flows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96044"/>
            <a:ext cx="9905998" cy="4563687"/>
          </a:xfrm>
        </p:spPr>
        <p:txBody>
          <a:bodyPr>
            <a:noAutofit/>
          </a:bodyPr>
          <a:lstStyle/>
          <a:p>
            <a:r>
              <a:rPr lang="en-US" dirty="0" err="1">
                <a:effectLst/>
              </a:rPr>
              <a:t>Arus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migrasi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dengan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pola</a:t>
            </a:r>
            <a:r>
              <a:rPr lang="en-US" dirty="0">
                <a:effectLst/>
              </a:rPr>
              <a:t> illegal/</a:t>
            </a:r>
            <a:r>
              <a:rPr lang="en-US" dirty="0" err="1">
                <a:effectLst/>
              </a:rPr>
              <a:t>tidak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dapat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menggunakan</a:t>
            </a:r>
            <a:r>
              <a:rPr lang="en-US" dirty="0">
                <a:effectLst/>
              </a:rPr>
              <a:t> </a:t>
            </a:r>
            <a:r>
              <a:rPr lang="en-US" dirty="0">
                <a:effectLst/>
              </a:rPr>
              <a:t>: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Modus </a:t>
            </a:r>
            <a:r>
              <a:rPr lang="en-US" b="1" i="1" dirty="0">
                <a:effectLst/>
              </a:rPr>
              <a:t>legal entry and illegal stay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keberadaan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migran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adalah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karena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masuk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melalui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saluran-saluran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secara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sah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namun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kegiatan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mereka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dinegara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tersebut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tidak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sah</a:t>
            </a:r>
            <a:r>
              <a:rPr lang="en-US" dirty="0">
                <a:effectLst/>
              </a:rPr>
              <a:t>/</a:t>
            </a:r>
            <a:r>
              <a:rPr lang="en-US" dirty="0" err="1">
                <a:effectLst/>
              </a:rPr>
              <a:t>tidak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sesuai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dengan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ijin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diberikan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atau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tidak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memperpanjang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ijin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tinggal</a:t>
            </a:r>
            <a:r>
              <a:rPr lang="en-US" dirty="0">
                <a:effectLst/>
              </a:rPr>
              <a:t> (overstay),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bahkan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menghilang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pantauan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petugas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migrasi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Migran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semacam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diklasifikasikan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sebagai</a:t>
            </a:r>
            <a:r>
              <a:rPr lang="en-US" dirty="0">
                <a:effectLst/>
              </a:rPr>
              <a:t> </a:t>
            </a:r>
            <a:r>
              <a:rPr lang="en-US" b="1" i="1" dirty="0">
                <a:effectLst/>
              </a:rPr>
              <a:t>document </a:t>
            </a:r>
            <a:r>
              <a:rPr lang="en-US" b="1" i="1" dirty="0" smtClean="0">
                <a:effectLst/>
              </a:rPr>
              <a:t>migrant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dirty="0" smtClean="0">
                <a:effectLst/>
              </a:rPr>
              <a:t>Modus </a:t>
            </a:r>
            <a:r>
              <a:rPr lang="en-US" b="1" i="1" dirty="0">
                <a:effectLst/>
              </a:rPr>
              <a:t>Illegal Entry and Illegal Stay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Keberadaannya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tidak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karena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masuk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tidak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melalui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saluran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sah,tanpa</a:t>
            </a:r>
            <a:r>
              <a:rPr lang="en-US" dirty="0">
                <a:effectLst/>
              </a:rPr>
              <a:t> document yang </a:t>
            </a:r>
            <a:r>
              <a:rPr lang="en-US" dirty="0" err="1">
                <a:effectLst/>
              </a:rPr>
              <a:t>sah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tidak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ditempat-tempat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penerimaan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resmi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Migran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semacam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diklasifikasikan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sebagai</a:t>
            </a:r>
            <a:r>
              <a:rPr lang="en-US" dirty="0">
                <a:effectLst/>
              </a:rPr>
              <a:t> </a:t>
            </a:r>
            <a:r>
              <a:rPr lang="en-US" b="1" i="1" dirty="0" err="1">
                <a:effectLst/>
              </a:rPr>
              <a:t>undocument</a:t>
            </a:r>
            <a:r>
              <a:rPr lang="en-US" b="1" i="1" dirty="0">
                <a:effectLst/>
              </a:rPr>
              <a:t> migrant</a:t>
            </a:r>
            <a:r>
              <a:rPr lang="en-US" dirty="0">
                <a:effectLst/>
              </a:rPr>
              <a:t>. Cara-</a:t>
            </a:r>
            <a:r>
              <a:rPr lang="en-US" dirty="0" err="1">
                <a:effectLst/>
              </a:rPr>
              <a:t>cara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ditempuh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oleh</a:t>
            </a:r>
            <a:r>
              <a:rPr lang="en-US" dirty="0">
                <a:effectLst/>
              </a:rPr>
              <a:t> para </a:t>
            </a:r>
            <a:r>
              <a:rPr lang="en-US" dirty="0" err="1">
                <a:effectLst/>
              </a:rPr>
              <a:t>migran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biasanya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adalah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melalui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organisasi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kejahatan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penyelundupan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manusia</a:t>
            </a:r>
            <a:r>
              <a:rPr lang="en-US" dirty="0">
                <a:effectLst/>
              </a:rPr>
              <a:t>, yang </a:t>
            </a:r>
            <a:r>
              <a:rPr lang="en-US" dirty="0" err="1">
                <a:effectLst/>
              </a:rPr>
              <a:t>dewasa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ini</a:t>
            </a:r>
            <a:r>
              <a:rPr lang="en-US" dirty="0">
                <a:effectLst/>
              </a:rPr>
              <a:t> illegal </a:t>
            </a:r>
            <a:r>
              <a:rPr lang="en-US" dirty="0" err="1">
                <a:effectLst/>
              </a:rPr>
              <a:t>migrationt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dikategorikan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sebagai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tindak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pidana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internasional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terorganisasi</a:t>
            </a:r>
            <a:r>
              <a:rPr lang="en-US" dirty="0">
                <a:effectLst/>
              </a:rPr>
              <a:t> ( transnational organized crime) yang </a:t>
            </a:r>
            <a:r>
              <a:rPr lang="en-US" dirty="0" err="1">
                <a:effectLst/>
              </a:rPr>
              <a:t>telah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diatur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dalam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Konevensi</a:t>
            </a:r>
            <a:r>
              <a:rPr lang="en-US" dirty="0">
                <a:effectLst/>
              </a:rPr>
              <a:t> PBB </a:t>
            </a:r>
            <a:r>
              <a:rPr lang="en-US" dirty="0" err="1">
                <a:effectLst/>
              </a:rPr>
              <a:t>Melawan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Kejahatan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Transnasional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Terorganisasi</a:t>
            </a:r>
            <a:r>
              <a:rPr lang="en-US" dirty="0">
                <a:effectLst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03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551709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latin typeface="Arial Black" panose="020B0A04020102020204" pitchFamily="34" charset="0"/>
              </a:rPr>
              <a:t>Manfaat</a:t>
            </a:r>
            <a:r>
              <a:rPr lang="en-US" sz="4400" b="1" dirty="0" smtClean="0">
                <a:latin typeface="Arial Black" panose="020B0A04020102020204" pitchFamily="34" charset="0"/>
              </a:rPr>
              <a:t> </a:t>
            </a:r>
            <a:r>
              <a:rPr lang="en-US" sz="4400" b="1" dirty="0" err="1" smtClean="0">
                <a:latin typeface="Arial Black" panose="020B0A04020102020204" pitchFamily="34" charset="0"/>
              </a:rPr>
              <a:t>migrasi</a:t>
            </a:r>
            <a:endParaRPr lang="en-US" sz="44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161309"/>
            <a:ext cx="9905998" cy="3629891"/>
          </a:xfrm>
        </p:spPr>
        <p:txBody>
          <a:bodyPr>
            <a:normAutofit/>
          </a:bodyPr>
          <a:lstStyle/>
          <a:p>
            <a:r>
              <a:rPr lang="en-US" sz="3200" b="1" dirty="0" err="1">
                <a:effectLst/>
                <a:latin typeface="Arial Black" panose="020B0A04020102020204" pitchFamily="34" charset="0"/>
              </a:rPr>
              <a:t>meningkatkan</a:t>
            </a:r>
            <a:r>
              <a:rPr lang="en-US" sz="3200" b="1" dirty="0">
                <a:effectLst/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effectLst/>
                <a:latin typeface="Arial Black" panose="020B0A04020102020204" pitchFamily="34" charset="0"/>
              </a:rPr>
              <a:t>perekonomian</a:t>
            </a:r>
            <a:r>
              <a:rPr lang="en-US" sz="3200" b="1" dirty="0">
                <a:effectLst/>
                <a:latin typeface="Arial Black" panose="020B0A04020102020204" pitchFamily="34" charset="0"/>
              </a:rPr>
              <a:t> </a:t>
            </a:r>
            <a:endParaRPr lang="en-US" sz="3200" b="1" dirty="0" smtClean="0">
              <a:effectLst/>
              <a:latin typeface="Arial Black" panose="020B0A04020102020204" pitchFamily="34" charset="0"/>
            </a:endParaRPr>
          </a:p>
          <a:p>
            <a:r>
              <a:rPr lang="en-US" sz="3200" b="1" dirty="0" err="1" smtClean="0">
                <a:effectLst/>
                <a:latin typeface="Arial Black" panose="020B0A04020102020204" pitchFamily="34" charset="0"/>
              </a:rPr>
              <a:t>pemerataan</a:t>
            </a:r>
            <a:r>
              <a:rPr lang="en-US" sz="3200" b="1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effectLst/>
                <a:latin typeface="Arial Black" panose="020B0A04020102020204" pitchFamily="34" charset="0"/>
              </a:rPr>
              <a:t>penyebaran</a:t>
            </a:r>
            <a:r>
              <a:rPr lang="en-US" sz="3200" b="1" dirty="0">
                <a:effectLst/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effectLst/>
                <a:latin typeface="Arial Black" panose="020B0A04020102020204" pitchFamily="34" charset="0"/>
              </a:rPr>
              <a:t>penduduk</a:t>
            </a:r>
            <a:r>
              <a:rPr lang="en-US" sz="3200" b="1" dirty="0">
                <a:effectLst/>
                <a:latin typeface="Arial Black" panose="020B0A04020102020204" pitchFamily="34" charset="0"/>
              </a:rPr>
              <a:t> </a:t>
            </a:r>
            <a:endParaRPr lang="en-US" sz="3200" b="1" dirty="0" smtClean="0">
              <a:effectLst/>
              <a:latin typeface="Arial Black" panose="020B0A04020102020204" pitchFamily="34" charset="0"/>
            </a:endParaRPr>
          </a:p>
          <a:p>
            <a:r>
              <a:rPr lang="en-US" sz="3200" b="1" dirty="0" err="1" smtClean="0">
                <a:effectLst/>
                <a:latin typeface="Arial Black" panose="020B0A04020102020204" pitchFamily="34" charset="0"/>
              </a:rPr>
              <a:t>peningkatan</a:t>
            </a:r>
            <a:r>
              <a:rPr lang="en-US" sz="3200" b="1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effectLst/>
                <a:latin typeface="Arial Black" panose="020B0A04020102020204" pitchFamily="34" charset="0"/>
              </a:rPr>
              <a:t>pengetahuan</a:t>
            </a:r>
            <a:r>
              <a:rPr lang="en-US" sz="3200" b="1" dirty="0">
                <a:effectLst/>
                <a:latin typeface="Arial Black" panose="020B0A04020102020204" pitchFamily="34" charset="0"/>
              </a:rPr>
              <a:t> </a:t>
            </a:r>
            <a:endParaRPr lang="en-US" sz="3200" b="1" dirty="0" smtClean="0">
              <a:effectLst/>
              <a:latin typeface="Arial Black" panose="020B0A04020102020204" pitchFamily="34" charset="0"/>
            </a:endParaRPr>
          </a:p>
          <a:p>
            <a:r>
              <a:rPr lang="en-US" sz="3200" b="1" dirty="0" err="1" smtClean="0">
                <a:effectLst/>
                <a:latin typeface="Arial Black" panose="020B0A04020102020204" pitchFamily="34" charset="0"/>
              </a:rPr>
              <a:t>pemerataan</a:t>
            </a:r>
            <a:r>
              <a:rPr lang="en-US" sz="3200" b="1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en-US" sz="3200" b="1" dirty="0" err="1" smtClean="0">
                <a:effectLst/>
                <a:latin typeface="Arial Black" panose="020B0A04020102020204" pitchFamily="34" charset="0"/>
              </a:rPr>
              <a:t>pembangunan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89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335578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latin typeface="Arial Black" panose="020B0A04020102020204" pitchFamily="34" charset="0"/>
              </a:rPr>
              <a:t>Kerugian</a:t>
            </a:r>
            <a:r>
              <a:rPr lang="en-US" sz="4400" dirty="0" smtClean="0">
                <a:latin typeface="Arial Black" panose="020B0A04020102020204" pitchFamily="34" charset="0"/>
              </a:rPr>
              <a:t> </a:t>
            </a:r>
            <a:r>
              <a:rPr lang="en-US" sz="4400" dirty="0" err="1" smtClean="0">
                <a:latin typeface="Arial Black" panose="020B0A04020102020204" pitchFamily="34" charset="0"/>
              </a:rPr>
              <a:t>migrasi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194561"/>
            <a:ext cx="9905998" cy="359664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effectLst/>
                <a:latin typeface="Arial Black" panose="020B0A04020102020204" pitchFamily="34" charset="0"/>
              </a:rPr>
              <a:t>peningkatan</a:t>
            </a:r>
            <a:r>
              <a:rPr lang="en-US" sz="280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effectLst/>
                <a:latin typeface="Arial Black" panose="020B0A04020102020204" pitchFamily="34" charset="0"/>
              </a:rPr>
              <a:t>pengangguran</a:t>
            </a:r>
            <a:r>
              <a:rPr lang="en-US" sz="28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effectLst/>
                <a:latin typeface="Arial Black" panose="020B0A04020102020204" pitchFamily="34" charset="0"/>
              </a:rPr>
              <a:t>dikota</a:t>
            </a:r>
            <a:r>
              <a:rPr lang="en-US" sz="2800" dirty="0">
                <a:effectLst/>
                <a:latin typeface="Arial Black" panose="020B0A04020102020204" pitchFamily="34" charset="0"/>
              </a:rPr>
              <a:t>, </a:t>
            </a:r>
            <a:endParaRPr lang="en-US" sz="2800" dirty="0" smtClean="0">
              <a:effectLst/>
              <a:latin typeface="Arial Black" panose="020B0A04020102020204" pitchFamily="34" charset="0"/>
            </a:endParaRPr>
          </a:p>
          <a:p>
            <a:r>
              <a:rPr lang="en-US" sz="2800" dirty="0" err="1" smtClean="0">
                <a:effectLst/>
                <a:latin typeface="Arial Black" panose="020B0A04020102020204" pitchFamily="34" charset="0"/>
              </a:rPr>
              <a:t>terhambatnya</a:t>
            </a:r>
            <a:r>
              <a:rPr lang="en-US" sz="280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effectLst/>
                <a:latin typeface="Arial Black" panose="020B0A04020102020204" pitchFamily="34" charset="0"/>
              </a:rPr>
              <a:t>pembangunan</a:t>
            </a:r>
            <a:r>
              <a:rPr lang="en-US" sz="28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effectLst/>
                <a:latin typeface="Arial Black" panose="020B0A04020102020204" pitchFamily="34" charset="0"/>
              </a:rPr>
              <a:t>karena</a:t>
            </a:r>
            <a:r>
              <a:rPr lang="en-US" sz="28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effectLst/>
                <a:latin typeface="Arial Black" panose="020B0A04020102020204" pitchFamily="34" charset="0"/>
              </a:rPr>
              <a:t>hilangnya</a:t>
            </a:r>
            <a:r>
              <a:rPr lang="en-US" sz="28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effectLst/>
                <a:latin typeface="Arial Black" panose="020B0A04020102020204" pitchFamily="34" charset="0"/>
              </a:rPr>
              <a:t>tenaga</a:t>
            </a:r>
            <a:r>
              <a:rPr lang="en-US" sz="28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effectLst/>
                <a:latin typeface="Arial Black" panose="020B0A04020102020204" pitchFamily="34" charset="0"/>
              </a:rPr>
              <a:t>produktif</a:t>
            </a:r>
            <a:r>
              <a:rPr lang="en-US" sz="28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effectLst/>
                <a:latin typeface="Arial Black" panose="020B0A04020102020204" pitchFamily="34" charset="0"/>
              </a:rPr>
              <a:t>dan</a:t>
            </a:r>
            <a:r>
              <a:rPr lang="en-US" sz="28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effectLst/>
                <a:latin typeface="Arial Black" panose="020B0A04020102020204" pitchFamily="34" charset="0"/>
              </a:rPr>
              <a:t>kompeten</a:t>
            </a:r>
            <a:r>
              <a:rPr lang="en-US" sz="2800" dirty="0">
                <a:effectLst/>
                <a:latin typeface="Arial Black" panose="020B0A04020102020204" pitchFamily="34" charset="0"/>
              </a:rPr>
              <a:t>, </a:t>
            </a:r>
            <a:endParaRPr lang="en-US" sz="2800" dirty="0" smtClean="0">
              <a:effectLst/>
              <a:latin typeface="Arial Black" panose="020B0A04020102020204" pitchFamily="34" charset="0"/>
            </a:endParaRPr>
          </a:p>
          <a:p>
            <a:r>
              <a:rPr lang="en-US" sz="2800" dirty="0" err="1" smtClean="0">
                <a:effectLst/>
                <a:latin typeface="Arial Black" panose="020B0A04020102020204" pitchFamily="34" charset="0"/>
              </a:rPr>
              <a:t>meningkatnya</a:t>
            </a:r>
            <a:r>
              <a:rPr lang="en-US" sz="280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effectLst/>
                <a:latin typeface="Arial Black" panose="020B0A04020102020204" pitchFamily="34" charset="0"/>
              </a:rPr>
              <a:t>potensi</a:t>
            </a:r>
            <a:r>
              <a:rPr lang="en-US" sz="28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effectLst/>
                <a:latin typeface="Arial Black" panose="020B0A04020102020204" pitchFamily="34" charset="0"/>
              </a:rPr>
              <a:t>kriminalitas</a:t>
            </a:r>
            <a:r>
              <a:rPr lang="en-US" sz="28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effectLst/>
                <a:latin typeface="Arial Black" panose="020B0A04020102020204" pitchFamily="34" charset="0"/>
              </a:rPr>
              <a:t>karena</a:t>
            </a:r>
            <a:r>
              <a:rPr lang="en-US" sz="28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effectLst/>
                <a:latin typeface="Arial Black" panose="020B0A04020102020204" pitchFamily="34" charset="0"/>
              </a:rPr>
              <a:t>desakan</a:t>
            </a:r>
            <a:r>
              <a:rPr lang="en-US" sz="2800" dirty="0">
                <a:effectLst/>
                <a:latin typeface="Arial Black" panose="020B0A04020102020204" pitchFamily="34" charset="0"/>
              </a:rPr>
              <a:t> </a:t>
            </a:r>
            <a:r>
              <a:rPr lang="en-US" sz="2800" dirty="0" err="1" smtClean="0">
                <a:effectLst/>
                <a:latin typeface="Arial Black" panose="020B0A04020102020204" pitchFamily="34" charset="0"/>
              </a:rPr>
              <a:t>ekonomi</a:t>
            </a:r>
            <a:endParaRPr lang="en-US" sz="2800" dirty="0" smtClean="0">
              <a:effectLst/>
              <a:latin typeface="Arial Black" panose="020B0A04020102020204" pitchFamily="34" charset="0"/>
            </a:endParaRPr>
          </a:p>
          <a:p>
            <a:r>
              <a:rPr lang="en-US" sz="2800" dirty="0" err="1" smtClean="0">
                <a:effectLst/>
                <a:latin typeface="Arial Black" panose="020B0A04020102020204" pitchFamily="34" charset="0"/>
              </a:rPr>
              <a:t>Ketimpangan</a:t>
            </a:r>
            <a:r>
              <a:rPr lang="en-US" sz="280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en-US" sz="2800" dirty="0" err="1" smtClean="0">
                <a:effectLst/>
                <a:latin typeface="Arial Black" panose="020B0A04020102020204" pitchFamily="34" charset="0"/>
              </a:rPr>
              <a:t>ekonomi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53193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Arial Black" panose="020B0A04020102020204" pitchFamily="34" charset="0"/>
              </a:rPr>
              <a:t>Faktor-faktor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penyebab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terjadinya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migrasi</a:t>
            </a:r>
            <a:r>
              <a:rPr lang="en-US" dirty="0" smtClean="0">
                <a:latin typeface="Arial Black" panose="020B0A04020102020204" pitchFamily="34" charset="0"/>
              </a:rPr>
              <a:t> (</a:t>
            </a:r>
            <a:r>
              <a:rPr lang="en-US" dirty="0" err="1" smtClean="0">
                <a:latin typeface="Arial Black" panose="020B0A04020102020204" pitchFamily="34" charset="0"/>
              </a:rPr>
              <a:t>tambahan</a:t>
            </a:r>
            <a:r>
              <a:rPr lang="en-US" dirty="0" smtClean="0">
                <a:latin typeface="Arial Black" panose="020B0A04020102020204" pitchFamily="34" charset="0"/>
              </a:rPr>
              <a:t>)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36865"/>
            <a:ext cx="9905998" cy="4064924"/>
          </a:xfrm>
        </p:spPr>
        <p:txBody>
          <a:bodyPr>
            <a:normAutofit/>
          </a:bodyPr>
          <a:lstStyle/>
          <a:p>
            <a:r>
              <a:rPr lang="en-US" dirty="0" err="1">
                <a:effectLst/>
                <a:latin typeface="Arial Black" panose="020B0A04020102020204" pitchFamily="34" charset="0"/>
              </a:rPr>
              <a:t>Faktor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ekonomi</a:t>
            </a:r>
            <a:r>
              <a:rPr lang="en-US" dirty="0">
                <a:effectLst/>
                <a:latin typeface="Arial Black" panose="020B0A04020102020204" pitchFamily="34" charset="0"/>
              </a:rPr>
              <a:t>,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yaitu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ingin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mencari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kehidupan</a:t>
            </a:r>
            <a:r>
              <a:rPr lang="en-US" dirty="0">
                <a:effectLst/>
                <a:latin typeface="Arial Black" panose="020B0A04020102020204" pitchFamily="34" charset="0"/>
              </a:rPr>
              <a:t> yang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lebih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baik</a:t>
            </a:r>
            <a:r>
              <a:rPr lang="en-US" dirty="0">
                <a:effectLst/>
                <a:latin typeface="Arial Black" panose="020B0A04020102020204" pitchFamily="34" charset="0"/>
              </a:rPr>
              <a:t> di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tempat</a:t>
            </a:r>
            <a:r>
              <a:rPr lang="en-US" dirty="0">
                <a:effectLst/>
                <a:latin typeface="Arial Black" panose="020B0A04020102020204" pitchFamily="34" charset="0"/>
              </a:rPr>
              <a:t> yang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baru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endParaRPr lang="en-US" dirty="0" smtClean="0">
              <a:effectLst/>
              <a:latin typeface="Arial Black" panose="020B0A04020102020204" pitchFamily="34" charset="0"/>
            </a:endParaRPr>
          </a:p>
          <a:p>
            <a:r>
              <a:rPr lang="en-US" dirty="0" err="1" smtClean="0">
                <a:effectLst/>
                <a:latin typeface="Arial Black" panose="020B0A04020102020204" pitchFamily="34" charset="0"/>
              </a:rPr>
              <a:t>Faktor</a:t>
            </a:r>
            <a:r>
              <a:rPr lang="en-US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keselamatan</a:t>
            </a:r>
            <a:r>
              <a:rPr lang="en-US" dirty="0">
                <a:effectLst/>
                <a:latin typeface="Arial Black" panose="020B0A04020102020204" pitchFamily="34" charset="0"/>
              </a:rPr>
              <a:t>,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yaitu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ingin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menyelamatkan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diri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dari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bencana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alam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seperti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tanah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longsor</a:t>
            </a:r>
            <a:r>
              <a:rPr lang="en-US" dirty="0">
                <a:effectLst/>
                <a:latin typeface="Arial Black" panose="020B0A04020102020204" pitchFamily="34" charset="0"/>
              </a:rPr>
              <a:t>,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gempa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bumi</a:t>
            </a:r>
            <a:r>
              <a:rPr lang="en-US" dirty="0">
                <a:effectLst/>
                <a:latin typeface="Arial Black" panose="020B0A04020102020204" pitchFamily="34" charset="0"/>
              </a:rPr>
              <a:t>,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banjir</a:t>
            </a:r>
            <a:r>
              <a:rPr lang="en-US" dirty="0">
                <a:effectLst/>
                <a:latin typeface="Arial Black" panose="020B0A04020102020204" pitchFamily="34" charset="0"/>
              </a:rPr>
              <a:t>,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gunung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meletus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dan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bencana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alam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lainnya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endParaRPr lang="en-US" dirty="0" smtClean="0">
              <a:effectLst/>
              <a:latin typeface="Arial Black" panose="020B0A04020102020204" pitchFamily="34" charset="0"/>
            </a:endParaRPr>
          </a:p>
          <a:p>
            <a:r>
              <a:rPr lang="en-US" dirty="0" err="1" smtClean="0">
                <a:effectLst/>
                <a:latin typeface="Arial Black" panose="020B0A04020102020204" pitchFamily="34" charset="0"/>
              </a:rPr>
              <a:t>Faktor</a:t>
            </a:r>
            <a:r>
              <a:rPr lang="en-US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keamanan</a:t>
            </a:r>
            <a:r>
              <a:rPr lang="en-US" dirty="0">
                <a:effectLst/>
                <a:latin typeface="Arial Black" panose="020B0A04020102020204" pitchFamily="34" charset="0"/>
              </a:rPr>
              <a:t>,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yaitu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migrasi</a:t>
            </a:r>
            <a:r>
              <a:rPr lang="en-US" dirty="0">
                <a:effectLst/>
                <a:latin typeface="Arial Black" panose="020B0A04020102020204" pitchFamily="34" charset="0"/>
              </a:rPr>
              <a:t> yang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terjadi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akibat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adanya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gangguan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keamanan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seperti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peperangan</a:t>
            </a:r>
            <a:r>
              <a:rPr lang="en-US" dirty="0">
                <a:effectLst/>
                <a:latin typeface="Arial Black" panose="020B0A04020102020204" pitchFamily="34" charset="0"/>
              </a:rPr>
              <a:t>,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dan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konflik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antar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kelompok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endParaRPr lang="en-US" dirty="0" smtClean="0">
              <a:effectLst/>
              <a:latin typeface="Arial Black" panose="020B0A04020102020204" pitchFamily="34" charset="0"/>
            </a:endParaRPr>
          </a:p>
          <a:p>
            <a:r>
              <a:rPr lang="en-US" dirty="0" err="1" smtClean="0">
                <a:effectLst/>
                <a:latin typeface="Arial Black" panose="020B0A04020102020204" pitchFamily="34" charset="0"/>
              </a:rPr>
              <a:t>Faktor</a:t>
            </a:r>
            <a:r>
              <a:rPr lang="en-US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politik</a:t>
            </a:r>
            <a:r>
              <a:rPr lang="en-US" dirty="0">
                <a:effectLst/>
                <a:latin typeface="Arial Black" panose="020B0A04020102020204" pitchFamily="34" charset="0"/>
              </a:rPr>
              <a:t>,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yaitu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migrasi</a:t>
            </a:r>
            <a:r>
              <a:rPr lang="en-US" dirty="0">
                <a:effectLst/>
                <a:latin typeface="Arial Black" panose="020B0A04020102020204" pitchFamily="34" charset="0"/>
              </a:rPr>
              <a:t> yang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terjadi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oleh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adanya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perbedaan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politik</a:t>
            </a:r>
            <a:r>
              <a:rPr lang="en-US" dirty="0">
                <a:effectLst/>
                <a:latin typeface="Arial Black" panose="020B0A04020102020204" pitchFamily="34" charset="0"/>
              </a:rPr>
              <a:t> di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antara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warga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masyarakat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seperti</a:t>
            </a:r>
            <a:r>
              <a:rPr lang="en-US" dirty="0">
                <a:effectLst/>
                <a:latin typeface="Arial Black" panose="020B0A04020102020204" pitchFamily="34" charset="0"/>
              </a:rPr>
              <a:t> RRC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dan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Uni</a:t>
            </a:r>
            <a:r>
              <a:rPr lang="en-US" dirty="0">
                <a:effectLst/>
                <a:latin typeface="Arial Black" panose="020B0A04020102020204" pitchFamily="34" charset="0"/>
              </a:rPr>
              <a:t> Soviet (</a:t>
            </a:r>
            <a:r>
              <a:rPr lang="en-US" dirty="0" err="1">
                <a:effectLst/>
                <a:latin typeface="Arial Black" panose="020B0A04020102020204" pitchFamily="34" charset="0"/>
              </a:rPr>
              <a:t>Rusia</a:t>
            </a:r>
            <a:r>
              <a:rPr lang="en-US" dirty="0">
                <a:effectLst/>
                <a:latin typeface="Arial Black" panose="020B0A04020102020204" pitchFamily="34" charset="0"/>
              </a:rPr>
              <a:t>) yang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berfaham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komunis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236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19942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Arial Black" panose="020B0A04020102020204" pitchFamily="34" charset="0"/>
              </a:rPr>
              <a:t>Faktor-faktor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penyebab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terjadinya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migrasi</a:t>
            </a:r>
            <a:r>
              <a:rPr lang="en-US" dirty="0" smtClean="0">
                <a:latin typeface="Arial Black" panose="020B0A04020102020204" pitchFamily="34" charset="0"/>
              </a:rPr>
              <a:t> (</a:t>
            </a:r>
            <a:r>
              <a:rPr lang="en-US" dirty="0" err="1" smtClean="0">
                <a:latin typeface="Arial Black" panose="020B0A04020102020204" pitchFamily="34" charset="0"/>
              </a:rPr>
              <a:t>tambahan</a:t>
            </a:r>
            <a:r>
              <a:rPr lang="en-US" dirty="0" smtClean="0">
                <a:latin typeface="Arial Black" panose="020B0A04020102020204" pitchFamily="34" charset="0"/>
              </a:rPr>
              <a:t>)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78183"/>
            <a:ext cx="9905998" cy="3713018"/>
          </a:xfrm>
        </p:spPr>
        <p:txBody>
          <a:bodyPr>
            <a:normAutofit/>
          </a:bodyPr>
          <a:lstStyle/>
          <a:p>
            <a:r>
              <a:rPr lang="en-US" dirty="0" err="1">
                <a:effectLst/>
                <a:latin typeface="Arial Black" panose="020B0A04020102020204" pitchFamily="34" charset="0"/>
              </a:rPr>
              <a:t>Faktor</a:t>
            </a:r>
            <a:r>
              <a:rPr lang="en-US" dirty="0">
                <a:effectLst/>
                <a:latin typeface="Arial Black" panose="020B0A04020102020204" pitchFamily="34" charset="0"/>
              </a:rPr>
              <a:t> agama,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yaitu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migrasi</a:t>
            </a:r>
            <a:r>
              <a:rPr lang="en-US" dirty="0">
                <a:effectLst/>
                <a:latin typeface="Arial Black" panose="020B0A04020102020204" pitchFamily="34" charset="0"/>
              </a:rPr>
              <a:t> yang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terjadi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karena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perbedaan</a:t>
            </a:r>
            <a:r>
              <a:rPr lang="en-US" dirty="0">
                <a:effectLst/>
                <a:latin typeface="Arial Black" panose="020B0A04020102020204" pitchFamily="34" charset="0"/>
              </a:rPr>
              <a:t> agama,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misalnya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terjadi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antara</a:t>
            </a:r>
            <a:r>
              <a:rPr lang="en-US" dirty="0">
                <a:effectLst/>
                <a:latin typeface="Arial Black" panose="020B0A04020102020204" pitchFamily="34" charset="0"/>
              </a:rPr>
              <a:t> Pakistan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dan</a:t>
            </a:r>
            <a:r>
              <a:rPr lang="en-US" dirty="0">
                <a:effectLst/>
                <a:latin typeface="Arial Black" panose="020B0A04020102020204" pitchFamily="34" charset="0"/>
              </a:rPr>
              <a:t> India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setelah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memperoleh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kemerdekaan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dari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Inggris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endParaRPr lang="en-US" dirty="0" smtClean="0">
              <a:effectLst/>
              <a:latin typeface="Arial Black" panose="020B0A04020102020204" pitchFamily="34" charset="0"/>
            </a:endParaRPr>
          </a:p>
          <a:p>
            <a:r>
              <a:rPr lang="en-US" dirty="0" err="1" smtClean="0">
                <a:effectLst/>
                <a:latin typeface="Arial Black" panose="020B0A04020102020204" pitchFamily="34" charset="0"/>
              </a:rPr>
              <a:t>Faktor</a:t>
            </a:r>
            <a:r>
              <a:rPr lang="en-US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kepentingan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pembangunan</a:t>
            </a:r>
            <a:r>
              <a:rPr lang="en-US" dirty="0">
                <a:effectLst/>
                <a:latin typeface="Arial Black" panose="020B0A04020102020204" pitchFamily="34" charset="0"/>
              </a:rPr>
              <a:t>,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yaitu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migrasi</a:t>
            </a:r>
            <a:r>
              <a:rPr lang="en-US" dirty="0">
                <a:effectLst/>
                <a:latin typeface="Arial Black" panose="020B0A04020102020204" pitchFamily="34" charset="0"/>
              </a:rPr>
              <a:t> yang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terjadi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karena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daerahnya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terkena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proyek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pembangunan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seperti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pembangunan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bendungan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untuk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irigasi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dan</a:t>
            </a:r>
            <a:r>
              <a:rPr lang="en-US" dirty="0">
                <a:effectLst/>
                <a:latin typeface="Arial Black" panose="020B0A04020102020204" pitchFamily="34" charset="0"/>
              </a:rPr>
              <a:t> PLTA </a:t>
            </a:r>
            <a:endParaRPr lang="en-US" dirty="0" smtClean="0">
              <a:effectLst/>
              <a:latin typeface="Arial Black" panose="020B0A04020102020204" pitchFamily="34" charset="0"/>
            </a:endParaRPr>
          </a:p>
          <a:p>
            <a:r>
              <a:rPr lang="en-US" dirty="0" err="1" smtClean="0">
                <a:effectLst/>
                <a:latin typeface="Arial Black" panose="020B0A04020102020204" pitchFamily="34" charset="0"/>
              </a:rPr>
              <a:t>Faktor</a:t>
            </a:r>
            <a:r>
              <a:rPr lang="en-US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pendidikan</a:t>
            </a:r>
            <a:r>
              <a:rPr lang="en-US" dirty="0">
                <a:effectLst/>
                <a:latin typeface="Arial Black" panose="020B0A04020102020204" pitchFamily="34" charset="0"/>
              </a:rPr>
              <a:t>,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yaitu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migrasi</a:t>
            </a:r>
            <a:r>
              <a:rPr lang="en-US" dirty="0">
                <a:effectLst/>
                <a:latin typeface="Arial Black" panose="020B0A04020102020204" pitchFamily="34" charset="0"/>
              </a:rPr>
              <a:t> yang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terjadi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karena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ingin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melanjutkan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pendidikan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ke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jenjang</a:t>
            </a:r>
            <a:r>
              <a:rPr lang="en-US" dirty="0">
                <a:effectLst/>
                <a:latin typeface="Arial Black" panose="020B0A04020102020204" pitchFamily="34" charset="0"/>
              </a:rPr>
              <a:t> yang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lebih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effectLst/>
                <a:latin typeface="Arial Black" panose="020B0A04020102020204" pitchFamily="34" charset="0"/>
              </a:rPr>
              <a:t>tinggi</a:t>
            </a:r>
            <a:r>
              <a:rPr lang="en-US" dirty="0" smtClean="0">
                <a:effectLst/>
                <a:latin typeface="Arial Black" panose="020B0A04020102020204" pitchFamily="34" charset="0"/>
              </a:rPr>
              <a:t>.</a:t>
            </a:r>
          </a:p>
          <a:p>
            <a:r>
              <a:rPr lang="en-US" dirty="0" err="1" smtClean="0">
                <a:effectLst/>
                <a:latin typeface="Arial Black" panose="020B0A04020102020204" pitchFamily="34" charset="0"/>
              </a:rPr>
              <a:t>Faktor</a:t>
            </a:r>
            <a:r>
              <a:rPr lang="en-US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sosial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seperti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adanya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>
                <a:effectLst/>
                <a:latin typeface="Arial Black" panose="020B0A04020102020204" pitchFamily="34" charset="0"/>
              </a:rPr>
              <a:t>perkawinan</a:t>
            </a:r>
            <a:r>
              <a:rPr lang="en-US" dirty="0">
                <a:effectLst/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effectLst/>
                <a:latin typeface="Arial Black" panose="020B0A04020102020204" pitchFamily="34" charset="0"/>
              </a:rPr>
              <a:t>campuran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65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33</TotalTime>
  <Words>451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Century Gothic</vt:lpstr>
      <vt:lpstr>Mesh</vt:lpstr>
      <vt:lpstr>  Legal &amp; illegal Migration</vt:lpstr>
      <vt:lpstr>Jenis arus migrasi :</vt:lpstr>
      <vt:lpstr>legal scheme migratory flows</vt:lpstr>
      <vt:lpstr>illegal scheme migratory flows</vt:lpstr>
      <vt:lpstr>Manfaat migrasi</vt:lpstr>
      <vt:lpstr>Kerugian migrasi</vt:lpstr>
      <vt:lpstr>Faktor-faktor penyebab terjadinya migrasi (tambahan)</vt:lpstr>
      <vt:lpstr>Faktor-faktor penyebab terjadinya migrasi (tambahan)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Manfaat &amp; kerugian migrasi</dc:title>
  <dc:creator>Direktur_Kmhasiswaan</dc:creator>
  <cp:lastModifiedBy>Direktur_Kmhasiswaan</cp:lastModifiedBy>
  <cp:revision>4</cp:revision>
  <dcterms:created xsi:type="dcterms:W3CDTF">2020-04-07T10:14:22Z</dcterms:created>
  <dcterms:modified xsi:type="dcterms:W3CDTF">2020-04-07T10:48:05Z</dcterms:modified>
</cp:coreProperties>
</file>