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5" d="100"/>
          <a:sy n="55" d="100"/>
        </p:scale>
        <p:origin x="-1109"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4852B56C-3DE3-4CD6-9B9A-27772069B487}" type="datetimeFigureOut">
              <a:rPr lang="en-US" smtClean="0"/>
              <a:t>4/8/2020</a:t>
            </a:fld>
            <a:endParaRPr lang="en-US"/>
          </a:p>
        </p:txBody>
      </p:sp>
      <p:sp>
        <p:nvSpPr>
          <p:cNvPr id="17" name="Slide Number Placeholder 16"/>
          <p:cNvSpPr>
            <a:spLocks noGrp="1"/>
          </p:cNvSpPr>
          <p:nvPr>
            <p:ph type="sldNum" sz="quarter" idx="11"/>
          </p:nvPr>
        </p:nvSpPr>
        <p:spPr/>
        <p:txBody>
          <a:bodyPr/>
          <a:lstStyle/>
          <a:p>
            <a:fld id="{D8767ED6-1966-453D-A1CC-6F5B5B4999D7}"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52B56C-3DE3-4CD6-9B9A-27772069B48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67ED6-1966-453D-A1CC-6F5B5B4999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52B56C-3DE3-4CD6-9B9A-27772069B487}"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67ED6-1966-453D-A1CC-6F5B5B4999D7}"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4852B56C-3DE3-4CD6-9B9A-27772069B487}" type="datetimeFigureOut">
              <a:rPr lang="en-US" smtClean="0"/>
              <a:t>4/8/2020</a:t>
            </a:fld>
            <a:endParaRPr lang="en-US"/>
          </a:p>
        </p:txBody>
      </p:sp>
      <p:sp>
        <p:nvSpPr>
          <p:cNvPr id="12" name="Slide Number Placeholder 11"/>
          <p:cNvSpPr>
            <a:spLocks noGrp="1"/>
          </p:cNvSpPr>
          <p:nvPr>
            <p:ph type="sldNum" sz="quarter" idx="15"/>
          </p:nvPr>
        </p:nvSpPr>
        <p:spPr/>
        <p:txBody>
          <a:bodyPr/>
          <a:lstStyle/>
          <a:p>
            <a:fld id="{D8767ED6-1966-453D-A1CC-6F5B5B4999D7}"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4852B56C-3DE3-4CD6-9B9A-27772069B487}" type="datetimeFigureOut">
              <a:rPr lang="en-US" smtClean="0"/>
              <a:t>4/8/2020</a:t>
            </a:fld>
            <a:endParaRPr lang="en-US"/>
          </a:p>
        </p:txBody>
      </p:sp>
      <p:sp>
        <p:nvSpPr>
          <p:cNvPr id="14" name="Slide Number Placeholder 13"/>
          <p:cNvSpPr>
            <a:spLocks noGrp="1"/>
          </p:cNvSpPr>
          <p:nvPr>
            <p:ph type="sldNum" sz="quarter" idx="11"/>
          </p:nvPr>
        </p:nvSpPr>
        <p:spPr/>
        <p:txBody>
          <a:bodyPr/>
          <a:lstStyle/>
          <a:p>
            <a:fld id="{D8767ED6-1966-453D-A1CC-6F5B5B4999D7}"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4852B56C-3DE3-4CD6-9B9A-27772069B487}" type="datetimeFigureOut">
              <a:rPr lang="en-US" smtClean="0"/>
              <a:t>4/8/2020</a:t>
            </a:fld>
            <a:endParaRPr lang="en-US"/>
          </a:p>
        </p:txBody>
      </p:sp>
      <p:sp>
        <p:nvSpPr>
          <p:cNvPr id="12" name="Slide Number Placeholder 11"/>
          <p:cNvSpPr>
            <a:spLocks noGrp="1"/>
          </p:cNvSpPr>
          <p:nvPr>
            <p:ph type="sldNum" sz="quarter" idx="16"/>
          </p:nvPr>
        </p:nvSpPr>
        <p:spPr/>
        <p:txBody>
          <a:bodyPr/>
          <a:lstStyle/>
          <a:p>
            <a:fld id="{D8767ED6-1966-453D-A1CC-6F5B5B4999D7}"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4852B56C-3DE3-4CD6-9B9A-27772069B487}" type="datetimeFigureOut">
              <a:rPr lang="en-US" smtClean="0"/>
              <a:t>4/8/2020</a:t>
            </a:fld>
            <a:endParaRPr lang="en-US"/>
          </a:p>
        </p:txBody>
      </p:sp>
      <p:sp>
        <p:nvSpPr>
          <p:cNvPr id="12" name="Slide Number Placeholder 11"/>
          <p:cNvSpPr>
            <a:spLocks noGrp="1"/>
          </p:cNvSpPr>
          <p:nvPr>
            <p:ph type="sldNum" sz="quarter" idx="17"/>
          </p:nvPr>
        </p:nvSpPr>
        <p:spPr/>
        <p:txBody>
          <a:bodyPr/>
          <a:lstStyle/>
          <a:p>
            <a:fld id="{D8767ED6-1966-453D-A1CC-6F5B5B4999D7}"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4852B56C-3DE3-4CD6-9B9A-27772069B487}" type="datetimeFigureOut">
              <a:rPr lang="en-US" smtClean="0"/>
              <a:t>4/8/2020</a:t>
            </a:fld>
            <a:endParaRPr lang="en-US"/>
          </a:p>
        </p:txBody>
      </p:sp>
      <p:sp>
        <p:nvSpPr>
          <p:cNvPr id="16" name="Slide Number Placeholder 15"/>
          <p:cNvSpPr>
            <a:spLocks noGrp="1"/>
          </p:cNvSpPr>
          <p:nvPr>
            <p:ph type="sldNum" sz="quarter" idx="11"/>
          </p:nvPr>
        </p:nvSpPr>
        <p:spPr/>
        <p:txBody>
          <a:bodyPr/>
          <a:lstStyle/>
          <a:p>
            <a:fld id="{D8767ED6-1966-453D-A1CC-6F5B5B4999D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4852B56C-3DE3-4CD6-9B9A-27772069B487}" type="datetimeFigureOut">
              <a:rPr lang="en-US" smtClean="0"/>
              <a:t>4/8/2020</a:t>
            </a:fld>
            <a:endParaRPr lang="en-US"/>
          </a:p>
        </p:txBody>
      </p:sp>
      <p:sp>
        <p:nvSpPr>
          <p:cNvPr id="8" name="Slide Number Placeholder 7"/>
          <p:cNvSpPr>
            <a:spLocks noGrp="1"/>
          </p:cNvSpPr>
          <p:nvPr>
            <p:ph type="sldNum" sz="quarter" idx="11"/>
          </p:nvPr>
        </p:nvSpPr>
        <p:spPr/>
        <p:txBody>
          <a:bodyPr/>
          <a:lstStyle/>
          <a:p>
            <a:fld id="{D8767ED6-1966-453D-A1CC-6F5B5B4999D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4852B56C-3DE3-4CD6-9B9A-27772069B487}" type="datetimeFigureOut">
              <a:rPr lang="en-US" smtClean="0"/>
              <a:t>4/8/2020</a:t>
            </a:fld>
            <a:endParaRPr lang="en-US"/>
          </a:p>
        </p:txBody>
      </p:sp>
      <p:sp>
        <p:nvSpPr>
          <p:cNvPr id="19" name="Slide Number Placeholder 18"/>
          <p:cNvSpPr>
            <a:spLocks noGrp="1"/>
          </p:cNvSpPr>
          <p:nvPr>
            <p:ph type="sldNum" sz="quarter" idx="16"/>
          </p:nvPr>
        </p:nvSpPr>
        <p:spPr/>
        <p:txBody>
          <a:bodyPr/>
          <a:lstStyle/>
          <a:p>
            <a:fld id="{D8767ED6-1966-453D-A1CC-6F5B5B4999D7}"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4852B56C-3DE3-4CD6-9B9A-27772069B487}" type="datetimeFigureOut">
              <a:rPr lang="en-US" smtClean="0"/>
              <a:t>4/8/2020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D8767ED6-1966-453D-A1CC-6F5B5B4999D7}"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4852B56C-3DE3-4CD6-9B9A-27772069B487}" type="datetimeFigureOut">
              <a:rPr lang="en-US" smtClean="0"/>
              <a:t>4/8/2020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D8767ED6-1966-453D-A1CC-6F5B5B4999D7}"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721946" y="3041069"/>
            <a:ext cx="6578204" cy="3651250"/>
          </a:xfrm>
        </p:spPr>
        <p:txBody>
          <a:bodyPr rtlCol="0">
            <a:normAutofit lnSpcReduction="10000"/>
          </a:bodyPr>
          <a:lstStyle/>
          <a:p>
            <a:pPr marL="0" indent="0" fontAlgn="auto">
              <a:spcBef>
                <a:spcPts val="930"/>
              </a:spcBef>
              <a:spcAft>
                <a:spcPts val="0"/>
              </a:spcAft>
              <a:buFont typeface="Corbel" pitchFamily="34" charset="0"/>
              <a:buNone/>
              <a:defRPr/>
            </a:pPr>
            <a:r>
              <a:rPr lang="id-ID" b="1" dirty="0">
                <a:solidFill>
                  <a:srgbClr val="FFC000"/>
                </a:solidFill>
                <a:latin typeface="+mj-lt"/>
              </a:rPr>
              <a:t>Komunikasi non verbal merupakan sebuah proses interaksi sosial antara dua atau lebih individu yang mencoba saling mempengaruhi dalam hal ide, sikap, pengetahuan, dan tingkah laku. </a:t>
            </a:r>
          </a:p>
          <a:p>
            <a:pPr marL="0" indent="0" fontAlgn="auto">
              <a:spcBef>
                <a:spcPts val="930"/>
              </a:spcBef>
              <a:spcAft>
                <a:spcPts val="0"/>
              </a:spcAft>
              <a:buFont typeface="Corbel" pitchFamily="34" charset="0"/>
              <a:buNone/>
              <a:defRPr/>
            </a:pPr>
            <a:r>
              <a:rPr lang="id-ID" b="1" dirty="0">
                <a:solidFill>
                  <a:srgbClr val="FFC000"/>
                </a:solidFill>
                <a:latin typeface="+mj-lt"/>
              </a:rPr>
              <a:t>Para ahli di bidang komunikasi non verbal biasanya menggunakan definisi "tidak menggunakan kata" dengan ketat, dan tidak menyamakan komunikasi non-verbal dengan komunikasi nonlisan. Contohnya, bahasa isyarat dan tulisan tidak dianggap sebagai komunikasi nonverbal karena menggunakan kata, sedangkan intonasi dan gaya berbicara tergolong sebagai komunikasi nonverbal.</a:t>
            </a:r>
          </a:p>
        </p:txBody>
      </p:sp>
      <p:sp>
        <p:nvSpPr>
          <p:cNvPr id="9218" name="Title 1"/>
          <p:cNvSpPr>
            <a:spLocks noGrp="1"/>
          </p:cNvSpPr>
          <p:nvPr>
            <p:ph type="title"/>
          </p:nvPr>
        </p:nvSpPr>
        <p:spPr>
          <a:xfrm>
            <a:off x="2119312" y="968376"/>
            <a:ext cx="6673454" cy="1160463"/>
          </a:xfrm>
        </p:spPr>
        <p:txBody>
          <a:bodyPr>
            <a:normAutofit fontScale="90000"/>
          </a:bodyPr>
          <a:lstStyle/>
          <a:p>
            <a:pPr algn="ctr"/>
            <a:r>
              <a:rPr lang="id-ID" sz="4000" smtClean="0"/>
              <a:t>Pengertian Komunikasi Non Verbal</a:t>
            </a:r>
          </a:p>
        </p:txBody>
      </p:sp>
    </p:spTree>
    <p:extLst>
      <p:ext uri="{BB962C8B-B14F-4D97-AF65-F5344CB8AC3E}">
        <p14:creationId xmlns:p14="http://schemas.microsoft.com/office/powerpoint/2010/main" val="1637774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282898" y="2495395"/>
            <a:ext cx="6578204" cy="3741737"/>
          </a:xfrm>
        </p:spPr>
        <p:txBody>
          <a:bodyPr rtlCol="0">
            <a:noAutofit/>
          </a:bodyPr>
          <a:lstStyle/>
          <a:p>
            <a:pPr marL="320040" indent="-320040" algn="l" fontAlgn="auto">
              <a:spcBef>
                <a:spcPts val="930"/>
              </a:spcBef>
              <a:spcAft>
                <a:spcPts val="0"/>
              </a:spcAft>
              <a:defRPr/>
            </a:pPr>
            <a:r>
              <a:rPr lang="id-ID" sz="1800" b="1" dirty="0">
                <a:solidFill>
                  <a:srgbClr val="FFC000"/>
                </a:solidFill>
                <a:latin typeface="+mj-lt"/>
              </a:rPr>
              <a:t>Menurut Mark L. Knapp, ada lima fungsi pesan komunikasi nonverbal, yaitu sebagai berikut:</a:t>
            </a:r>
          </a:p>
          <a:p>
            <a:pPr marL="342900" indent="-342900" algn="l" fontAlgn="auto">
              <a:spcBef>
                <a:spcPts val="930"/>
              </a:spcBef>
              <a:spcAft>
                <a:spcPts val="0"/>
              </a:spcAft>
              <a:buFont typeface="+mj-lt"/>
              <a:buAutoNum type="arabicPeriod"/>
              <a:defRPr/>
            </a:pPr>
            <a:r>
              <a:rPr lang="id-ID" sz="1800" b="1" dirty="0">
                <a:solidFill>
                  <a:srgbClr val="FFC000"/>
                </a:solidFill>
                <a:latin typeface="+mj-lt"/>
              </a:rPr>
              <a:t>Repetisi, yaitu mengulang kembali gagasan yang sudah disampaikan secara verbal. </a:t>
            </a:r>
          </a:p>
          <a:p>
            <a:pPr marL="342900" indent="-342900" algn="l" fontAlgn="auto">
              <a:spcBef>
                <a:spcPts val="930"/>
              </a:spcBef>
              <a:spcAft>
                <a:spcPts val="0"/>
              </a:spcAft>
              <a:buFont typeface="+mj-lt"/>
              <a:buAutoNum type="arabicPeriod"/>
              <a:defRPr/>
            </a:pPr>
            <a:r>
              <a:rPr lang="id-ID" sz="1800" b="1" dirty="0">
                <a:solidFill>
                  <a:srgbClr val="FFC000"/>
                </a:solidFill>
                <a:latin typeface="+mj-lt"/>
              </a:rPr>
              <a:t>Substitusi, yaitu menggantikan lambang verbal.</a:t>
            </a:r>
          </a:p>
          <a:p>
            <a:pPr marL="342900" indent="-342900" algn="l" fontAlgn="auto">
              <a:spcBef>
                <a:spcPts val="930"/>
              </a:spcBef>
              <a:spcAft>
                <a:spcPts val="0"/>
              </a:spcAft>
              <a:buFont typeface="+mj-lt"/>
              <a:buAutoNum type="arabicPeriod"/>
              <a:defRPr/>
            </a:pPr>
            <a:r>
              <a:rPr lang="id-ID" sz="1800" b="1" dirty="0">
                <a:solidFill>
                  <a:srgbClr val="FFC000"/>
                </a:solidFill>
                <a:latin typeface="+mj-lt"/>
              </a:rPr>
              <a:t>Kontradiksi, yaitu menolak sebuah pesan verbal dengan memberikan makna lain menggunakan pesan nonverbal.</a:t>
            </a:r>
          </a:p>
          <a:p>
            <a:pPr marL="342900" indent="-342900" algn="l" fontAlgn="auto">
              <a:spcBef>
                <a:spcPts val="930"/>
              </a:spcBef>
              <a:spcAft>
                <a:spcPts val="0"/>
              </a:spcAft>
              <a:buFont typeface="+mj-lt"/>
              <a:buAutoNum type="arabicPeriod"/>
              <a:defRPr/>
            </a:pPr>
            <a:r>
              <a:rPr lang="id-ID" sz="1800" b="1" dirty="0">
                <a:solidFill>
                  <a:srgbClr val="FFC000"/>
                </a:solidFill>
                <a:latin typeface="+mj-lt"/>
              </a:rPr>
              <a:t>Pelengkap (complement), yaitu melengkapi dan memperkaya pesan nonverbal. </a:t>
            </a:r>
          </a:p>
          <a:p>
            <a:pPr marL="342900" indent="-342900" algn="l" fontAlgn="auto">
              <a:spcBef>
                <a:spcPts val="930"/>
              </a:spcBef>
              <a:spcAft>
                <a:spcPts val="0"/>
              </a:spcAft>
              <a:buFont typeface="+mj-lt"/>
              <a:buAutoNum type="arabicPeriod"/>
              <a:defRPr/>
            </a:pPr>
            <a:r>
              <a:rPr lang="fi-FI" sz="1800" b="1" dirty="0">
                <a:solidFill>
                  <a:srgbClr val="FFC000"/>
                </a:solidFill>
                <a:latin typeface="+mj-lt"/>
              </a:rPr>
              <a:t>Aksentuasi, yaitu menegaskan pesan nonverbal.</a:t>
            </a:r>
            <a:endParaRPr lang="id-ID" sz="1800" b="1" dirty="0">
              <a:solidFill>
                <a:srgbClr val="FFC000"/>
              </a:solidFill>
              <a:latin typeface="+mj-lt"/>
            </a:endParaRPr>
          </a:p>
          <a:p>
            <a:pPr marL="0" indent="0" algn="l" fontAlgn="auto">
              <a:spcBef>
                <a:spcPts val="930"/>
              </a:spcBef>
              <a:spcAft>
                <a:spcPts val="0"/>
              </a:spcAft>
              <a:buFont typeface="Corbel" pitchFamily="34" charset="0"/>
              <a:buNone/>
              <a:defRPr/>
            </a:pPr>
            <a:endParaRPr lang="id-ID" sz="1800" b="1" dirty="0">
              <a:solidFill>
                <a:srgbClr val="FFC000"/>
              </a:solidFill>
              <a:latin typeface="+mj-lt"/>
            </a:endParaRPr>
          </a:p>
        </p:txBody>
      </p:sp>
      <p:sp>
        <p:nvSpPr>
          <p:cNvPr id="10242" name="Title 1"/>
          <p:cNvSpPr>
            <a:spLocks noGrp="1"/>
          </p:cNvSpPr>
          <p:nvPr>
            <p:ph type="title"/>
          </p:nvPr>
        </p:nvSpPr>
        <p:spPr>
          <a:xfrm>
            <a:off x="1752600" y="457200"/>
            <a:ext cx="6673454" cy="1038225"/>
          </a:xfrm>
        </p:spPr>
        <p:txBody>
          <a:bodyPr>
            <a:normAutofit/>
          </a:bodyPr>
          <a:lstStyle/>
          <a:p>
            <a:r>
              <a:rPr lang="id-ID" sz="2400" smtClean="0">
                <a:solidFill>
                  <a:srgbClr val="FF0000"/>
                </a:solidFill>
              </a:rPr>
              <a:t>Fungsi Komunikasi Non Verbal</a:t>
            </a:r>
          </a:p>
        </p:txBody>
      </p:sp>
    </p:spTree>
    <p:extLst>
      <p:ext uri="{BB962C8B-B14F-4D97-AF65-F5344CB8AC3E}">
        <p14:creationId xmlns:p14="http://schemas.microsoft.com/office/powerpoint/2010/main" val="295563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862204" y="2508787"/>
            <a:ext cx="6578204" cy="4203700"/>
          </a:xfrm>
        </p:spPr>
        <p:txBody>
          <a:bodyPr rtlCol="0">
            <a:normAutofit/>
          </a:bodyPr>
          <a:lstStyle/>
          <a:p>
            <a:pPr marL="457200" indent="-457200" algn="l" fontAlgn="auto">
              <a:spcBef>
                <a:spcPts val="930"/>
              </a:spcBef>
              <a:spcAft>
                <a:spcPts val="0"/>
              </a:spcAft>
              <a:buFont typeface="Corbel" pitchFamily="34" charset="0"/>
              <a:buAutoNum type="arabicPeriod"/>
              <a:defRPr/>
            </a:pPr>
            <a:r>
              <a:rPr lang="id-ID" b="1" dirty="0">
                <a:solidFill>
                  <a:schemeClr val="tx1"/>
                </a:solidFill>
                <a:latin typeface="+mj-lt"/>
              </a:rPr>
              <a:t>BAHASA TUBUH</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Isyarat Tangan</a:t>
            </a:r>
          </a:p>
          <a:p>
            <a:pPr marL="0" indent="0" algn="l" fontAlgn="auto">
              <a:spcBef>
                <a:spcPts val="930"/>
              </a:spcBef>
              <a:spcAft>
                <a:spcPts val="0"/>
              </a:spcAft>
              <a:buFont typeface="Corbel" pitchFamily="34" charset="0"/>
              <a:buNone/>
              <a:defRPr/>
            </a:pPr>
            <a:r>
              <a:rPr lang="id-ID" sz="1800" dirty="0">
                <a:solidFill>
                  <a:schemeClr val="tx1"/>
                </a:solidFill>
                <a:latin typeface="+mj-lt"/>
              </a:rPr>
              <a:t>Penggunaan isyarat tangan dan maknanya jelas berlainan dari budaya ke budaya. Kebingungan dan kesalahpahaman dapat terjadi bila kita tidak menyadari makna kultural yang melekat pada isyarat-isyarat tangan tersebut.</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Gerakan Kepala</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Postur Tubuh dan Posisi Kaki</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Ekspresi Wajah dan Tatapan Mata</a:t>
            </a:r>
            <a:endParaRPr lang="id-ID" dirty="0">
              <a:solidFill>
                <a:schemeClr val="bg2">
                  <a:lumMod val="25000"/>
                </a:schemeClr>
              </a:solidFill>
            </a:endParaRPr>
          </a:p>
          <a:p>
            <a:pPr marL="0" indent="0" algn="l" fontAlgn="auto">
              <a:spcBef>
                <a:spcPts val="930"/>
              </a:spcBef>
              <a:spcAft>
                <a:spcPts val="0"/>
              </a:spcAft>
              <a:buFont typeface="Corbel" pitchFamily="34" charset="0"/>
              <a:buNone/>
              <a:defRPr/>
            </a:pPr>
            <a:endParaRPr lang="id-ID" dirty="0">
              <a:solidFill>
                <a:schemeClr val="bg2">
                  <a:lumMod val="25000"/>
                </a:schemeClr>
              </a:solidFill>
            </a:endParaRPr>
          </a:p>
        </p:txBody>
      </p:sp>
      <p:sp>
        <p:nvSpPr>
          <p:cNvPr id="11266" name="Title 1"/>
          <p:cNvSpPr>
            <a:spLocks noGrp="1"/>
          </p:cNvSpPr>
          <p:nvPr>
            <p:ph type="title"/>
          </p:nvPr>
        </p:nvSpPr>
        <p:spPr>
          <a:xfrm>
            <a:off x="1828800" y="609601"/>
            <a:ext cx="6400800" cy="1066800"/>
          </a:xfrm>
        </p:spPr>
        <p:txBody>
          <a:bodyPr/>
          <a:lstStyle/>
          <a:p>
            <a:r>
              <a:rPr lang="id-ID" dirty="0" smtClean="0">
                <a:solidFill>
                  <a:srgbClr val="FF0000"/>
                </a:solidFill>
              </a:rPr>
              <a:t>Jenis Komunikasi Non Verbal</a:t>
            </a:r>
          </a:p>
        </p:txBody>
      </p:sp>
    </p:spTree>
    <p:extLst>
      <p:ext uri="{BB962C8B-B14F-4D97-AF65-F5344CB8AC3E}">
        <p14:creationId xmlns:p14="http://schemas.microsoft.com/office/powerpoint/2010/main" val="387845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524000" y="1295400"/>
            <a:ext cx="7254479" cy="4794250"/>
          </a:xfrm>
        </p:spPr>
        <p:txBody>
          <a:bodyPr rtlCol="0">
            <a:normAutofit/>
          </a:bodyPr>
          <a:lstStyle/>
          <a:p>
            <a:pPr marL="457200" indent="-457200" algn="l" fontAlgn="auto">
              <a:spcBef>
                <a:spcPts val="930"/>
              </a:spcBef>
              <a:spcAft>
                <a:spcPts val="0"/>
              </a:spcAft>
              <a:buFont typeface="Corbel" pitchFamily="34" charset="0"/>
              <a:buAutoNum type="arabicPeriod" startAt="2"/>
              <a:defRPr/>
            </a:pPr>
            <a:r>
              <a:rPr lang="id-ID" b="1" dirty="0">
                <a:solidFill>
                  <a:schemeClr val="tx1"/>
                </a:solidFill>
                <a:latin typeface="+mj-lt"/>
              </a:rPr>
              <a:t>SENTUHAN</a:t>
            </a:r>
          </a:p>
          <a:p>
            <a:pPr marL="0" indent="0" algn="l" fontAlgn="auto">
              <a:spcBef>
                <a:spcPts val="930"/>
              </a:spcBef>
              <a:spcAft>
                <a:spcPts val="0"/>
              </a:spcAft>
              <a:buFont typeface="Corbel" pitchFamily="34" charset="0"/>
              <a:buNone/>
              <a:defRPr/>
            </a:pPr>
            <a:r>
              <a:rPr lang="id-ID" sz="1800" dirty="0">
                <a:solidFill>
                  <a:schemeClr val="tx1"/>
                </a:solidFill>
                <a:latin typeface="+mj-lt"/>
              </a:rPr>
              <a:t>Haptik adalah bidang yang mempelajari sentuhan sebagai komunikasi nonverbal. Sentuhan meliputi bersalaman, menggenggam tangan, sentuhan di punggung, mengelus-elus, pukulan, dan lain-lain. Setiap bentuk komunikasi ini menyampaikan pesan tentang tujuan atau perasaan dari sang penyentuh. Sentuhan juga dapat menyebabkan suatu perasaan pada sang penerima sentuhan, baik perasaan positif ataupun negatif.</a:t>
            </a:r>
          </a:p>
          <a:p>
            <a:pPr marL="457200" indent="-457200" algn="l" fontAlgn="auto">
              <a:spcBef>
                <a:spcPts val="930"/>
              </a:spcBef>
              <a:spcAft>
                <a:spcPts val="0"/>
              </a:spcAft>
              <a:buFont typeface="Corbel" pitchFamily="34" charset="0"/>
              <a:buAutoNum type="arabicPeriod" startAt="3"/>
              <a:defRPr/>
            </a:pPr>
            <a:r>
              <a:rPr lang="id-ID" b="1" dirty="0">
                <a:solidFill>
                  <a:schemeClr val="tx1"/>
                </a:solidFill>
                <a:latin typeface="+mj-lt"/>
              </a:rPr>
              <a:t>PARABAHASA/VOKALIKA</a:t>
            </a:r>
          </a:p>
          <a:p>
            <a:pPr marL="0" indent="0" algn="l" fontAlgn="auto">
              <a:spcBef>
                <a:spcPts val="930"/>
              </a:spcBef>
              <a:spcAft>
                <a:spcPts val="0"/>
              </a:spcAft>
              <a:buFont typeface="Corbel" pitchFamily="34" charset="0"/>
              <a:buNone/>
              <a:defRPr/>
            </a:pPr>
            <a:r>
              <a:rPr lang="id-ID" sz="1800" dirty="0">
                <a:solidFill>
                  <a:schemeClr val="tx1"/>
                </a:solidFill>
                <a:latin typeface="+mj-lt"/>
              </a:rPr>
              <a:t>Merujuk pada aspek-aspek suara selain ucapan yang dapat dipahami, misalnya kecepatan berbicara, nada (tinggi atu rendah), intensitas (volume) suara, intonasi, dialek, suara terputus-putus, suara yang gemetar, suitan, siulan, tawa, erangan, tangis, gerutuan, gumaman, desahan dan sebagainya. Setiap karakteristik suara ini mengkomunikasikan emosi dan pikiran kita.</a:t>
            </a:r>
          </a:p>
          <a:p>
            <a:pPr marL="0" indent="0" algn="l" fontAlgn="auto">
              <a:spcBef>
                <a:spcPts val="930"/>
              </a:spcBef>
              <a:spcAft>
                <a:spcPts val="0"/>
              </a:spcAft>
              <a:buFont typeface="Corbel" pitchFamily="34" charset="0"/>
              <a:buNone/>
              <a:defRPr/>
            </a:pPr>
            <a:endParaRPr lang="id-ID" sz="1800" dirty="0">
              <a:solidFill>
                <a:schemeClr val="tx1"/>
              </a:solidFill>
              <a:latin typeface="+mj-lt"/>
            </a:endParaRPr>
          </a:p>
          <a:p>
            <a:pPr marL="320040" indent="-320040" algn="l" fontAlgn="auto">
              <a:spcBef>
                <a:spcPts val="930"/>
              </a:spcBef>
              <a:spcAft>
                <a:spcPts val="0"/>
              </a:spcAft>
              <a:defRPr/>
            </a:pPr>
            <a:endParaRPr lang="id-ID" dirty="0">
              <a:solidFill>
                <a:schemeClr val="bg2">
                  <a:lumMod val="25000"/>
                </a:schemeClr>
              </a:solidFill>
            </a:endParaRPr>
          </a:p>
        </p:txBody>
      </p:sp>
    </p:spTree>
    <p:extLst>
      <p:ext uri="{BB962C8B-B14F-4D97-AF65-F5344CB8AC3E}">
        <p14:creationId xmlns:p14="http://schemas.microsoft.com/office/powerpoint/2010/main" val="280063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905000" y="1371600"/>
            <a:ext cx="6578204" cy="4718050"/>
          </a:xfrm>
        </p:spPr>
        <p:txBody>
          <a:bodyPr rtlCol="0">
            <a:normAutofit/>
          </a:bodyPr>
          <a:lstStyle/>
          <a:p>
            <a:pPr marL="457200" indent="-457200" algn="l" fontAlgn="auto">
              <a:spcBef>
                <a:spcPts val="930"/>
              </a:spcBef>
              <a:spcAft>
                <a:spcPts val="0"/>
              </a:spcAft>
              <a:buFont typeface="Corbel" pitchFamily="34" charset="0"/>
              <a:buAutoNum type="arabicPeriod" startAt="4"/>
              <a:defRPr/>
            </a:pPr>
            <a:r>
              <a:rPr lang="id-ID" b="1" dirty="0">
                <a:solidFill>
                  <a:schemeClr val="tx1"/>
                </a:solidFill>
                <a:latin typeface="+mj-lt"/>
              </a:rPr>
              <a:t>PENAMPILAN FISIK</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Busana</a:t>
            </a:r>
          </a:p>
          <a:p>
            <a:pPr marL="0" indent="0" algn="l" fontAlgn="auto">
              <a:spcBef>
                <a:spcPts val="930"/>
              </a:spcBef>
              <a:spcAft>
                <a:spcPts val="0"/>
              </a:spcAft>
              <a:buFont typeface="Corbel" pitchFamily="34" charset="0"/>
              <a:buNone/>
              <a:defRPr/>
            </a:pPr>
            <a:r>
              <a:rPr lang="id-ID" sz="1800" dirty="0">
                <a:solidFill>
                  <a:schemeClr val="tx1"/>
                </a:solidFill>
                <a:latin typeface="+mj-lt"/>
              </a:rPr>
              <a:t>Nilai-nilai agama, kebiasaan, tuntutan lingkungan (tertulis atau tidak), nilai kenyamanan, dan tujuan pencitraan, semua itu mempengaruhi cara kita berdandan.</a:t>
            </a:r>
          </a:p>
          <a:p>
            <a:pPr marL="320040" indent="-320040" algn="l" fontAlgn="auto">
              <a:spcBef>
                <a:spcPts val="930"/>
              </a:spcBef>
              <a:spcAft>
                <a:spcPts val="0"/>
              </a:spcAft>
              <a:buFont typeface="Arial" panose="020B0604020202020204" pitchFamily="34" charset="0"/>
              <a:buChar char="•"/>
              <a:defRPr/>
            </a:pPr>
            <a:r>
              <a:rPr lang="id-ID" b="1" dirty="0">
                <a:solidFill>
                  <a:srgbClr val="0070C0"/>
                </a:solidFill>
                <a:latin typeface="+mj-lt"/>
              </a:rPr>
              <a:t>Karakteristik Fisik</a:t>
            </a:r>
          </a:p>
          <a:p>
            <a:pPr marL="0" indent="0" algn="l" fontAlgn="auto">
              <a:spcBef>
                <a:spcPts val="930"/>
              </a:spcBef>
              <a:spcAft>
                <a:spcPts val="0"/>
              </a:spcAft>
              <a:buFont typeface="Corbel" pitchFamily="34" charset="0"/>
              <a:buNone/>
              <a:defRPr/>
            </a:pPr>
            <a:r>
              <a:rPr lang="id-ID" sz="1900" dirty="0">
                <a:solidFill>
                  <a:schemeClr val="tx1"/>
                </a:solidFill>
                <a:latin typeface="+mj-lt"/>
              </a:rPr>
              <a:t>Karakter fisik seperti daya tarik, warna kulit, rambut, kumis, jenggot, dan lipstik, jelas dapat mengkomunikasikan sesuatu. </a:t>
            </a:r>
          </a:p>
          <a:p>
            <a:pPr marL="0" indent="0" algn="l" fontAlgn="auto">
              <a:spcBef>
                <a:spcPts val="930"/>
              </a:spcBef>
              <a:spcAft>
                <a:spcPts val="0"/>
              </a:spcAft>
              <a:buFont typeface="Corbel" pitchFamily="34" charset="0"/>
              <a:buNone/>
              <a:defRPr/>
            </a:pPr>
            <a:r>
              <a:rPr lang="id-ID" sz="1900" dirty="0">
                <a:solidFill>
                  <a:schemeClr val="tx1"/>
                </a:solidFill>
                <a:latin typeface="+mj-lt"/>
              </a:rPr>
              <a:t>Suatu studi menunjukkan bahwa daya tarik fisik merupakan dalam banyak teori kepribadian. Orang yang menarik secara fisik dinilai lebih pandai bergaul, luwes, tenang, menarik, hangat secara seksual, responsif, persuasif, dan berhasil dalam karir daripada orang yang tidak menarik.</a:t>
            </a:r>
          </a:p>
        </p:txBody>
      </p:sp>
    </p:spTree>
    <p:extLst>
      <p:ext uri="{BB962C8B-B14F-4D97-AF65-F5344CB8AC3E}">
        <p14:creationId xmlns:p14="http://schemas.microsoft.com/office/powerpoint/2010/main" val="20121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1143000" y="2590800"/>
            <a:ext cx="7543800" cy="3505200"/>
          </a:xfrm>
        </p:spPr>
        <p:txBody>
          <a:bodyPr rtlCol="0">
            <a:normAutofit/>
          </a:bodyPr>
          <a:lstStyle/>
          <a:p>
            <a:pPr marL="0" indent="0" algn="l" fontAlgn="auto">
              <a:spcBef>
                <a:spcPts val="930"/>
              </a:spcBef>
              <a:spcAft>
                <a:spcPts val="0"/>
              </a:spcAft>
              <a:buFont typeface="Corbel" pitchFamily="34" charset="0"/>
              <a:buNone/>
              <a:defRPr/>
            </a:pPr>
            <a:r>
              <a:rPr lang="id-ID" sz="2400" b="1" dirty="0">
                <a:solidFill>
                  <a:schemeClr val="tx1"/>
                </a:solidFill>
              </a:rPr>
              <a:t>5. BAU-BAUAN</a:t>
            </a:r>
            <a:br>
              <a:rPr lang="id-ID" sz="2400" b="1" dirty="0">
                <a:solidFill>
                  <a:schemeClr val="tx1"/>
                </a:solidFill>
              </a:rPr>
            </a:br>
            <a:r>
              <a:rPr lang="en-US" sz="2400" b="1" dirty="0" smtClean="0">
                <a:solidFill>
                  <a:schemeClr val="tx1"/>
                </a:solidFill>
              </a:rPr>
              <a:t>	</a:t>
            </a:r>
            <a:r>
              <a:rPr lang="id-ID" dirty="0" smtClean="0">
                <a:solidFill>
                  <a:schemeClr val="tx1"/>
                </a:solidFill>
              </a:rPr>
              <a:t>Bau-bauan </a:t>
            </a:r>
            <a:r>
              <a:rPr lang="id-ID" dirty="0">
                <a:solidFill>
                  <a:schemeClr val="tx1"/>
                </a:solidFill>
              </a:rPr>
              <a:t>terutama yang menyenangkan telah beraba-abad </a:t>
            </a:r>
            <a:r>
              <a:rPr lang="en-US" dirty="0" smtClean="0">
                <a:solidFill>
                  <a:schemeClr val="tx1"/>
                </a:solidFill>
              </a:rPr>
              <a:t>	</a:t>
            </a:r>
            <a:r>
              <a:rPr lang="id-ID" dirty="0" smtClean="0">
                <a:solidFill>
                  <a:schemeClr val="tx1"/>
                </a:solidFill>
              </a:rPr>
              <a:t>digunakan </a:t>
            </a:r>
            <a:r>
              <a:rPr lang="id-ID" dirty="0">
                <a:solidFill>
                  <a:schemeClr val="tx1"/>
                </a:solidFill>
              </a:rPr>
              <a:t>orang, juga untuk menyampaiakn pesan.</a:t>
            </a:r>
            <a:br>
              <a:rPr lang="id-ID" dirty="0">
                <a:solidFill>
                  <a:schemeClr val="tx1"/>
                </a:solidFill>
              </a:rPr>
            </a:br>
            <a:r>
              <a:rPr lang="id-ID" dirty="0">
                <a:solidFill>
                  <a:schemeClr val="tx1"/>
                </a:solidFill>
              </a:rPr>
              <a:t/>
            </a:r>
            <a:br>
              <a:rPr lang="id-ID" dirty="0">
                <a:solidFill>
                  <a:schemeClr val="tx1"/>
                </a:solidFill>
              </a:rPr>
            </a:br>
            <a:endParaRPr lang="id-ID" sz="1800" dirty="0">
              <a:solidFill>
                <a:schemeClr val="bg2">
                  <a:lumMod val="25000"/>
                </a:schemeClr>
              </a:solidFill>
              <a:latin typeface="+mj-lt"/>
            </a:endParaRPr>
          </a:p>
        </p:txBody>
      </p:sp>
    </p:spTree>
    <p:extLst>
      <p:ext uri="{BB962C8B-B14F-4D97-AF65-F5344CB8AC3E}">
        <p14:creationId xmlns:p14="http://schemas.microsoft.com/office/powerpoint/2010/main" val="2429347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sz="quarter" idx="13"/>
          </p:nvPr>
        </p:nvSpPr>
        <p:spPr>
          <a:xfrm>
            <a:off x="967140" y="2463084"/>
            <a:ext cx="7110060" cy="3861515"/>
          </a:xfrm>
        </p:spPr>
        <p:txBody>
          <a:bodyPr rtlCol="0">
            <a:normAutofit lnSpcReduction="10000"/>
          </a:bodyPr>
          <a:lstStyle/>
          <a:p>
            <a:pPr marL="457200" indent="-457200" algn="l" fontAlgn="auto">
              <a:spcBef>
                <a:spcPts val="930"/>
              </a:spcBef>
              <a:spcAft>
                <a:spcPts val="0"/>
              </a:spcAft>
              <a:buFont typeface="+mj-lt"/>
              <a:buAutoNum type="arabicPeriod"/>
              <a:defRPr/>
            </a:pPr>
            <a:r>
              <a:rPr lang="id-ID" b="1" dirty="0" smtClean="0">
                <a:solidFill>
                  <a:srgbClr val="FFC000"/>
                </a:solidFill>
              </a:rPr>
              <a:t>Hambatan Personal</a:t>
            </a:r>
          </a:p>
          <a:p>
            <a:pPr marL="0" indent="0" algn="l" fontAlgn="auto">
              <a:spcBef>
                <a:spcPts val="930"/>
              </a:spcBef>
              <a:spcAft>
                <a:spcPts val="0"/>
              </a:spcAft>
              <a:buFont typeface="Corbel" pitchFamily="34" charset="0"/>
              <a:buNone/>
              <a:defRPr/>
            </a:pPr>
            <a:r>
              <a:rPr lang="id-ID" b="1" dirty="0" smtClean="0">
                <a:solidFill>
                  <a:srgbClr val="FFC000"/>
                </a:solidFill>
              </a:rPr>
              <a:t>hambatan </a:t>
            </a:r>
            <a:r>
              <a:rPr lang="id-ID" b="1" dirty="0">
                <a:solidFill>
                  <a:srgbClr val="FFC000"/>
                </a:solidFill>
              </a:rPr>
              <a:t>personal merupakan hambatan yang terjadi pada peserta komunikasi, baik komunikator maupun komunikan/komunikate. Hambatan personal dalam komunikasi meliputi sikap, emosi, </a:t>
            </a:r>
            <a:r>
              <a:rPr lang="id-ID" b="1" i="1" dirty="0">
                <a:solidFill>
                  <a:srgbClr val="FFC000"/>
                </a:solidFill>
              </a:rPr>
              <a:t>stereotyping</a:t>
            </a:r>
            <a:r>
              <a:rPr lang="id-ID" b="1" dirty="0">
                <a:solidFill>
                  <a:srgbClr val="FFC000"/>
                </a:solidFill>
              </a:rPr>
              <a:t>, </a:t>
            </a:r>
            <a:r>
              <a:rPr lang="id-ID" b="1" dirty="0" smtClean="0">
                <a:solidFill>
                  <a:srgbClr val="FFC000"/>
                </a:solidFill>
              </a:rPr>
              <a:t>prasangka dan </a:t>
            </a:r>
            <a:r>
              <a:rPr lang="id-ID" b="1" dirty="0">
                <a:solidFill>
                  <a:srgbClr val="FFC000"/>
                </a:solidFill>
              </a:rPr>
              <a:t>lain-lain</a:t>
            </a:r>
            <a:r>
              <a:rPr lang="id-ID" b="1" dirty="0" smtClean="0">
                <a:solidFill>
                  <a:srgbClr val="FFC000"/>
                </a:solidFill>
              </a:rPr>
              <a:t>.</a:t>
            </a:r>
          </a:p>
          <a:p>
            <a:pPr marL="457200" indent="-457200" algn="l" fontAlgn="auto">
              <a:spcBef>
                <a:spcPts val="930"/>
              </a:spcBef>
              <a:spcAft>
                <a:spcPts val="0"/>
              </a:spcAft>
              <a:buFont typeface="Corbel" pitchFamily="34" charset="0"/>
              <a:buAutoNum type="arabicPeriod" startAt="2"/>
              <a:defRPr/>
            </a:pPr>
            <a:r>
              <a:rPr lang="id-ID" b="1" dirty="0" smtClean="0">
                <a:solidFill>
                  <a:srgbClr val="FFC000"/>
                </a:solidFill>
              </a:rPr>
              <a:t>Hambatan Kultural atau Budaya</a:t>
            </a:r>
          </a:p>
          <a:p>
            <a:pPr marL="0" indent="0" algn="l" fontAlgn="auto">
              <a:spcBef>
                <a:spcPts val="930"/>
              </a:spcBef>
              <a:spcAft>
                <a:spcPts val="0"/>
              </a:spcAft>
              <a:buFont typeface="Corbel" pitchFamily="34" charset="0"/>
              <a:buNone/>
              <a:defRPr/>
            </a:pPr>
            <a:r>
              <a:rPr lang="id-ID" b="1" dirty="0">
                <a:solidFill>
                  <a:srgbClr val="FFC000"/>
                </a:solidFill>
              </a:rPr>
              <a:t>Hambatan kultural atau budaya mencakup bahasa, kepercayan dan keyakinan. Hambatan bahasa terjadi ketika orang yang berkomunikasi tidak menggunakan bahasa yang sama, atau tidak memiliki tingkat kemampuan berbahasa yang sama.</a:t>
            </a:r>
            <a:endParaRPr lang="id-ID" b="1" dirty="0" smtClean="0">
              <a:solidFill>
                <a:srgbClr val="FFC000"/>
              </a:solidFill>
            </a:endParaRPr>
          </a:p>
        </p:txBody>
      </p:sp>
      <p:sp>
        <p:nvSpPr>
          <p:cNvPr id="15362" name="Title 1"/>
          <p:cNvSpPr>
            <a:spLocks noGrp="1"/>
          </p:cNvSpPr>
          <p:nvPr>
            <p:ph type="title"/>
          </p:nvPr>
        </p:nvSpPr>
        <p:spPr>
          <a:xfrm>
            <a:off x="1676400" y="838200"/>
            <a:ext cx="6400800" cy="1026440"/>
          </a:xfrm>
        </p:spPr>
        <p:txBody>
          <a:bodyPr>
            <a:normAutofit/>
          </a:bodyPr>
          <a:lstStyle/>
          <a:p>
            <a:r>
              <a:rPr lang="id-ID" sz="2400" dirty="0" smtClean="0">
                <a:solidFill>
                  <a:srgbClr val="FF0000"/>
                </a:solidFill>
              </a:rPr>
              <a:t>Problem Komunikasi Non Verbal</a:t>
            </a:r>
          </a:p>
        </p:txBody>
      </p:sp>
    </p:spTree>
    <p:extLst>
      <p:ext uri="{BB962C8B-B14F-4D97-AF65-F5344CB8AC3E}">
        <p14:creationId xmlns:p14="http://schemas.microsoft.com/office/powerpoint/2010/main" val="2449046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id-ID" dirty="0">
                <a:solidFill>
                  <a:srgbClr val="FF0000"/>
                </a:solidFill>
              </a:rPr>
              <a:t>Problem Komunikasi Non Verbal</a:t>
            </a:r>
            <a:endParaRPr lang="id-ID" dirty="0" smtClean="0"/>
          </a:p>
        </p:txBody>
      </p:sp>
      <p:sp>
        <p:nvSpPr>
          <p:cNvPr id="3" name="TextBox 2"/>
          <p:cNvSpPr txBox="1"/>
          <p:nvPr/>
        </p:nvSpPr>
        <p:spPr>
          <a:xfrm>
            <a:off x="1371600" y="2209800"/>
            <a:ext cx="6810375" cy="4708981"/>
          </a:xfrm>
          <a:prstGeom prst="rect">
            <a:avLst/>
          </a:prstGeom>
          <a:noFill/>
        </p:spPr>
        <p:txBody>
          <a:bodyPr wrap="square">
            <a:spAutoFit/>
          </a:bodyPr>
          <a:lstStyle/>
          <a:p>
            <a:pPr marL="342900" indent="-342900" fontAlgn="auto">
              <a:spcBef>
                <a:spcPts val="0"/>
              </a:spcBef>
              <a:spcAft>
                <a:spcPts val="0"/>
              </a:spcAft>
              <a:buFontTx/>
              <a:buAutoNum type="arabicPeriod" startAt="3"/>
              <a:defRPr/>
            </a:pPr>
            <a:r>
              <a:rPr lang="id-ID" sz="2000" dirty="0">
                <a:solidFill>
                  <a:srgbClr val="FFC000"/>
                </a:solidFill>
                <a:latin typeface="+mn-lt"/>
                <a:cs typeface="+mn-cs"/>
              </a:rPr>
              <a:t>Hambatan Fisik</a:t>
            </a:r>
          </a:p>
          <a:p>
            <a:pPr fontAlgn="auto">
              <a:spcBef>
                <a:spcPts val="0"/>
              </a:spcBef>
              <a:spcAft>
                <a:spcPts val="0"/>
              </a:spcAft>
              <a:defRPr/>
            </a:pPr>
            <a:r>
              <a:rPr lang="id-ID" sz="2000" dirty="0">
                <a:solidFill>
                  <a:srgbClr val="FFC000"/>
                </a:solidFill>
                <a:latin typeface="+mn-lt"/>
                <a:cs typeface="+mn-cs"/>
              </a:rPr>
              <a:t>Beberapa gangguan fisik dapat mempengaruhi efektivitas komunikasi. Hambatan fisik komunikasi mencakup panggilan telepon, jarak antar individu, dan radio. Hambatan fisik ini pada umumnya dapat diatasi.</a:t>
            </a:r>
          </a:p>
          <a:p>
            <a:pPr fontAlgn="auto">
              <a:spcBef>
                <a:spcPts val="0"/>
              </a:spcBef>
              <a:spcAft>
                <a:spcPts val="0"/>
              </a:spcAft>
              <a:defRPr/>
            </a:pPr>
            <a:endParaRPr lang="id-ID" sz="2000" dirty="0">
              <a:solidFill>
                <a:srgbClr val="FFC000"/>
              </a:solidFill>
              <a:latin typeface="+mn-lt"/>
              <a:cs typeface="+mn-cs"/>
            </a:endParaRPr>
          </a:p>
          <a:p>
            <a:pPr fontAlgn="auto">
              <a:spcBef>
                <a:spcPts val="0"/>
              </a:spcBef>
              <a:spcAft>
                <a:spcPts val="0"/>
              </a:spcAft>
              <a:defRPr/>
            </a:pPr>
            <a:r>
              <a:rPr lang="id-ID" sz="2000" dirty="0">
                <a:solidFill>
                  <a:srgbClr val="FFC000"/>
                </a:solidFill>
                <a:latin typeface="+mn-lt"/>
                <a:cs typeface="+mn-cs"/>
              </a:rPr>
              <a:t>4.  Hambatan Lingkungan</a:t>
            </a:r>
          </a:p>
          <a:p>
            <a:pPr fontAlgn="auto">
              <a:spcBef>
                <a:spcPts val="0"/>
              </a:spcBef>
              <a:spcAft>
                <a:spcPts val="0"/>
              </a:spcAft>
              <a:defRPr/>
            </a:pPr>
            <a:r>
              <a:rPr lang="id-ID" sz="2000" dirty="0">
                <a:solidFill>
                  <a:srgbClr val="FFC000"/>
                </a:solidFill>
                <a:latin typeface="+mn-lt"/>
                <a:cs typeface="+mn-cs"/>
              </a:rPr>
              <a:t>Terdapat beberapa faktor lingkungan yang turut mempengaruhi proses komunikasi yang efektif. Pesan yang disampaikan oleh komunikator dapat mengalami rintangan yang dipicu oleh faktor lingkungan yaitu latar belakang fisik atau situasi dimana komunikasi terjadi. Hambatan lingkungan ini mencakup tingkat aktifitas, tingkat kenyamanan, gangguan, serta waktu.</a:t>
            </a:r>
          </a:p>
          <a:p>
            <a:pPr fontAlgn="auto">
              <a:spcBef>
                <a:spcPts val="0"/>
              </a:spcBef>
              <a:spcAft>
                <a:spcPts val="0"/>
              </a:spcAft>
              <a:defRPr/>
            </a:pPr>
            <a:endParaRPr lang="id-ID" sz="2000" dirty="0">
              <a:solidFill>
                <a:srgbClr val="FFC000"/>
              </a:solidFill>
              <a:latin typeface="+mn-lt"/>
              <a:cs typeface="+mn-cs"/>
            </a:endParaRPr>
          </a:p>
          <a:p>
            <a:pPr fontAlgn="auto">
              <a:spcBef>
                <a:spcPts val="0"/>
              </a:spcBef>
              <a:spcAft>
                <a:spcPts val="0"/>
              </a:spcAft>
              <a:defRPr/>
            </a:pPr>
            <a:endParaRPr lang="id-ID" sz="2000" dirty="0">
              <a:solidFill>
                <a:srgbClr val="FFC000"/>
              </a:solidFill>
              <a:latin typeface="+mn-lt"/>
              <a:cs typeface="+mn-cs"/>
            </a:endParaRPr>
          </a:p>
        </p:txBody>
      </p:sp>
    </p:spTree>
    <p:extLst>
      <p:ext uri="{BB962C8B-B14F-4D97-AF65-F5344CB8AC3E}">
        <p14:creationId xmlns:p14="http://schemas.microsoft.com/office/powerpoint/2010/main" val="190698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7539" y="2967335"/>
            <a:ext cx="8048934"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err="1" smtClean="0">
                <a:ln w="11430"/>
                <a:solidFill>
                  <a:srgbClr val="FF0000"/>
                </a:solidFill>
                <a:effectLst>
                  <a:outerShdw blurRad="80000" dist="40000" dir="5040000" algn="tl">
                    <a:srgbClr val="000000">
                      <a:alpha val="30000"/>
                    </a:srgbClr>
                  </a:outerShdw>
                </a:effectLst>
              </a:rPr>
              <a:t>Selamat</a:t>
            </a:r>
            <a:r>
              <a:rPr lang="en-US" sz="5400" b="1" dirty="0" smtClean="0">
                <a:ln w="11430"/>
                <a:solidFill>
                  <a:srgbClr val="FF0000"/>
                </a:solidFill>
                <a:effectLst>
                  <a:outerShdw blurRad="80000" dist="40000" dir="5040000" algn="tl">
                    <a:srgbClr val="000000">
                      <a:alpha val="30000"/>
                    </a:srgbClr>
                  </a:outerShdw>
                </a:effectLst>
              </a:rPr>
              <a:t> </a:t>
            </a:r>
            <a:r>
              <a:rPr lang="en-US" sz="5400" b="1" dirty="0" err="1" smtClean="0">
                <a:ln w="11430"/>
                <a:solidFill>
                  <a:srgbClr val="FF0000"/>
                </a:solidFill>
                <a:effectLst>
                  <a:outerShdw blurRad="80000" dist="40000" dir="5040000" algn="tl">
                    <a:srgbClr val="000000">
                      <a:alpha val="30000"/>
                    </a:srgbClr>
                  </a:outerShdw>
                </a:effectLst>
              </a:rPr>
              <a:t>Belajar</a:t>
            </a:r>
            <a:endParaRPr lang="en-US" sz="5400" b="1" dirty="0" smtClean="0">
              <a:ln w="11430"/>
              <a:solidFill>
                <a:srgbClr val="FF0000"/>
              </a:solidFill>
              <a:effectLst>
                <a:outerShdw blurRad="80000" dist="40000" dir="5040000" algn="tl">
                  <a:srgbClr val="000000">
                    <a:alpha val="30000"/>
                  </a:srgbClr>
                </a:outerShdw>
              </a:effectLst>
            </a:endParaRPr>
          </a:p>
          <a:p>
            <a:pPr algn="ctr"/>
            <a:r>
              <a:rPr lang="en-US" sz="5400" b="1" cap="none" spc="0" dirty="0" smtClean="0">
                <a:ln w="11430"/>
                <a:solidFill>
                  <a:srgbClr val="FF0000"/>
                </a:solidFill>
                <a:effectLst>
                  <a:outerShdw blurRad="80000" dist="40000" dir="5040000" algn="tl">
                    <a:srgbClr val="000000">
                      <a:alpha val="30000"/>
                    </a:srgbClr>
                  </a:outerShdw>
                </a:effectLst>
              </a:rPr>
              <a:t>WFB (work from Bedroom</a:t>
            </a:r>
            <a:endParaRPr lang="en-US" sz="5400" b="1" cap="none" spc="0" dirty="0">
              <a:ln w="11430"/>
              <a:solidFill>
                <a:srgbClr val="FF00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17999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9</TotalTime>
  <Words>608</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BlackTie</vt:lpstr>
      <vt:lpstr>Pengertian Komunikasi Non Verbal</vt:lpstr>
      <vt:lpstr>Fungsi Komunikasi Non Verbal</vt:lpstr>
      <vt:lpstr>Jenis Komunikasi Non Verbal</vt:lpstr>
      <vt:lpstr>PowerPoint Presentation</vt:lpstr>
      <vt:lpstr>PowerPoint Presentation</vt:lpstr>
      <vt:lpstr>PowerPoint Presentation</vt:lpstr>
      <vt:lpstr>Problem Komunikasi Non Verbal</vt:lpstr>
      <vt:lpstr>Problem Komunikasi Non Verbal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Pengertian Komunikasi Non Verbal</dc:title>
  <dc:creator>acer</dc:creator>
  <cp:lastModifiedBy>acer</cp:lastModifiedBy>
  <cp:revision>2</cp:revision>
  <dcterms:created xsi:type="dcterms:W3CDTF">2020-04-08T10:22:04Z</dcterms:created>
  <dcterms:modified xsi:type="dcterms:W3CDTF">2020-04-08T10:31:31Z</dcterms:modified>
</cp:coreProperties>
</file>