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9" r:id="rId16"/>
    <p:sldId id="360" r:id="rId17"/>
    <p:sldId id="361" r:id="rId18"/>
    <p:sldId id="362" r:id="rId19"/>
    <p:sldId id="363" r:id="rId20"/>
    <p:sldId id="364" r:id="rId21"/>
    <p:sldId id="365" r:id="rId22"/>
    <p:sldId id="366" r:id="rId23"/>
    <p:sldId id="367" r:id="rId24"/>
    <p:sldId id="3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1C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650" y="-5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B303B-BAB2-424C-AEDD-77D9F1F03B0B}" type="datetimeFigureOut">
              <a:rPr lang="id-ID" smtClean="0"/>
              <a:pPr/>
              <a:t>09/04/2020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49490-4B8F-4BC5-81FE-C8B1835FD64A}"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212298-385C-480B-B4D8-1DAF4CEE5B65}"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B6CA10-4346-40AB-9F34-213812A89C9B}" type="slidenum">
              <a:rPr lang="en-US" smtClean="0"/>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B4B201-C07A-46B0-B62A-BD1B599DDFA2}" type="slidenum">
              <a:rPr lang="en-US" smtClean="0"/>
              <a:pPr/>
              <a:t>21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BF1C4F-273A-4C51-924A-115DACFEC635}" type="slidenum">
              <a:rPr lang="en-US" smtClean="0"/>
              <a:pPr/>
              <a:t>22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F1E82F-2539-4D14-96C2-B8919545A369}" type="slidenum">
              <a:rPr lang="en-US" smtClean="0"/>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F8E1A8-CBE9-4015-82D8-58B6BC6BCFD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8E1A8-CBE9-4015-82D8-58B6BC6BCFD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8E1A8-CBE9-4015-82D8-58B6BC6BCFD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C8DB27C-D924-4E4C-A7E2-ECEA1FD9FB77}" type="datetimeFigureOut">
              <a:rPr lang="en-US"/>
              <a:pPr>
                <a:defRPr/>
              </a:pPr>
              <a:t>4/9/2020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994D6D-5705-49DB-9869-D91A78F4E9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8E1A8-CBE9-4015-82D8-58B6BC6BCFD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8E1A8-CBE9-4015-82D8-58B6BC6BCFD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F8E1A8-CBE9-4015-82D8-58B6BC6BCFD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F8E1A8-CBE9-4015-82D8-58B6BC6BCFD1}"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8E1A8-CBE9-4015-82D8-58B6BC6BCFD1}"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8E1A8-CBE9-4015-82D8-58B6BC6BCFD1}"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8E1A8-CBE9-4015-82D8-58B6BC6BCFD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8E1A8-CBE9-4015-82D8-58B6BC6BCFD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1D323-B52E-47D6-9D53-1AE9DCC1CE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8E1A8-CBE9-4015-82D8-58B6BC6BCFD1}" type="datetimeFigureOut">
              <a:rPr lang="en-US" smtClean="0"/>
              <a:pPr/>
              <a:t>4/9/2020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1D323-B52E-47D6-9D53-1AE9DCC1CE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24"/>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solidFill>
                <a:srgbClr val="00B050"/>
              </a:solidFill>
            </a:endParaRPr>
          </a:p>
        </p:txBody>
      </p:sp>
      <p:sp>
        <p:nvSpPr>
          <p:cNvPr id="2" name="Title 1"/>
          <p:cNvSpPr>
            <a:spLocks noGrp="1"/>
          </p:cNvSpPr>
          <p:nvPr>
            <p:ph type="ctrTitle"/>
          </p:nvPr>
        </p:nvSpPr>
        <p:spPr>
          <a:xfrm>
            <a:off x="928662" y="4143380"/>
            <a:ext cx="5638800" cy="3679825"/>
          </a:xfrm>
        </p:spPr>
        <p:txBody>
          <a:bodyPr>
            <a:noAutofit/>
          </a:bodyPr>
          <a:lstStyle/>
          <a:p>
            <a:pPr algn="l"/>
            <a:r>
              <a:rPr lang="en-US" sz="3200" b="1" dirty="0" smtClean="0">
                <a:solidFill>
                  <a:schemeClr val="bg1"/>
                </a:solidFill>
                <a:latin typeface="Calibri"/>
                <a:cs typeface="Calibri"/>
              </a:rPr>
              <a:t>P 3 </a:t>
            </a:r>
            <a:r>
              <a:rPr lang="en-US" sz="3200" b="1" dirty="0" err="1" smtClean="0">
                <a:solidFill>
                  <a:schemeClr val="bg1"/>
                </a:solidFill>
                <a:latin typeface="Calibri"/>
                <a:cs typeface="Calibri"/>
              </a:rPr>
              <a:t>Bahasa</a:t>
            </a:r>
            <a:r>
              <a:rPr lang="en-US" sz="3200" b="1" dirty="0" smtClean="0">
                <a:solidFill>
                  <a:schemeClr val="bg1"/>
                </a:solidFill>
                <a:latin typeface="Calibri"/>
                <a:cs typeface="Calibri"/>
              </a:rPr>
              <a:t> </a:t>
            </a:r>
            <a:r>
              <a:rPr lang="en-US" sz="3200" b="1" dirty="0" err="1" smtClean="0">
                <a:solidFill>
                  <a:schemeClr val="bg1"/>
                </a:solidFill>
                <a:latin typeface="Calibri"/>
                <a:cs typeface="Calibri"/>
              </a:rPr>
              <a:t>Periklanan</a:t>
            </a:r>
            <a:r>
              <a:rPr lang="en-US" sz="3200" b="1" dirty="0" smtClean="0">
                <a:solidFill>
                  <a:schemeClr val="bg1"/>
                </a:solidFill>
                <a:latin typeface="Calibri"/>
                <a:cs typeface="Calibri"/>
              </a:rPr>
              <a:t/>
            </a:r>
            <a:br>
              <a:rPr lang="en-US" sz="3200" b="1" dirty="0" smtClean="0">
                <a:solidFill>
                  <a:schemeClr val="bg1"/>
                </a:solidFill>
                <a:latin typeface="Calibri"/>
                <a:cs typeface="Calibri"/>
              </a:rPr>
            </a:br>
            <a:r>
              <a:rPr lang="en-US" sz="3200" b="1" dirty="0" smtClean="0">
                <a:solidFill>
                  <a:schemeClr val="bg1"/>
                </a:solidFill>
                <a:latin typeface="Calibri"/>
                <a:cs typeface="Calibri"/>
              </a:rPr>
              <a:t/>
            </a:r>
            <a:br>
              <a:rPr lang="en-US" sz="3200" b="1" dirty="0" smtClean="0">
                <a:solidFill>
                  <a:schemeClr val="bg1"/>
                </a:solidFill>
                <a:latin typeface="Calibri"/>
                <a:cs typeface="Calibri"/>
              </a:rPr>
            </a:br>
            <a:r>
              <a:rPr lang="en-US" sz="3200" b="1" dirty="0" smtClean="0">
                <a:solidFill>
                  <a:schemeClr val="bg1"/>
                </a:solidFill>
                <a:latin typeface="Calibri"/>
                <a:cs typeface="Calibri"/>
              </a:rPr>
              <a:t/>
            </a:r>
            <a:br>
              <a:rPr lang="en-US" sz="3200" b="1" dirty="0" smtClean="0">
                <a:solidFill>
                  <a:schemeClr val="bg1"/>
                </a:solidFill>
                <a:latin typeface="Calibri"/>
                <a:cs typeface="Calibri"/>
              </a:rPr>
            </a:br>
            <a:endParaRPr lang="en-US" sz="3200" dirty="0">
              <a:solidFill>
                <a:schemeClr val="bg1"/>
              </a:solidFill>
              <a:latin typeface="Calibri"/>
              <a:cs typeface="Calibri"/>
            </a:endParaRPr>
          </a:p>
        </p:txBody>
      </p:sp>
      <p:sp>
        <p:nvSpPr>
          <p:cNvPr id="6" name="Title 1"/>
          <p:cNvSpPr txBox="1">
            <a:spLocks/>
          </p:cNvSpPr>
          <p:nvPr/>
        </p:nvSpPr>
        <p:spPr>
          <a:xfrm>
            <a:off x="928662" y="2000240"/>
            <a:ext cx="785818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d-ID" sz="6000" b="1" spc="-150" dirty="0" smtClean="0">
                <a:latin typeface="Calibri"/>
                <a:ea typeface="+mj-ea"/>
                <a:cs typeface="Calibri"/>
              </a:rPr>
              <a:t>Brand </a:t>
            </a:r>
            <a:r>
              <a:rPr lang="en-US" sz="6000" b="1" spc="-150" dirty="0" smtClean="0">
                <a:latin typeface="Calibri"/>
                <a:ea typeface="+mj-ea"/>
                <a:cs typeface="Calibri"/>
              </a:rPr>
              <a:t>&amp; Branding</a:t>
            </a:r>
            <a:endParaRPr kumimoji="0" lang="en-US" sz="6000" b="1" i="0" u="none" strike="noStrike" kern="1200" cap="none" spc="-150" normalizeH="0" baseline="0" noProof="0" dirty="0">
              <a:ln>
                <a:noFill/>
              </a:ln>
              <a:effectLst/>
              <a:uLnTx/>
              <a:uFillTx/>
              <a:latin typeface="Calibri"/>
              <a:ea typeface="+mj-ea"/>
              <a:cs typeface="Calibri"/>
            </a:endParaRPr>
          </a:p>
        </p:txBody>
      </p:sp>
      <p:pic>
        <p:nvPicPr>
          <p:cNvPr id="26628" name="Picture 4" descr="Hasil gambar untuk process logo"/>
          <p:cNvPicPr>
            <a:picLocks noChangeAspect="1" noChangeArrowheads="1"/>
          </p:cNvPicPr>
          <p:nvPr/>
        </p:nvPicPr>
        <p:blipFill>
          <a:blip r:embed="rId2" cstate="email"/>
          <a:srcRect/>
          <a:stretch>
            <a:fillRect/>
          </a:stretch>
        </p:blipFill>
        <p:spPr bwMode="auto">
          <a:xfrm>
            <a:off x="3286116" y="0"/>
            <a:ext cx="1768030" cy="1857364"/>
          </a:xfrm>
          <a:prstGeom prst="rect">
            <a:avLst/>
          </a:prstGeom>
          <a:noFill/>
        </p:spPr>
      </p:pic>
      <p:pic>
        <p:nvPicPr>
          <p:cNvPr id="26630" name="Picture 6" descr="Hasil gambar untuk process logo"/>
          <p:cNvPicPr>
            <a:picLocks noChangeAspect="1" noChangeArrowheads="1"/>
          </p:cNvPicPr>
          <p:nvPr/>
        </p:nvPicPr>
        <p:blipFill>
          <a:blip r:embed="rId3" cstate="email"/>
          <a:srcRect/>
          <a:stretch>
            <a:fillRect/>
          </a:stretch>
        </p:blipFill>
        <p:spPr bwMode="auto">
          <a:xfrm>
            <a:off x="4857752" y="0"/>
            <a:ext cx="1832784" cy="1846004"/>
          </a:xfrm>
          <a:prstGeom prst="rect">
            <a:avLst/>
          </a:prstGeom>
          <a:noFill/>
        </p:spPr>
      </p:pic>
      <p:pic>
        <p:nvPicPr>
          <p:cNvPr id="26632" name="Picture 8" descr="Hasil gambar untuk process logo"/>
          <p:cNvPicPr>
            <a:picLocks noChangeAspect="1" noChangeArrowheads="1"/>
          </p:cNvPicPr>
          <p:nvPr/>
        </p:nvPicPr>
        <p:blipFill>
          <a:blip r:embed="rId4" cstate="email"/>
          <a:srcRect/>
          <a:stretch>
            <a:fillRect/>
          </a:stretch>
        </p:blipFill>
        <p:spPr bwMode="auto">
          <a:xfrm>
            <a:off x="6357950" y="0"/>
            <a:ext cx="2786050" cy="1857367"/>
          </a:xfrm>
          <a:prstGeom prst="rect">
            <a:avLst/>
          </a:prstGeom>
          <a:noFill/>
        </p:spPr>
      </p:pic>
      <p:pic>
        <p:nvPicPr>
          <p:cNvPr id="26634" name="Picture 10" descr="Gambar terkait"/>
          <p:cNvPicPr>
            <a:picLocks noChangeAspect="1" noChangeArrowheads="1"/>
          </p:cNvPicPr>
          <p:nvPr/>
        </p:nvPicPr>
        <p:blipFill>
          <a:blip r:embed="rId5" cstate="email"/>
          <a:srcRect/>
          <a:stretch>
            <a:fillRect/>
          </a:stretch>
        </p:blipFill>
        <p:spPr bwMode="auto">
          <a:xfrm>
            <a:off x="0" y="0"/>
            <a:ext cx="3301980" cy="18573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71538" y="1428736"/>
            <a:ext cx="7072362" cy="4857784"/>
          </a:xfrm>
          <a:prstGeom prst="rect">
            <a:avLst/>
          </a:prstGeom>
        </p:spPr>
        <p:txBody>
          <a:bodyPr>
            <a:noAutofit/>
          </a:bodyPr>
          <a:lstStyle/>
          <a:p>
            <a:r>
              <a:rPr lang="id-ID" dirty="0" smtClean="0"/>
              <a:t>Branding merupakan suatu usaha  komunikasi terstruktur yang dilakukan oleh sebuah perusahaan/lembaga/perorangan dengan tujuan untuk membangun dan membesarkan sebuah brand atau merek. Fungsi branding dapat dijadikan sebagai fase komunikasi merek dengan layanan yang diberikan. Branding akan memberikan Anda ruang untuk melakukan pendekatan melalui layanan yang lebih mendekatkan lagi kepada target pasar yang dituju. </a:t>
            </a:r>
          </a:p>
          <a:p>
            <a:endParaRPr lang="id-ID" dirty="0" smtClean="0"/>
          </a:p>
          <a:p>
            <a:r>
              <a:rPr lang="id-ID" dirty="0" smtClean="0"/>
              <a:t>Branding juga bisa digunakan sebagai alat untuk mendapatkan kepercayaan target pasar Anda. Aktivitas atau layanan yang bisa memberikan dampak atau kesan ke customer Anda. Branding juga meliputi pemasaran, promosi, sampai layanan.</a:t>
            </a:r>
          </a:p>
          <a:p>
            <a:endParaRPr lang="id-ID" dirty="0" smtClean="0"/>
          </a:p>
          <a:p>
            <a:r>
              <a:rPr lang="id-ID" b="1" dirty="0" smtClean="0">
                <a:solidFill>
                  <a:srgbClr val="00B050"/>
                </a:solidFill>
              </a:rPr>
              <a:t>Branding:</a:t>
            </a:r>
          </a:p>
          <a:p>
            <a:r>
              <a:rPr lang="id-ID" dirty="0" smtClean="0"/>
              <a:t>Proses komunikasi, Riset pasar, Pendekatan melalui layanan atau produk, Pemasaran/promosi, Strategy</a:t>
            </a:r>
            <a:endParaRPr lang="id-ID" dirty="0"/>
          </a:p>
        </p:txBody>
      </p:sp>
      <p:sp>
        <p:nvSpPr>
          <p:cNvPr id="4" name="Title 1"/>
          <p:cNvSpPr txBox="1">
            <a:spLocks/>
          </p:cNvSpPr>
          <p:nvPr/>
        </p:nvSpPr>
        <p:spPr>
          <a:xfrm>
            <a:off x="1071538" y="57148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3600" b="1" i="1" u="none" strike="noStrike" kern="1200" cap="none" spc="0" normalizeH="0" baseline="0" noProof="0" dirty="0" smtClean="0">
                <a:ln>
                  <a:noFill/>
                </a:ln>
                <a:solidFill>
                  <a:srgbClr val="00B050"/>
                </a:solidFill>
                <a:effectLst/>
                <a:uLnTx/>
                <a:uFillTx/>
                <a:latin typeface="+mj-lt"/>
                <a:ea typeface="+mj-ea"/>
                <a:cs typeface="+mj-cs"/>
              </a:rPr>
              <a:t>Branding</a:t>
            </a:r>
            <a:endParaRPr kumimoji="0" lang="id-ID" sz="3600" b="1"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solidFill>
                <a:srgbClr val="00B050"/>
              </a:solidFill>
            </a:endParaRPr>
          </a:p>
        </p:txBody>
      </p:sp>
      <p:sp>
        <p:nvSpPr>
          <p:cNvPr id="4" name="Title 1"/>
          <p:cNvSpPr txBox="1">
            <a:spLocks/>
          </p:cNvSpPr>
          <p:nvPr/>
        </p:nvSpPr>
        <p:spPr>
          <a:xfrm>
            <a:off x="838200" y="2819400"/>
            <a:ext cx="7391400" cy="147002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800" i="0" u="none" strike="noStrike" kern="1200" cap="none" spc="-150" normalizeH="0" baseline="0" noProof="0" dirty="0" smtClean="0">
                <a:ln>
                  <a:noFill/>
                </a:ln>
                <a:effectLst/>
                <a:uLnTx/>
                <a:uFillTx/>
                <a:latin typeface="Calibri"/>
                <a:ea typeface="+mj-ea"/>
                <a:cs typeface="Calibri"/>
              </a:rPr>
              <a:t>Brand</a:t>
            </a:r>
            <a:r>
              <a:rPr kumimoji="0" lang="id-ID" sz="4800" b="1" i="0" u="none" strike="noStrike" kern="1200" cap="none" spc="-150" normalizeH="0" baseline="0" noProof="0" dirty="0" smtClean="0">
                <a:ln>
                  <a:noFill/>
                </a:ln>
                <a:solidFill>
                  <a:schemeClr val="bg1"/>
                </a:solidFill>
                <a:effectLst/>
                <a:uLnTx/>
                <a:uFillTx/>
                <a:latin typeface="Calibri"/>
                <a:ea typeface="+mj-ea"/>
                <a:cs typeface="Calibri"/>
              </a:rPr>
              <a:t> Identity</a:t>
            </a:r>
            <a:endParaRPr kumimoji="0" lang="en-US" sz="4800" b="0" i="0" u="none" strike="noStrike" kern="1200" cap="none" spc="-150" normalizeH="0" baseline="0" noProof="0" dirty="0" smtClean="0">
              <a:ln>
                <a:noFill/>
              </a:ln>
              <a:solidFill>
                <a:schemeClr val="bg1"/>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stretch>
            <a:fillRect/>
          </a:stretch>
        </p:blipFill>
        <p:spPr>
          <a:xfrm>
            <a:off x="0" y="0"/>
            <a:ext cx="4572000" cy="3429000"/>
          </a:xfrm>
          <a:prstGeom prst="rect">
            <a:avLst/>
          </a:prstGeom>
        </p:spPr>
      </p:pic>
      <p:pic>
        <p:nvPicPr>
          <p:cNvPr id="3" name="Picture 2"/>
          <p:cNvPicPr>
            <a:picLocks noChangeAspect="1"/>
          </p:cNvPicPr>
          <p:nvPr/>
        </p:nvPicPr>
        <p:blipFill>
          <a:blip r:embed="rId3" cstate="email"/>
          <a:stretch>
            <a:fillRect/>
          </a:stretch>
        </p:blipFill>
        <p:spPr>
          <a:xfrm>
            <a:off x="-26373" y="3276600"/>
            <a:ext cx="5969000" cy="3581400"/>
          </a:xfrm>
          <a:prstGeom prst="rect">
            <a:avLst/>
          </a:prstGeom>
        </p:spPr>
      </p:pic>
      <p:pic>
        <p:nvPicPr>
          <p:cNvPr id="4" name="Picture 3"/>
          <p:cNvPicPr>
            <a:picLocks noChangeAspect="1"/>
          </p:cNvPicPr>
          <p:nvPr/>
        </p:nvPicPr>
        <p:blipFill rotWithShape="1">
          <a:blip r:embed="rId4" cstate="email"/>
          <a:srcRect/>
          <a:stretch/>
        </p:blipFill>
        <p:spPr>
          <a:xfrm>
            <a:off x="3844372" y="3276601"/>
            <a:ext cx="3019928" cy="3657600"/>
          </a:xfrm>
          <a:prstGeom prst="rect">
            <a:avLst/>
          </a:prstGeom>
        </p:spPr>
      </p:pic>
      <p:pic>
        <p:nvPicPr>
          <p:cNvPr id="5" name="Picture 4"/>
          <p:cNvPicPr>
            <a:picLocks noChangeAspect="1"/>
          </p:cNvPicPr>
          <p:nvPr/>
        </p:nvPicPr>
        <p:blipFill>
          <a:blip r:embed="rId5" cstate="email"/>
          <a:stretch>
            <a:fillRect/>
          </a:stretch>
        </p:blipFill>
        <p:spPr>
          <a:xfrm>
            <a:off x="6781800" y="0"/>
            <a:ext cx="2377440" cy="3276600"/>
          </a:xfrm>
          <a:prstGeom prst="rect">
            <a:avLst/>
          </a:prstGeom>
        </p:spPr>
      </p:pic>
      <p:pic>
        <p:nvPicPr>
          <p:cNvPr id="6" name="Picture 5"/>
          <p:cNvPicPr>
            <a:picLocks noChangeAspect="1"/>
          </p:cNvPicPr>
          <p:nvPr/>
        </p:nvPicPr>
        <p:blipFill>
          <a:blip r:embed="rId6" cstate="email"/>
          <a:stretch>
            <a:fillRect/>
          </a:stretch>
        </p:blipFill>
        <p:spPr>
          <a:xfrm>
            <a:off x="6858000" y="4950321"/>
            <a:ext cx="2362200" cy="1983879"/>
          </a:xfrm>
          <a:prstGeom prst="rect">
            <a:avLst/>
          </a:prstGeom>
        </p:spPr>
      </p:pic>
      <p:pic>
        <p:nvPicPr>
          <p:cNvPr id="7" name="Picture 6"/>
          <p:cNvPicPr>
            <a:picLocks noChangeAspect="1"/>
          </p:cNvPicPr>
          <p:nvPr/>
        </p:nvPicPr>
        <p:blipFill rotWithShape="1">
          <a:blip r:embed="rId7" cstate="email"/>
          <a:srcRect/>
          <a:stretch/>
        </p:blipFill>
        <p:spPr>
          <a:xfrm>
            <a:off x="6858001" y="3276600"/>
            <a:ext cx="2285999" cy="1715294"/>
          </a:xfrm>
          <a:prstGeom prst="rect">
            <a:avLst/>
          </a:prstGeom>
        </p:spPr>
      </p:pic>
      <p:sp>
        <p:nvSpPr>
          <p:cNvPr id="8" name="Rectangle 7"/>
          <p:cNvSpPr/>
          <p:nvPr/>
        </p:nvSpPr>
        <p:spPr>
          <a:xfrm>
            <a:off x="4572000" y="0"/>
            <a:ext cx="2209800" cy="3286124"/>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p>
        </p:txBody>
      </p:sp>
    </p:spTree>
    <p:extLst>
      <p:ext uri="{BB962C8B-B14F-4D97-AF65-F5344CB8AC3E}">
        <p14:creationId xmlns="" xmlns:p14="http://schemas.microsoft.com/office/powerpoint/2010/main" val="2447785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71538" y="1428736"/>
            <a:ext cx="7072362" cy="4857784"/>
          </a:xfrm>
          <a:prstGeom prst="rect">
            <a:avLst/>
          </a:prstGeom>
        </p:spPr>
        <p:txBody>
          <a:bodyPr>
            <a:noAutofit/>
          </a:bodyPr>
          <a:lstStyle/>
          <a:p>
            <a:r>
              <a:rPr lang="id-ID" dirty="0" smtClean="0"/>
              <a:t>Berbeda dengan </a:t>
            </a:r>
            <a:r>
              <a:rPr lang="id-ID" i="1" dirty="0" smtClean="0"/>
              <a:t>brand</a:t>
            </a:r>
            <a:r>
              <a:rPr lang="id-ID" dirty="0" smtClean="0"/>
              <a:t>, </a:t>
            </a:r>
            <a:r>
              <a:rPr lang="id-ID" i="1" dirty="0" smtClean="0"/>
              <a:t>brand identity</a:t>
            </a:r>
            <a:r>
              <a:rPr lang="id-ID" dirty="0" smtClean="0"/>
              <a:t> ialah segala jenis elemen dari </a:t>
            </a:r>
            <a:r>
              <a:rPr lang="id-ID" i="1" dirty="0" smtClean="0"/>
              <a:t>brand</a:t>
            </a:r>
            <a:r>
              <a:rPr lang="id-ID" dirty="0" smtClean="0"/>
              <a:t> yang meliputi penyampaian karakter, komitmen, dan nilai produk sebuah perusahaan agar dikenal oleh konsumen melalui aspek warna, simbol dan sebagainya. </a:t>
            </a:r>
          </a:p>
          <a:p>
            <a:endParaRPr lang="id-ID" dirty="0" smtClean="0"/>
          </a:p>
          <a:p>
            <a:r>
              <a:rPr lang="id-ID" dirty="0" smtClean="0"/>
              <a:t>Karenanya, </a:t>
            </a:r>
            <a:r>
              <a:rPr lang="id-ID" i="1" dirty="0" smtClean="0"/>
              <a:t>brand identity</a:t>
            </a:r>
            <a:r>
              <a:rPr lang="id-ID" dirty="0" smtClean="0"/>
              <a:t> lebih berkaitan dengan logo. Pendapat lain menyatakan bahwa </a:t>
            </a:r>
            <a:r>
              <a:rPr lang="id-ID" i="1" dirty="0" smtClean="0"/>
              <a:t>brand identity</a:t>
            </a:r>
            <a:r>
              <a:rPr lang="id-ID" dirty="0" smtClean="0"/>
              <a:t> berkaitan dengan bagaimana karakter bisnis Anda dipahami oleh konsumen.</a:t>
            </a:r>
          </a:p>
          <a:p>
            <a:endParaRPr lang="id-ID" dirty="0" smtClean="0"/>
          </a:p>
          <a:p>
            <a:pPr fontAlgn="base"/>
            <a:r>
              <a:rPr lang="id-ID" b="1" dirty="0" smtClean="0"/>
              <a:t>Elemen-elemen Brand Identity</a:t>
            </a:r>
          </a:p>
          <a:p>
            <a:pPr fontAlgn="base"/>
            <a:r>
              <a:rPr lang="id-ID" dirty="0" smtClean="0"/>
              <a:t>Physique</a:t>
            </a:r>
          </a:p>
          <a:p>
            <a:pPr fontAlgn="base"/>
            <a:r>
              <a:rPr lang="id-ID" dirty="0" smtClean="0"/>
              <a:t>Personality</a:t>
            </a:r>
          </a:p>
          <a:p>
            <a:pPr fontAlgn="base"/>
            <a:r>
              <a:rPr lang="id-ID" dirty="0" smtClean="0"/>
              <a:t>Relationship</a:t>
            </a:r>
          </a:p>
          <a:p>
            <a:pPr fontAlgn="base"/>
            <a:r>
              <a:rPr lang="id-ID" dirty="0" smtClean="0"/>
              <a:t>Culture</a:t>
            </a:r>
          </a:p>
          <a:p>
            <a:pPr fontAlgn="base"/>
            <a:r>
              <a:rPr lang="id-ID" dirty="0" smtClean="0"/>
              <a:t>Reflection</a:t>
            </a:r>
          </a:p>
          <a:p>
            <a:pPr fontAlgn="base"/>
            <a:r>
              <a:rPr lang="id-ID" dirty="0" smtClean="0"/>
              <a:t>Self Image</a:t>
            </a:r>
          </a:p>
          <a:p>
            <a:endParaRPr lang="id-ID" dirty="0"/>
          </a:p>
        </p:txBody>
      </p:sp>
      <p:sp>
        <p:nvSpPr>
          <p:cNvPr id="4" name="Title 1"/>
          <p:cNvSpPr txBox="1">
            <a:spLocks/>
          </p:cNvSpPr>
          <p:nvPr/>
        </p:nvSpPr>
        <p:spPr>
          <a:xfrm>
            <a:off x="1071538" y="57148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3600" b="1" i="1" u="none" strike="noStrike" kern="1200" cap="none" spc="0" normalizeH="0" baseline="0" noProof="0" dirty="0" smtClean="0">
                <a:ln>
                  <a:noFill/>
                </a:ln>
                <a:solidFill>
                  <a:srgbClr val="00B050"/>
                </a:solidFill>
                <a:effectLst/>
                <a:uLnTx/>
                <a:uFillTx/>
                <a:latin typeface="+mj-lt"/>
                <a:ea typeface="+mj-ea"/>
                <a:cs typeface="+mj-cs"/>
              </a:rPr>
              <a:t>Brand Identity</a:t>
            </a:r>
            <a:endParaRPr kumimoji="0" lang="id-ID" sz="3600" b="1"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357290" y="1857364"/>
            <a:ext cx="6310330" cy="4071966"/>
          </a:xfrm>
          <a:prstGeom prst="rect">
            <a:avLst/>
          </a:prstGeom>
        </p:spPr>
        <p:txBody>
          <a:bodyPr>
            <a:normAutofit fontScale="77500" lnSpcReduction="20000"/>
          </a:bodyPr>
          <a:lstStyle/>
          <a:p>
            <a:pPr lvl="0" algn="ctr">
              <a:spcBef>
                <a:spcPct val="0"/>
              </a:spcBef>
              <a:defRPr/>
            </a:pPr>
            <a:r>
              <a:rPr kumimoji="0" lang="tr-TR" sz="7700" b="1" i="0" u="none" strike="noStrike" kern="1200" cap="none" spc="0" normalizeH="0" baseline="0" noProof="0" dirty="0" smtClean="0">
                <a:ln>
                  <a:noFill/>
                </a:ln>
                <a:solidFill>
                  <a:srgbClr val="00B050"/>
                </a:solidFill>
                <a:effectLst/>
                <a:uLnTx/>
                <a:uFillTx/>
                <a:latin typeface="+mj-lt"/>
                <a:ea typeface="+mj-ea"/>
                <a:cs typeface="+mj-cs"/>
              </a:rPr>
              <a:t>“</a:t>
            </a:r>
            <a:r>
              <a:rPr lang="id-ID" sz="7700" b="1" dirty="0" smtClean="0">
                <a:solidFill>
                  <a:srgbClr val="00B050"/>
                </a:solidFill>
              </a:rPr>
              <a:t>Design is the Silent Ambassador of Your Brand.”</a:t>
            </a:r>
          </a:p>
          <a:p>
            <a:pPr lvl="0" algn="ctr">
              <a:spcBef>
                <a:spcPct val="0"/>
              </a:spcBef>
              <a:defRPr/>
            </a:pPr>
            <a:endParaRPr lang="id-ID" sz="6600" dirty="0" smtClean="0"/>
          </a:p>
          <a:p>
            <a:pPr lvl="0" algn="ctr">
              <a:spcBef>
                <a:spcPct val="0"/>
              </a:spcBef>
              <a:defRPr/>
            </a:pPr>
            <a:r>
              <a:rPr lang="id-ID" sz="3300" dirty="0" smtClean="0"/>
              <a:t> Paul Rand</a:t>
            </a:r>
            <a:endParaRPr kumimoji="0" lang="id-ID" sz="3300" b="0" i="0" u="none" strike="noStrike" kern="1200" cap="none" spc="0" normalizeH="0" baseline="0" noProof="0" dirty="0" smtClean="0">
              <a:ln>
                <a:noFill/>
              </a:ln>
              <a:solidFill>
                <a:schemeClr val="bg1">
                  <a:lumMod val="75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2400" dirty="0" smtClean="0">
              <a:solidFill>
                <a:schemeClr val="bg1">
                  <a:lumMod val="75000"/>
                </a:schemeClr>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2400" dirty="0" smtClean="0">
              <a:solidFill>
                <a:schemeClr val="bg1">
                  <a:lumMod val="7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85786" y="1046177"/>
            <a:ext cx="7858180" cy="4525963"/>
          </a:xfrm>
        </p:spPr>
        <p:txBody>
          <a:bodyPr>
            <a:noAutofit/>
          </a:bodyPr>
          <a:lstStyle/>
          <a:p>
            <a:pPr>
              <a:buNone/>
            </a:pPr>
            <a:r>
              <a:rPr lang="id-ID" sz="2400" b="1" dirty="0" smtClean="0"/>
              <a:t>Brand Knowledge</a:t>
            </a:r>
          </a:p>
          <a:p>
            <a:pPr>
              <a:buNone/>
            </a:pPr>
            <a:endParaRPr lang="id-ID" sz="2400" b="1" dirty="0" smtClean="0"/>
          </a:p>
          <a:p>
            <a:r>
              <a:rPr lang="id-ID" sz="2400" dirty="0" smtClean="0"/>
              <a:t>Keseluruhan dari anggapan, perasaan, gambaran, pengalaman, keyakinan dan seterusnya yang berhubungan dengan </a:t>
            </a:r>
            <a:r>
              <a:rPr lang="id-ID" sz="2400" i="1" dirty="0" smtClean="0"/>
              <a:t>brand</a:t>
            </a:r>
            <a:r>
              <a:rPr lang="id-ID" sz="2400" dirty="0" smtClean="0"/>
              <a:t>. (Kotler &amp; Keller, 2005:259).</a:t>
            </a:r>
          </a:p>
          <a:p>
            <a:r>
              <a:rPr lang="id-ID" sz="2400" dirty="0" smtClean="0"/>
              <a:t>Sedangkan menurut Keller (1998) </a:t>
            </a:r>
            <a:r>
              <a:rPr lang="id-ID" sz="2400" i="1" dirty="0" smtClean="0"/>
              <a:t>Brand Knowledge</a:t>
            </a:r>
            <a:r>
              <a:rPr lang="id-ID" sz="2400" dirty="0" smtClean="0"/>
              <a:t>  berhubungan dengan kemampuan konsumen untuk mengingat dan mengenali suatu merek yang terdiri dari persepsi konsumen dan segala yang berhubungan dengan merek.</a:t>
            </a:r>
          </a:p>
          <a:p>
            <a:r>
              <a:rPr lang="id-ID" sz="2400" dirty="0" smtClean="0"/>
              <a:t>Brand Knowledge sering diartikan pula sebagai Pengetahuan Merek.</a:t>
            </a:r>
          </a:p>
          <a:p>
            <a:endParaRPr lang="id-ID"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714356"/>
            <a:ext cx="7615262" cy="1143000"/>
          </a:xfrm>
        </p:spPr>
        <p:txBody>
          <a:bodyPr>
            <a:normAutofit/>
          </a:bodyPr>
          <a:lstStyle/>
          <a:p>
            <a:pPr algn="l"/>
            <a:r>
              <a:rPr lang="id-ID" sz="2400" b="1" dirty="0" smtClean="0"/>
              <a:t>Branding</a:t>
            </a:r>
            <a:endParaRPr lang="id-ID" sz="2400" b="1" dirty="0"/>
          </a:p>
        </p:txBody>
      </p:sp>
      <p:sp>
        <p:nvSpPr>
          <p:cNvPr id="3" name="Content Placeholder 2"/>
          <p:cNvSpPr>
            <a:spLocks noGrp="1"/>
          </p:cNvSpPr>
          <p:nvPr>
            <p:ph idx="1"/>
          </p:nvPr>
        </p:nvSpPr>
        <p:spPr>
          <a:xfrm>
            <a:off x="1000100" y="1600200"/>
            <a:ext cx="7686700" cy="4525963"/>
          </a:xfrm>
        </p:spPr>
        <p:txBody>
          <a:bodyPr>
            <a:noAutofit/>
          </a:bodyPr>
          <a:lstStyle/>
          <a:p>
            <a:r>
              <a:rPr lang="id-ID" sz="2400" i="1" dirty="0" smtClean="0">
                <a:solidFill>
                  <a:schemeClr val="accent6">
                    <a:lumMod val="75000"/>
                  </a:schemeClr>
                </a:solidFill>
                <a:latin typeface="+mj-lt"/>
              </a:rPr>
              <a:t>Point of view </a:t>
            </a:r>
          </a:p>
          <a:p>
            <a:pPr>
              <a:buNone/>
            </a:pPr>
            <a:r>
              <a:rPr lang="id-ID" sz="2400" dirty="0" smtClean="0">
                <a:latin typeface="+mj-lt"/>
              </a:rPr>
              <a:t>yakni strategi menempatkan cara pandang terhadap sesuatu</a:t>
            </a:r>
          </a:p>
          <a:p>
            <a:r>
              <a:rPr lang="id-ID" sz="2400" i="1" dirty="0" smtClean="0">
                <a:solidFill>
                  <a:schemeClr val="accent6">
                    <a:lumMod val="75000"/>
                  </a:schemeClr>
                </a:solidFill>
                <a:latin typeface="+mj-lt"/>
              </a:rPr>
              <a:t>Costumer value </a:t>
            </a:r>
          </a:p>
          <a:p>
            <a:pPr>
              <a:buNone/>
            </a:pPr>
            <a:r>
              <a:rPr lang="id-ID" sz="2400" dirty="0" smtClean="0">
                <a:latin typeface="+mj-lt"/>
              </a:rPr>
              <a:t>yakni pokok bagaimana membangun nilai pada konsumen (pasien)</a:t>
            </a:r>
          </a:p>
          <a:p>
            <a:r>
              <a:rPr lang="id-ID" sz="2400" i="1" dirty="0" smtClean="0">
                <a:solidFill>
                  <a:schemeClr val="accent6">
                    <a:lumMod val="75000"/>
                  </a:schemeClr>
                </a:solidFill>
                <a:latin typeface="+mj-lt"/>
              </a:rPr>
              <a:t>Competitive advantage </a:t>
            </a:r>
          </a:p>
          <a:p>
            <a:pPr>
              <a:buNone/>
            </a:pPr>
            <a:r>
              <a:rPr lang="id-ID" sz="2400" dirty="0" smtClean="0">
                <a:latin typeface="+mj-lt"/>
              </a:rPr>
              <a:t>yakni keunggulan dalam kompetisi</a:t>
            </a:r>
          </a:p>
          <a:p>
            <a:r>
              <a:rPr lang="id-ID" sz="2400" i="1" dirty="0" smtClean="0">
                <a:solidFill>
                  <a:schemeClr val="accent6">
                    <a:lumMod val="75000"/>
                  </a:schemeClr>
                </a:solidFill>
                <a:latin typeface="+mj-lt"/>
              </a:rPr>
              <a:t>Engineered</a:t>
            </a:r>
            <a:r>
              <a:rPr lang="id-ID" sz="2400" i="1" dirty="0" smtClean="0">
                <a:latin typeface="+mj-lt"/>
              </a:rPr>
              <a:t> </a:t>
            </a:r>
            <a:r>
              <a:rPr lang="id-ID" sz="2400" dirty="0" smtClean="0">
                <a:latin typeface="+mj-lt"/>
              </a:rPr>
              <a:t>atau rekayasa</a:t>
            </a:r>
          </a:p>
          <a:p>
            <a:r>
              <a:rPr lang="id-ID" sz="2400" i="1" dirty="0" smtClean="0">
                <a:solidFill>
                  <a:schemeClr val="accent6">
                    <a:lumMod val="75000"/>
                  </a:schemeClr>
                </a:solidFill>
                <a:latin typeface="+mj-lt"/>
              </a:rPr>
              <a:t>A live </a:t>
            </a:r>
            <a:r>
              <a:rPr lang="id-ID" sz="2400" dirty="0" smtClean="0">
                <a:latin typeface="+mj-lt"/>
              </a:rPr>
              <a:t>atau hidup</a:t>
            </a:r>
          </a:p>
          <a:p>
            <a:r>
              <a:rPr lang="id-ID" sz="2400" i="1" dirty="0" smtClean="0">
                <a:solidFill>
                  <a:schemeClr val="accent6">
                    <a:lumMod val="75000"/>
                  </a:schemeClr>
                </a:solidFill>
                <a:latin typeface="+mj-lt"/>
              </a:rPr>
              <a:t>Logic and emotions</a:t>
            </a:r>
          </a:p>
          <a:p>
            <a:endParaRPr lang="id-ID" sz="24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5786" y="1046177"/>
            <a:ext cx="7858180" cy="4525963"/>
          </a:xfrm>
        </p:spPr>
        <p:txBody>
          <a:bodyPr>
            <a:noAutofit/>
          </a:bodyPr>
          <a:lstStyle/>
          <a:p>
            <a:pPr>
              <a:buNone/>
            </a:pPr>
            <a:r>
              <a:rPr lang="id-ID" sz="2400" b="1" dirty="0" smtClean="0"/>
              <a:t>Brand </a:t>
            </a:r>
            <a:r>
              <a:rPr lang="en-US" sz="2400" b="1" dirty="0" smtClean="0"/>
              <a:t>Positioning</a:t>
            </a:r>
            <a:endParaRPr lang="id-ID" sz="2400" b="1" dirty="0" smtClean="0"/>
          </a:p>
          <a:p>
            <a:pPr>
              <a:buNone/>
            </a:pPr>
            <a:endParaRPr lang="id-ID" sz="2400" b="1" dirty="0" smtClean="0"/>
          </a:p>
          <a:p>
            <a:r>
              <a:rPr lang="id-ID" sz="2400" dirty="0" smtClean="0"/>
              <a:t>Menurut Kotler (1997: 262): “</a:t>
            </a:r>
            <a:r>
              <a:rPr lang="id-ID" sz="2400" i="1" dirty="0" smtClean="0"/>
              <a:t>Positioning is the act of designing the company’s offer so that it occupies a distinct and value placed in the target customer mind</a:t>
            </a:r>
            <a:r>
              <a:rPr lang="id-ID" sz="2400" dirty="0" smtClean="0"/>
              <a:t>”.</a:t>
            </a:r>
            <a:br>
              <a:rPr lang="id-ID" sz="2400" dirty="0" smtClean="0"/>
            </a:br>
            <a:endParaRPr lang="en-US" sz="2400" dirty="0" smtClean="0"/>
          </a:p>
          <a:p>
            <a:r>
              <a:rPr lang="id-ID" sz="2400" dirty="0" smtClean="0"/>
              <a:t>Menurut Eddy Soeryanto Soegoto (2009 : 162) : “Positioning adalah cara membangun citra atau identitas di benak konsumen untuk produk, merek, atau lembaga tertentu dengan membangun persepsi relative suatu produk terhadap produk lain”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85786" y="1046177"/>
            <a:ext cx="7858180" cy="4525963"/>
          </a:xfrm>
        </p:spPr>
        <p:txBody>
          <a:bodyPr>
            <a:noAutofit/>
          </a:bodyPr>
          <a:lstStyle/>
          <a:p>
            <a:pPr algn="ctr">
              <a:buNone/>
            </a:pPr>
            <a:r>
              <a:rPr lang="en-US" sz="6000" b="1" dirty="0" err="1" smtClean="0">
                <a:solidFill>
                  <a:srgbClr val="00B050"/>
                </a:solidFill>
                <a:latin typeface="+mj-lt"/>
              </a:rPr>
              <a:t>Menentukan</a:t>
            </a:r>
            <a:r>
              <a:rPr lang="en-US" sz="6000" b="1" dirty="0" smtClean="0">
                <a:solidFill>
                  <a:srgbClr val="00B050"/>
                </a:solidFill>
                <a:latin typeface="+mj-lt"/>
              </a:rPr>
              <a:t> Positioning;</a:t>
            </a:r>
          </a:p>
          <a:p>
            <a:pPr algn="ctr">
              <a:buNone/>
            </a:pPr>
            <a:r>
              <a:rPr lang="en-US" sz="6000" b="1" dirty="0" err="1" smtClean="0">
                <a:solidFill>
                  <a:srgbClr val="00B050"/>
                </a:solidFill>
                <a:latin typeface="+mj-lt"/>
              </a:rPr>
              <a:t>Menentukan</a:t>
            </a:r>
            <a:r>
              <a:rPr lang="en-US" sz="6000" b="1" dirty="0" smtClean="0">
                <a:solidFill>
                  <a:srgbClr val="00B050"/>
                </a:solidFill>
                <a:latin typeface="+mj-lt"/>
              </a:rPr>
              <a:t> Target Market</a:t>
            </a:r>
            <a:endParaRPr lang="id-ID" sz="6000" b="1" dirty="0" smtClean="0">
              <a:solidFill>
                <a:srgbClr val="00B050"/>
              </a:solidFill>
              <a:latin typeface="+mj-lt"/>
            </a:endParaRPr>
          </a:p>
          <a:p>
            <a:pPr>
              <a:buNone/>
            </a:pPr>
            <a:endParaRPr lang="en-US" sz="6000" b="1" dirty="0" smtClean="0">
              <a:solidFill>
                <a:srgbClr val="00B050"/>
              </a:solidFill>
              <a:latin typeface="+mj-lt"/>
            </a:endParaRPr>
          </a:p>
          <a:p>
            <a:pPr>
              <a:buNone/>
            </a:pPr>
            <a:endParaRPr lang="id-ID" sz="6000" b="1" dirty="0" smtClean="0">
              <a:solidFill>
                <a:srgbClr val="00B050"/>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3"/>
          <a:srcRect/>
          <a:stretch>
            <a:fillRect/>
          </a:stretch>
        </p:blipFill>
        <p:spPr bwMode="auto">
          <a:xfrm>
            <a:off x="-6350" y="3714750"/>
            <a:ext cx="9150350" cy="3143250"/>
          </a:xfrm>
          <a:prstGeom prst="rect">
            <a:avLst/>
          </a:prstGeom>
          <a:noFill/>
          <a:ln w="9525">
            <a:noFill/>
            <a:miter lim="800000"/>
            <a:headEnd/>
            <a:tailEnd/>
          </a:ln>
        </p:spPr>
      </p:pic>
      <p:sp>
        <p:nvSpPr>
          <p:cNvPr id="11267" name="Rectangle 2"/>
          <p:cNvSpPr>
            <a:spLocks noChangeArrowheads="1"/>
          </p:cNvSpPr>
          <p:nvPr/>
        </p:nvSpPr>
        <p:spPr bwMode="auto">
          <a:xfrm>
            <a:off x="1116013" y="285750"/>
            <a:ext cx="7343775" cy="3744913"/>
          </a:xfrm>
          <a:prstGeom prst="rect">
            <a:avLst/>
          </a:prstGeom>
          <a:noFill/>
          <a:ln w="9525">
            <a:noFill/>
            <a:miter lim="800000"/>
            <a:headEnd/>
            <a:tailEnd/>
          </a:ln>
        </p:spPr>
        <p:txBody>
          <a:bodyPr lIns="0" rIns="0" bIns="0" anchor="b"/>
          <a:lstStyle/>
          <a:p>
            <a:pPr algn="l"/>
            <a:r>
              <a:rPr lang="en-US" sz="4300" b="1" dirty="0">
                <a:latin typeface="+mj-lt"/>
              </a:rPr>
              <a:t>1. </a:t>
            </a:r>
            <a:r>
              <a:rPr lang="en-US" sz="4300" b="1" dirty="0" err="1">
                <a:latin typeface="+mj-lt"/>
              </a:rPr>
              <a:t>Demografis</a:t>
            </a:r>
            <a:r>
              <a:rPr lang="en-US" sz="4100" b="1" dirty="0">
                <a:latin typeface="+mj-lt"/>
              </a:rPr>
              <a:t> </a:t>
            </a:r>
            <a:r>
              <a:rPr lang="en-US" sz="4100" dirty="0">
                <a:latin typeface="+mj-lt"/>
              </a:rPr>
              <a:t/>
            </a:r>
            <a:br>
              <a:rPr lang="en-US" sz="4100" dirty="0">
                <a:latin typeface="+mj-lt"/>
              </a:rPr>
            </a:br>
            <a:r>
              <a:rPr lang="en-US" sz="1400" b="1" dirty="0">
                <a:latin typeface="+mj-lt"/>
              </a:rPr>
              <a:t/>
            </a:r>
            <a:br>
              <a:rPr lang="en-US" sz="1400" b="1" dirty="0">
                <a:latin typeface="+mj-lt"/>
              </a:rPr>
            </a:br>
            <a:r>
              <a:rPr lang="en-US" dirty="0" err="1">
                <a:latin typeface="+mj-lt"/>
                <a:ea typeface="Roboto Lt" pitchFamily="2" charset="0"/>
                <a:cs typeface="Roboto Lt" pitchFamily="2" charset="0"/>
              </a:rPr>
              <a:t>Demografis</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adalah</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gambaran</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tentang</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penduduk</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pada</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suatu</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negara</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atau</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wilayah</a:t>
            </a:r>
            <a:r>
              <a:rPr lang="en-US" dirty="0">
                <a:latin typeface="+mj-lt"/>
                <a:ea typeface="Roboto Lt" pitchFamily="2" charset="0"/>
                <a:cs typeface="Roboto Lt" pitchFamily="2" charset="0"/>
              </a:rPr>
              <a:t> (</a:t>
            </a:r>
            <a:r>
              <a:rPr lang="en-US" i="1" dirty="0">
                <a:latin typeface="+mj-lt"/>
                <a:ea typeface="Roboto Lt" pitchFamily="2" charset="0"/>
                <a:cs typeface="Roboto Lt" pitchFamily="2" charset="0"/>
              </a:rPr>
              <a:t>demos</a:t>
            </a:r>
            <a:r>
              <a:rPr lang="en-US" dirty="0">
                <a:latin typeface="+mj-lt"/>
                <a:ea typeface="Roboto Lt" pitchFamily="2" charset="0"/>
                <a:cs typeface="Roboto Lt" pitchFamily="2" charset="0"/>
              </a:rPr>
              <a:t> = </a:t>
            </a:r>
            <a:r>
              <a:rPr lang="en-US" dirty="0" err="1">
                <a:latin typeface="+mj-lt"/>
                <a:ea typeface="Roboto Lt" pitchFamily="2" charset="0"/>
                <a:cs typeface="Roboto Lt" pitchFamily="2" charset="0"/>
              </a:rPr>
              <a:t>rakyat</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atau</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penduduk</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dan</a:t>
            </a:r>
            <a:r>
              <a:rPr lang="en-US" dirty="0">
                <a:latin typeface="+mj-lt"/>
                <a:ea typeface="Roboto Lt" pitchFamily="2" charset="0"/>
                <a:cs typeface="Roboto Lt" pitchFamily="2" charset="0"/>
              </a:rPr>
              <a:t> </a:t>
            </a:r>
            <a:r>
              <a:rPr lang="en-US" i="1" dirty="0" err="1">
                <a:latin typeface="+mj-lt"/>
                <a:ea typeface="Roboto Lt" pitchFamily="2" charset="0"/>
                <a:cs typeface="Roboto Lt" pitchFamily="2" charset="0"/>
              </a:rPr>
              <a:t>graphien</a:t>
            </a:r>
            <a:r>
              <a:rPr lang="en-US" i="1" dirty="0">
                <a:latin typeface="+mj-lt"/>
                <a:ea typeface="Roboto Lt" pitchFamily="2" charset="0"/>
                <a:cs typeface="Roboto Lt" pitchFamily="2" charset="0"/>
              </a:rPr>
              <a:t> = </a:t>
            </a:r>
            <a:r>
              <a:rPr lang="en-US" dirty="0" err="1">
                <a:latin typeface="+mj-lt"/>
                <a:ea typeface="Roboto Lt" pitchFamily="2" charset="0"/>
                <a:cs typeface="Roboto Lt" pitchFamily="2" charset="0"/>
              </a:rPr>
              <a:t>gambaran</a:t>
            </a:r>
            <a:r>
              <a:rPr lang="en-US" dirty="0">
                <a:latin typeface="+mj-lt"/>
                <a:ea typeface="Roboto Lt" pitchFamily="2" charset="0"/>
                <a:cs typeface="Roboto Lt" pitchFamily="2" charset="0"/>
              </a:rPr>
              <a:t>) </a:t>
            </a:r>
            <a:br>
              <a:rPr lang="en-US" dirty="0">
                <a:latin typeface="+mj-lt"/>
                <a:ea typeface="Roboto Lt" pitchFamily="2" charset="0"/>
                <a:cs typeface="Roboto Lt" pitchFamily="2" charset="0"/>
              </a:rPr>
            </a:br>
            <a:r>
              <a:rPr lang="en-US" dirty="0">
                <a:latin typeface="+mj-lt"/>
                <a:ea typeface="Roboto Lt" pitchFamily="2" charset="0"/>
                <a:cs typeface="Roboto Lt" pitchFamily="2" charset="0"/>
              </a:rPr>
              <a:t/>
            </a:r>
            <a:br>
              <a:rPr lang="en-US" dirty="0">
                <a:latin typeface="+mj-lt"/>
                <a:ea typeface="Roboto Lt" pitchFamily="2" charset="0"/>
                <a:cs typeface="Roboto Lt" pitchFamily="2" charset="0"/>
              </a:rPr>
            </a:br>
            <a:r>
              <a:rPr lang="en-US" dirty="0">
                <a:latin typeface="+mj-lt"/>
                <a:ea typeface="Roboto Lt" pitchFamily="2" charset="0"/>
                <a:cs typeface="Roboto Lt" pitchFamily="2" charset="0"/>
              </a:rPr>
              <a:t>Data yang </a:t>
            </a:r>
            <a:r>
              <a:rPr lang="en-US" dirty="0" err="1">
                <a:latin typeface="+mj-lt"/>
                <a:ea typeface="Roboto Lt" pitchFamily="2" charset="0"/>
                <a:cs typeface="Roboto Lt" pitchFamily="2" charset="0"/>
              </a:rPr>
              <a:t>diperoleh</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tentang</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demografi</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ini</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digunakan</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untuk</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menyusun</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perencanaan</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disegala</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bidang</a:t>
            </a:r>
            <a:r>
              <a:rPr lang="en-US" dirty="0">
                <a:latin typeface="+mj-lt"/>
                <a:ea typeface="Roboto Lt" pitchFamily="2" charset="0"/>
                <a:cs typeface="Roboto Lt" pitchFamily="2" charset="0"/>
              </a:rPr>
              <a:t> yang </a:t>
            </a:r>
            <a:r>
              <a:rPr lang="en-US" dirty="0" err="1">
                <a:latin typeface="+mj-lt"/>
                <a:ea typeface="Roboto Lt" pitchFamily="2" charset="0"/>
                <a:cs typeface="Roboto Lt" pitchFamily="2" charset="0"/>
              </a:rPr>
              <a:t>memerlukan</a:t>
            </a:r>
            <a:r>
              <a:rPr lang="en-US" dirty="0">
                <a:latin typeface="+mj-lt"/>
                <a:ea typeface="Roboto Lt" pitchFamily="2" charset="0"/>
                <a:cs typeface="Roboto Lt" pitchFamily="2" charset="0"/>
              </a:rPr>
              <a:t> data </a:t>
            </a:r>
            <a:r>
              <a:rPr lang="en-US" dirty="0" err="1">
                <a:latin typeface="+mj-lt"/>
                <a:ea typeface="Roboto Lt" pitchFamily="2" charset="0"/>
                <a:cs typeface="Roboto Lt" pitchFamily="2" charset="0"/>
              </a:rPr>
              <a:t>khusus</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dan</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spesifik</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seperti</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bidang-bidang</a:t>
            </a:r>
            <a:r>
              <a:rPr lang="en-US" dirty="0">
                <a:latin typeface="+mj-lt"/>
                <a:ea typeface="Roboto Lt" pitchFamily="2" charset="0"/>
                <a:cs typeface="Roboto Lt" pitchFamily="2" charset="0"/>
              </a:rPr>
              <a:t> : </a:t>
            </a:r>
            <a:r>
              <a:rPr lang="en-US" dirty="0" err="1">
                <a:latin typeface="+mj-lt"/>
                <a:ea typeface="Roboto Lt" pitchFamily="2" charset="0"/>
                <a:cs typeface="Roboto Lt" pitchFamily="2" charset="0"/>
              </a:rPr>
              <a:t>sosial</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politik</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ekonomi</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pendidikan</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dan</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bidang-bidang</a:t>
            </a:r>
            <a:r>
              <a:rPr lang="en-US" dirty="0">
                <a:latin typeface="+mj-lt"/>
                <a:ea typeface="Roboto Lt" pitchFamily="2" charset="0"/>
                <a:cs typeface="Roboto Lt" pitchFamily="2" charset="0"/>
              </a:rPr>
              <a:t> </a:t>
            </a:r>
            <a:r>
              <a:rPr lang="en-US" dirty="0" err="1">
                <a:latin typeface="+mj-lt"/>
                <a:ea typeface="Roboto Lt" pitchFamily="2" charset="0"/>
                <a:cs typeface="Roboto Lt" pitchFamily="2" charset="0"/>
              </a:rPr>
              <a:t>lainnya</a:t>
            </a:r>
            <a:r>
              <a:rPr lang="en-US" dirty="0">
                <a:latin typeface="+mj-lt"/>
                <a:ea typeface="Roboto Lt" pitchFamily="2" charset="0"/>
                <a:cs typeface="Roboto Lt" pitchFamily="2" charset="0"/>
              </a:rPr>
              <a:t>. </a:t>
            </a:r>
            <a:br>
              <a:rPr lang="en-US" dirty="0">
                <a:latin typeface="+mj-lt"/>
                <a:ea typeface="Roboto Lt" pitchFamily="2" charset="0"/>
                <a:cs typeface="Roboto Lt" pitchFamily="2" charset="0"/>
              </a:rPr>
            </a:br>
            <a:r>
              <a:rPr lang="en-US" dirty="0">
                <a:latin typeface="+mj-lt"/>
                <a:ea typeface="Roboto Lt" pitchFamily="2" charset="0"/>
                <a:cs typeface="Roboto Lt" pitchFamily="2" charset="0"/>
              </a:rPr>
              <a:t/>
            </a:r>
            <a:br>
              <a:rPr lang="en-US" dirty="0">
                <a:latin typeface="+mj-lt"/>
                <a:ea typeface="Roboto Lt" pitchFamily="2" charset="0"/>
                <a:cs typeface="Roboto Lt" pitchFamily="2" charset="0"/>
              </a:rPr>
            </a:br>
            <a:r>
              <a:rPr lang="en-US" dirty="0">
                <a:latin typeface="+mj-lt"/>
                <a:ea typeface="Roboto Lt" pitchFamily="2" charset="0"/>
                <a:cs typeface="Roboto Lt" pitchFamily="2" charset="0"/>
              </a:rPr>
              <a:t/>
            </a:r>
            <a:br>
              <a:rPr lang="en-US" dirty="0">
                <a:latin typeface="+mj-lt"/>
                <a:ea typeface="Roboto Lt" pitchFamily="2" charset="0"/>
                <a:cs typeface="Roboto Lt" pitchFamily="2" charset="0"/>
              </a:rPr>
            </a:br>
            <a:endParaRPr lang="en-US" dirty="0">
              <a:latin typeface="+mj-lt"/>
              <a:ea typeface="Roboto Lt" pitchFamily="2" charset="0"/>
              <a:cs typeface="Roboto Lt" pitchFamily="2"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solidFill>
                <a:srgbClr val="00B050"/>
              </a:solidFill>
            </a:endParaRPr>
          </a:p>
        </p:txBody>
      </p:sp>
      <p:sp>
        <p:nvSpPr>
          <p:cNvPr id="4" name="Title 1"/>
          <p:cNvSpPr txBox="1">
            <a:spLocks/>
          </p:cNvSpPr>
          <p:nvPr/>
        </p:nvSpPr>
        <p:spPr>
          <a:xfrm>
            <a:off x="838200" y="2819400"/>
            <a:ext cx="7391400" cy="147002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800" b="1" i="0" u="none" strike="noStrike" kern="1200" cap="none" spc="-150" normalizeH="0" baseline="0" noProof="0" dirty="0" smtClean="0">
                <a:ln>
                  <a:noFill/>
                </a:ln>
                <a:solidFill>
                  <a:schemeClr val="bg1"/>
                </a:solidFill>
                <a:effectLst/>
                <a:uLnTx/>
                <a:uFillTx/>
                <a:latin typeface="Calibri"/>
                <a:ea typeface="+mj-ea"/>
                <a:cs typeface="Calibri"/>
              </a:rPr>
              <a:t>Brand</a:t>
            </a:r>
            <a:endParaRPr kumimoji="0" lang="en-US" sz="4800" b="0" i="0" u="none" strike="noStrike" kern="1200" cap="none" spc="-150" normalizeH="0" baseline="0" noProof="0" dirty="0" smtClean="0">
              <a:ln>
                <a:noFill/>
              </a:ln>
              <a:solidFill>
                <a:schemeClr val="bg1"/>
              </a:solidFill>
              <a:effectLst/>
              <a:uLnTx/>
              <a:uFillTx/>
              <a:latin typeface="Calibri"/>
              <a:ea typeface="+mj-ea"/>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676275" y="500063"/>
            <a:ext cx="4824413" cy="3816350"/>
          </a:xfrm>
          <a:prstGeom prst="rect">
            <a:avLst/>
          </a:prstGeom>
          <a:noFill/>
          <a:ln w="9525">
            <a:noFill/>
            <a:miter lim="800000"/>
            <a:headEnd/>
            <a:tailEnd/>
          </a:ln>
        </p:spPr>
        <p:txBody>
          <a:bodyPr/>
          <a:lstStyle/>
          <a:p>
            <a:pPr marL="273050" indent="-273050" algn="l">
              <a:lnSpc>
                <a:spcPct val="70000"/>
              </a:lnSpc>
              <a:spcBef>
                <a:spcPct val="20000"/>
              </a:spcBef>
              <a:buFontTx/>
              <a:buChar char="•"/>
            </a:pPr>
            <a:r>
              <a:rPr lang="en-US" sz="2000" dirty="0" err="1">
                <a:latin typeface="+mj-lt"/>
                <a:ea typeface="Roboto Lt" pitchFamily="2" charset="0"/>
                <a:cs typeface="Roboto Lt" pitchFamily="2" charset="0"/>
              </a:rPr>
              <a:t>Jenis</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kelamin</a:t>
            </a:r>
            <a:r>
              <a:rPr lang="en-US" sz="2000" dirty="0">
                <a:latin typeface="+mj-lt"/>
                <a:ea typeface="Roboto Lt" pitchFamily="2" charset="0"/>
                <a:cs typeface="Roboto Lt" pitchFamily="2" charset="0"/>
              </a:rPr>
              <a:t>/Gender</a:t>
            </a:r>
          </a:p>
          <a:p>
            <a:pPr marL="273050" indent="-273050" algn="l">
              <a:lnSpc>
                <a:spcPct val="70000"/>
              </a:lnSpc>
              <a:spcBef>
                <a:spcPct val="20000"/>
              </a:spcBef>
              <a:buFontTx/>
              <a:buChar char="•"/>
            </a:pPr>
            <a:r>
              <a:rPr lang="en-US" sz="2000" dirty="0" err="1">
                <a:latin typeface="+mj-lt"/>
                <a:ea typeface="Roboto Lt" pitchFamily="2" charset="0"/>
                <a:cs typeface="Roboto Lt" pitchFamily="2" charset="0"/>
              </a:rPr>
              <a:t>Kelompok</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Umur</a:t>
            </a:r>
            <a:endParaRPr lang="en-US" sz="2000" dirty="0">
              <a:latin typeface="+mj-lt"/>
              <a:ea typeface="Roboto Lt" pitchFamily="2" charset="0"/>
              <a:cs typeface="Roboto Lt" pitchFamily="2" charset="0"/>
            </a:endParaRPr>
          </a:p>
          <a:p>
            <a:pPr marL="273050" indent="-273050" algn="l">
              <a:lnSpc>
                <a:spcPct val="70000"/>
              </a:lnSpc>
              <a:spcBef>
                <a:spcPct val="20000"/>
              </a:spcBef>
              <a:buFontTx/>
              <a:buChar char="•"/>
            </a:pPr>
            <a:r>
              <a:rPr lang="en-US" sz="2000" dirty="0" err="1">
                <a:latin typeface="+mj-lt"/>
                <a:ea typeface="Roboto Lt" pitchFamily="2" charset="0"/>
                <a:cs typeface="Roboto Lt" pitchFamily="2" charset="0"/>
              </a:rPr>
              <a:t>Kelompok</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pekerjaan</a:t>
            </a:r>
            <a:r>
              <a:rPr lang="en-US" sz="2000" dirty="0">
                <a:latin typeface="+mj-lt"/>
                <a:ea typeface="Roboto Lt" pitchFamily="2" charset="0"/>
                <a:cs typeface="Roboto Lt" pitchFamily="2" charset="0"/>
              </a:rPr>
              <a:t> </a:t>
            </a:r>
          </a:p>
          <a:p>
            <a:pPr marL="273050" indent="-273050" algn="l">
              <a:lnSpc>
                <a:spcPct val="70000"/>
              </a:lnSpc>
              <a:spcBef>
                <a:spcPct val="20000"/>
              </a:spcBef>
              <a:buFontTx/>
              <a:buChar char="•"/>
            </a:pPr>
            <a:r>
              <a:rPr lang="en-US" sz="2000" dirty="0" err="1">
                <a:latin typeface="+mj-lt"/>
                <a:ea typeface="Roboto Lt" pitchFamily="2" charset="0"/>
                <a:cs typeface="Roboto Lt" pitchFamily="2" charset="0"/>
              </a:rPr>
              <a:t>Kelompok</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Pendidikan</a:t>
            </a:r>
            <a:endParaRPr lang="en-US" sz="2000" dirty="0">
              <a:latin typeface="+mj-lt"/>
              <a:ea typeface="Roboto Lt" pitchFamily="2" charset="0"/>
              <a:cs typeface="Roboto Lt" pitchFamily="2" charset="0"/>
            </a:endParaRPr>
          </a:p>
          <a:p>
            <a:pPr marL="273050" indent="-273050" algn="l">
              <a:lnSpc>
                <a:spcPct val="70000"/>
              </a:lnSpc>
              <a:spcBef>
                <a:spcPct val="20000"/>
              </a:spcBef>
              <a:buFontTx/>
              <a:buChar char="•"/>
            </a:pPr>
            <a:r>
              <a:rPr lang="en-US" sz="2000" dirty="0">
                <a:latin typeface="+mj-lt"/>
                <a:ea typeface="Roboto Lt" pitchFamily="2" charset="0"/>
                <a:cs typeface="Roboto Lt" pitchFamily="2" charset="0"/>
              </a:rPr>
              <a:t>Status : </a:t>
            </a:r>
            <a:r>
              <a:rPr lang="en-US" sz="2000" dirty="0" err="1">
                <a:latin typeface="+mj-lt"/>
                <a:ea typeface="Roboto Lt" pitchFamily="2" charset="0"/>
                <a:cs typeface="Roboto Lt" pitchFamily="2" charset="0"/>
              </a:rPr>
              <a:t>Kawin</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Tidak</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Kawin</a:t>
            </a:r>
            <a:endParaRPr lang="en-US" sz="2000" dirty="0">
              <a:latin typeface="+mj-lt"/>
              <a:ea typeface="Roboto Lt" pitchFamily="2" charset="0"/>
              <a:cs typeface="Roboto Lt" pitchFamily="2" charset="0"/>
            </a:endParaRPr>
          </a:p>
          <a:p>
            <a:pPr marL="273050" indent="-273050" algn="l">
              <a:lnSpc>
                <a:spcPct val="70000"/>
              </a:lnSpc>
              <a:spcBef>
                <a:spcPct val="20000"/>
              </a:spcBef>
              <a:buFontTx/>
              <a:buChar char="•"/>
            </a:pPr>
            <a:r>
              <a:rPr lang="en-US" sz="2000" dirty="0">
                <a:latin typeface="+mj-lt"/>
                <a:ea typeface="Roboto Lt" pitchFamily="2" charset="0"/>
                <a:cs typeface="Roboto Lt" pitchFamily="2" charset="0"/>
              </a:rPr>
              <a:t>SES (Status </a:t>
            </a:r>
            <a:r>
              <a:rPr lang="en-US" sz="2000" dirty="0" err="1">
                <a:latin typeface="+mj-lt"/>
                <a:ea typeface="Roboto Lt" pitchFamily="2" charset="0"/>
                <a:cs typeface="Roboto Lt" pitchFamily="2" charset="0"/>
              </a:rPr>
              <a:t>Ekonomi</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Sosial</a:t>
            </a:r>
            <a:r>
              <a:rPr lang="en-US" sz="2000" dirty="0">
                <a:latin typeface="+mj-lt"/>
                <a:ea typeface="Roboto Lt" pitchFamily="2" charset="0"/>
                <a:cs typeface="Roboto Lt" pitchFamily="2" charset="0"/>
              </a:rPr>
              <a:t> )</a:t>
            </a:r>
          </a:p>
          <a:p>
            <a:pPr marL="273050" indent="-273050" algn="l">
              <a:lnSpc>
                <a:spcPct val="70000"/>
              </a:lnSpc>
              <a:spcBef>
                <a:spcPct val="20000"/>
              </a:spcBef>
            </a:pPr>
            <a:r>
              <a:rPr lang="en-US" sz="2000" dirty="0">
                <a:latin typeface="+mj-lt"/>
                <a:ea typeface="Roboto Lt" pitchFamily="2" charset="0"/>
                <a:cs typeface="Roboto Lt" pitchFamily="2" charset="0"/>
              </a:rPr>
              <a:t>		A – </a:t>
            </a:r>
            <a:r>
              <a:rPr lang="en-US" sz="2000" dirty="0" err="1">
                <a:latin typeface="+mj-lt"/>
                <a:ea typeface="Roboto Lt" pitchFamily="2" charset="0"/>
                <a:cs typeface="Roboto Lt" pitchFamily="2" charset="0"/>
              </a:rPr>
              <a:t>kelas</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atas</a:t>
            </a:r>
            <a:endParaRPr lang="en-US" sz="2000" dirty="0">
              <a:latin typeface="+mj-lt"/>
              <a:ea typeface="Roboto Lt" pitchFamily="2" charset="0"/>
              <a:cs typeface="Roboto Lt" pitchFamily="2" charset="0"/>
            </a:endParaRPr>
          </a:p>
          <a:p>
            <a:pPr marL="273050" indent="-273050" algn="l">
              <a:lnSpc>
                <a:spcPct val="70000"/>
              </a:lnSpc>
              <a:spcBef>
                <a:spcPct val="20000"/>
              </a:spcBef>
            </a:pPr>
            <a:r>
              <a:rPr lang="en-US" sz="2000" dirty="0">
                <a:latin typeface="+mj-lt"/>
                <a:ea typeface="Roboto Lt" pitchFamily="2" charset="0"/>
                <a:cs typeface="Roboto Lt" pitchFamily="2" charset="0"/>
              </a:rPr>
              <a:t>		B – </a:t>
            </a:r>
            <a:r>
              <a:rPr lang="en-US" sz="2000" dirty="0" err="1">
                <a:latin typeface="+mj-lt"/>
                <a:ea typeface="Roboto Lt" pitchFamily="2" charset="0"/>
                <a:cs typeface="Roboto Lt" pitchFamily="2" charset="0"/>
              </a:rPr>
              <a:t>kelas</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menengah</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atas</a:t>
            </a:r>
            <a:endParaRPr lang="en-US" sz="2000" dirty="0">
              <a:latin typeface="+mj-lt"/>
              <a:ea typeface="Roboto Lt" pitchFamily="2" charset="0"/>
              <a:cs typeface="Roboto Lt" pitchFamily="2" charset="0"/>
            </a:endParaRPr>
          </a:p>
          <a:p>
            <a:pPr marL="273050" indent="-273050" algn="l">
              <a:lnSpc>
                <a:spcPct val="70000"/>
              </a:lnSpc>
              <a:spcBef>
                <a:spcPct val="20000"/>
              </a:spcBef>
            </a:pPr>
            <a:r>
              <a:rPr lang="en-US" sz="2000" dirty="0">
                <a:latin typeface="+mj-lt"/>
                <a:ea typeface="Roboto Lt" pitchFamily="2" charset="0"/>
                <a:cs typeface="Roboto Lt" pitchFamily="2" charset="0"/>
              </a:rPr>
              <a:t>		C – </a:t>
            </a:r>
            <a:r>
              <a:rPr lang="en-US" sz="2000" dirty="0" err="1">
                <a:latin typeface="+mj-lt"/>
                <a:ea typeface="Roboto Lt" pitchFamily="2" charset="0"/>
                <a:cs typeface="Roboto Lt" pitchFamily="2" charset="0"/>
              </a:rPr>
              <a:t>kelas</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menengah</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bawah</a:t>
            </a:r>
            <a:endParaRPr lang="en-US" sz="2000" dirty="0">
              <a:latin typeface="+mj-lt"/>
              <a:ea typeface="Roboto Lt" pitchFamily="2" charset="0"/>
              <a:cs typeface="Roboto Lt" pitchFamily="2" charset="0"/>
            </a:endParaRPr>
          </a:p>
          <a:p>
            <a:pPr marL="273050" indent="-273050" algn="l">
              <a:lnSpc>
                <a:spcPct val="70000"/>
              </a:lnSpc>
              <a:spcBef>
                <a:spcPct val="20000"/>
              </a:spcBef>
            </a:pPr>
            <a:r>
              <a:rPr lang="en-US" sz="2000" dirty="0">
                <a:latin typeface="+mj-lt"/>
                <a:ea typeface="Roboto Lt" pitchFamily="2" charset="0"/>
                <a:cs typeface="Roboto Lt" pitchFamily="2" charset="0"/>
              </a:rPr>
              <a:t>		D – </a:t>
            </a:r>
            <a:r>
              <a:rPr lang="en-US" sz="2000" dirty="0" err="1">
                <a:latin typeface="+mj-lt"/>
                <a:ea typeface="Roboto Lt" pitchFamily="2" charset="0"/>
                <a:cs typeface="Roboto Lt" pitchFamily="2" charset="0"/>
              </a:rPr>
              <a:t>kelas</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bawah</a:t>
            </a:r>
            <a:endParaRPr lang="en-US" sz="2000" dirty="0">
              <a:latin typeface="+mj-lt"/>
              <a:ea typeface="Roboto Lt" pitchFamily="2" charset="0"/>
              <a:cs typeface="Roboto Lt" pitchFamily="2" charset="0"/>
            </a:endParaRPr>
          </a:p>
          <a:p>
            <a:pPr marL="273050" indent="-273050" algn="l">
              <a:lnSpc>
                <a:spcPct val="70000"/>
              </a:lnSpc>
              <a:spcBef>
                <a:spcPct val="20000"/>
              </a:spcBef>
            </a:pPr>
            <a:endParaRPr lang="en-US" sz="2000" dirty="0">
              <a:latin typeface="+mj-lt"/>
              <a:ea typeface="Roboto Lt" pitchFamily="2" charset="0"/>
              <a:cs typeface="Roboto Lt" pitchFamily="2" charset="0"/>
            </a:endParaRPr>
          </a:p>
          <a:p>
            <a:pPr marL="273050" indent="-273050" algn="l">
              <a:lnSpc>
                <a:spcPct val="70000"/>
              </a:lnSpc>
              <a:spcBef>
                <a:spcPct val="20000"/>
              </a:spcBef>
            </a:pP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Pendapatan</a:t>
            </a:r>
            <a:r>
              <a:rPr lang="en-US" sz="2000" dirty="0">
                <a:latin typeface="+mj-lt"/>
                <a:ea typeface="Roboto Lt" pitchFamily="2" charset="0"/>
                <a:cs typeface="Roboto Lt" pitchFamily="2" charset="0"/>
              </a:rPr>
              <a:t>/</a:t>
            </a:r>
            <a:r>
              <a:rPr lang="en-US" sz="2000" i="1" dirty="0">
                <a:latin typeface="+mj-lt"/>
                <a:ea typeface="Roboto Lt" pitchFamily="2" charset="0"/>
                <a:cs typeface="Roboto Lt" pitchFamily="2" charset="0"/>
              </a:rPr>
              <a:t>Income, </a:t>
            </a:r>
            <a:r>
              <a:rPr lang="en-US" sz="2000" dirty="0" err="1">
                <a:latin typeface="+mj-lt"/>
                <a:ea typeface="Roboto Lt" pitchFamily="2" charset="0"/>
                <a:cs typeface="Roboto Lt" pitchFamily="2" charset="0"/>
              </a:rPr>
              <a:t>Tempat</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Tinggal</a:t>
            </a:r>
            <a:r>
              <a:rPr lang="en-US" sz="2000" dirty="0">
                <a:latin typeface="+mj-lt"/>
                <a:ea typeface="Roboto Lt" pitchFamily="2" charset="0"/>
                <a:cs typeface="Roboto Lt" pitchFamily="2" charset="0"/>
              </a:rPr>
              <a:t>)</a:t>
            </a:r>
          </a:p>
          <a:p>
            <a:pPr marL="273050" indent="-273050" algn="l">
              <a:lnSpc>
                <a:spcPct val="70000"/>
              </a:lnSpc>
              <a:spcBef>
                <a:spcPct val="20000"/>
              </a:spcBef>
              <a:buFontTx/>
              <a:buChar char="•"/>
            </a:pPr>
            <a:endParaRPr lang="en-US" sz="2000" dirty="0">
              <a:latin typeface="+mj-lt"/>
              <a:ea typeface="Roboto Lt" pitchFamily="2" charset="0"/>
              <a:cs typeface="Roboto Lt" pitchFamily="2" charset="0"/>
            </a:endParaRPr>
          </a:p>
          <a:p>
            <a:pPr marL="273050" indent="-273050" algn="l">
              <a:lnSpc>
                <a:spcPct val="70000"/>
              </a:lnSpc>
              <a:spcBef>
                <a:spcPct val="20000"/>
              </a:spcBef>
              <a:buFontTx/>
              <a:buChar char="•"/>
            </a:pPr>
            <a:endParaRPr lang="en-US" sz="2000" dirty="0">
              <a:latin typeface="+mj-lt"/>
              <a:ea typeface="Roboto Lt" pitchFamily="2" charset="0"/>
              <a:cs typeface="Roboto Lt" pitchFamily="2" charset="0"/>
            </a:endParaRPr>
          </a:p>
        </p:txBody>
      </p:sp>
      <p:graphicFrame>
        <p:nvGraphicFramePr>
          <p:cNvPr id="1026" name="Object 10"/>
          <p:cNvGraphicFramePr>
            <a:graphicFrameLocks noChangeAspect="1"/>
          </p:cNvGraphicFramePr>
          <p:nvPr/>
        </p:nvGraphicFramePr>
        <p:xfrm>
          <a:off x="0" y="4500563"/>
          <a:ext cx="4117975" cy="2357437"/>
        </p:xfrm>
        <a:graphic>
          <a:graphicData uri="http://schemas.openxmlformats.org/presentationml/2006/ole">
            <p:oleObj spid="_x0000_s1026" name="Image" r:id="rId4" imgW="4596825" imgH="2400000" progId="">
              <p:embed/>
            </p:oleObj>
          </a:graphicData>
        </a:graphic>
      </p:graphicFrame>
      <p:pic>
        <p:nvPicPr>
          <p:cNvPr id="1028" name="Picture 15"/>
          <p:cNvPicPr>
            <a:picLocks noChangeAspect="1" noChangeArrowheads="1"/>
          </p:cNvPicPr>
          <p:nvPr/>
        </p:nvPicPr>
        <p:blipFill>
          <a:blip r:embed="rId5"/>
          <a:srcRect/>
          <a:stretch>
            <a:fillRect/>
          </a:stretch>
        </p:blipFill>
        <p:spPr bwMode="auto">
          <a:xfrm>
            <a:off x="5929313" y="0"/>
            <a:ext cx="3214687" cy="2449513"/>
          </a:xfrm>
          <a:prstGeom prst="rect">
            <a:avLst/>
          </a:prstGeom>
          <a:noFill/>
          <a:ln w="9525">
            <a:noFill/>
            <a:miter lim="800000"/>
            <a:headEnd/>
            <a:tailEnd/>
          </a:ln>
        </p:spPr>
      </p:pic>
      <p:pic>
        <p:nvPicPr>
          <p:cNvPr id="1029" name="Picture 11"/>
          <p:cNvPicPr>
            <a:picLocks noChangeAspect="1" noChangeArrowheads="1"/>
          </p:cNvPicPr>
          <p:nvPr/>
        </p:nvPicPr>
        <p:blipFill>
          <a:blip r:embed="rId6"/>
          <a:srcRect/>
          <a:stretch>
            <a:fillRect/>
          </a:stretch>
        </p:blipFill>
        <p:spPr bwMode="auto">
          <a:xfrm>
            <a:off x="4071938" y="4506913"/>
            <a:ext cx="5072062" cy="2351087"/>
          </a:xfrm>
          <a:prstGeom prst="rect">
            <a:avLst/>
          </a:prstGeom>
          <a:noFill/>
          <a:ln w="9525">
            <a:noFill/>
            <a:miter lim="800000"/>
            <a:headEnd/>
            <a:tailEnd/>
          </a:ln>
        </p:spPr>
      </p:pic>
      <p:pic>
        <p:nvPicPr>
          <p:cNvPr id="1030" name="Picture 12"/>
          <p:cNvPicPr>
            <a:picLocks noChangeAspect="1" noChangeArrowheads="1"/>
          </p:cNvPicPr>
          <p:nvPr/>
        </p:nvPicPr>
        <p:blipFill>
          <a:blip r:embed="rId7"/>
          <a:srcRect/>
          <a:stretch>
            <a:fillRect/>
          </a:stretch>
        </p:blipFill>
        <p:spPr bwMode="auto">
          <a:xfrm>
            <a:off x="5905500" y="2357438"/>
            <a:ext cx="3238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900113" y="549275"/>
            <a:ext cx="4535487" cy="4708525"/>
          </a:xfrm>
          <a:prstGeom prst="rect">
            <a:avLst/>
          </a:prstGeom>
          <a:noFill/>
          <a:ln w="9525">
            <a:noFill/>
            <a:miter lim="800000"/>
            <a:headEnd/>
            <a:tailEnd/>
          </a:ln>
        </p:spPr>
        <p:txBody>
          <a:bodyPr>
            <a:spAutoFit/>
          </a:bodyPr>
          <a:lstStyle/>
          <a:p>
            <a:pPr algn="l"/>
            <a:r>
              <a:rPr lang="en-US" sz="2000" dirty="0" err="1">
                <a:latin typeface="+mj-lt"/>
                <a:ea typeface="Roboto Lt" pitchFamily="2" charset="0"/>
                <a:cs typeface="Roboto Lt" pitchFamily="2" charset="0"/>
              </a:rPr>
              <a:t>Ada</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beberapa</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metoda</a:t>
            </a:r>
            <a:r>
              <a:rPr lang="en-US" sz="2000" dirty="0">
                <a:latin typeface="+mj-lt"/>
                <a:ea typeface="Roboto Lt" pitchFamily="2" charset="0"/>
                <a:cs typeface="Roboto Lt" pitchFamily="2" charset="0"/>
              </a:rPr>
              <a:t> lain </a:t>
            </a:r>
            <a:r>
              <a:rPr lang="en-US" sz="2000" dirty="0" err="1">
                <a:latin typeface="+mj-lt"/>
                <a:ea typeface="Roboto Lt" pitchFamily="2" charset="0"/>
                <a:cs typeface="Roboto Lt" pitchFamily="2" charset="0"/>
              </a:rPr>
              <a:t>dalam</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menganalisis</a:t>
            </a:r>
            <a:r>
              <a:rPr lang="en-US" sz="2000" dirty="0">
                <a:latin typeface="+mj-lt"/>
                <a:ea typeface="Roboto Lt" pitchFamily="2" charset="0"/>
                <a:cs typeface="Roboto Lt" pitchFamily="2" charset="0"/>
              </a:rPr>
              <a:t> target audience/</a:t>
            </a:r>
            <a:r>
              <a:rPr lang="en-US" sz="2000" dirty="0" err="1">
                <a:latin typeface="+mj-lt"/>
                <a:ea typeface="Roboto Lt" pitchFamily="2" charset="0"/>
                <a:cs typeface="Roboto Lt" pitchFamily="2" charset="0"/>
              </a:rPr>
              <a:t>sasaran</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seperti</a:t>
            </a:r>
            <a:r>
              <a:rPr lang="en-US" sz="2000" dirty="0">
                <a:latin typeface="+mj-lt"/>
                <a:ea typeface="Roboto Lt" pitchFamily="2" charset="0"/>
                <a:cs typeface="Roboto Lt" pitchFamily="2" charset="0"/>
              </a:rPr>
              <a:t> :</a:t>
            </a:r>
          </a:p>
          <a:p>
            <a:pPr algn="l"/>
            <a:endParaRPr lang="en-US" sz="2000" b="1" dirty="0">
              <a:latin typeface="+mj-lt"/>
              <a:ea typeface="Roboto Lt" pitchFamily="2" charset="0"/>
              <a:cs typeface="Roboto Lt" pitchFamily="2" charset="0"/>
            </a:endParaRPr>
          </a:p>
          <a:p>
            <a:pPr algn="l"/>
            <a:r>
              <a:rPr lang="en-US" sz="2000" b="1" dirty="0" err="1">
                <a:latin typeface="+mj-lt"/>
                <a:ea typeface="Roboto Lt" pitchFamily="2" charset="0"/>
                <a:cs typeface="Roboto Lt" pitchFamily="2" charset="0"/>
              </a:rPr>
              <a:t>Hedonisme</a:t>
            </a:r>
            <a:r>
              <a:rPr lang="en-US" sz="2000" dirty="0">
                <a:latin typeface="+mj-lt"/>
                <a:ea typeface="Roboto Lt" pitchFamily="2" charset="0"/>
                <a:cs typeface="Roboto Lt" pitchFamily="2" charset="0"/>
              </a:rPr>
              <a:t> : </a:t>
            </a:r>
          </a:p>
          <a:p>
            <a:pPr algn="l"/>
            <a:r>
              <a:rPr lang="en-US" sz="2000" dirty="0" err="1">
                <a:latin typeface="+mj-lt"/>
                <a:ea typeface="Roboto Lt" pitchFamily="2" charset="0"/>
                <a:cs typeface="Roboto Lt" pitchFamily="2" charset="0"/>
              </a:rPr>
              <a:t>kelompok</a:t>
            </a:r>
            <a:r>
              <a:rPr lang="en-US" sz="2000" dirty="0">
                <a:latin typeface="+mj-lt"/>
                <a:ea typeface="Roboto Lt" pitchFamily="2" charset="0"/>
                <a:cs typeface="Roboto Lt" pitchFamily="2" charset="0"/>
              </a:rPr>
              <a:t> yang </a:t>
            </a:r>
            <a:r>
              <a:rPr lang="en-US" sz="2000" dirty="0" err="1">
                <a:latin typeface="+mj-lt"/>
                <a:ea typeface="Roboto Lt" pitchFamily="2" charset="0"/>
                <a:cs typeface="Roboto Lt" pitchFamily="2" charset="0"/>
              </a:rPr>
              <a:t>suka</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dengan</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hura-hura</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penghayal</a:t>
            </a:r>
            <a:endParaRPr lang="en-US" sz="2000" dirty="0">
              <a:latin typeface="+mj-lt"/>
              <a:ea typeface="Roboto Lt" pitchFamily="2" charset="0"/>
              <a:cs typeface="Roboto Lt" pitchFamily="2" charset="0"/>
            </a:endParaRPr>
          </a:p>
          <a:p>
            <a:pPr algn="l"/>
            <a:endParaRPr lang="en-US" sz="2000" b="1" dirty="0">
              <a:latin typeface="+mj-lt"/>
              <a:ea typeface="Roboto Lt" pitchFamily="2" charset="0"/>
              <a:cs typeface="Roboto Lt" pitchFamily="2" charset="0"/>
            </a:endParaRPr>
          </a:p>
          <a:p>
            <a:pPr algn="l"/>
            <a:r>
              <a:rPr lang="en-US" sz="2000" b="1" dirty="0">
                <a:latin typeface="+mj-lt"/>
                <a:ea typeface="Roboto Lt" pitchFamily="2" charset="0"/>
                <a:cs typeface="Roboto Lt" pitchFamily="2" charset="0"/>
              </a:rPr>
              <a:t>Yuppies</a:t>
            </a:r>
            <a:r>
              <a:rPr lang="en-US" sz="2000" dirty="0">
                <a:latin typeface="+mj-lt"/>
                <a:ea typeface="Roboto Lt" pitchFamily="2" charset="0"/>
                <a:cs typeface="Roboto Lt" pitchFamily="2" charset="0"/>
              </a:rPr>
              <a:t>	: </a:t>
            </a:r>
          </a:p>
          <a:p>
            <a:pPr algn="l"/>
            <a:r>
              <a:rPr lang="en-US" sz="2000" dirty="0" err="1">
                <a:latin typeface="+mj-lt"/>
                <a:ea typeface="Roboto Lt" pitchFamily="2" charset="0"/>
                <a:cs typeface="Roboto Lt" pitchFamily="2" charset="0"/>
              </a:rPr>
              <a:t>anak</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muda</a:t>
            </a:r>
            <a:r>
              <a:rPr lang="en-US" sz="2000" dirty="0">
                <a:latin typeface="+mj-lt"/>
                <a:ea typeface="Roboto Lt" pitchFamily="2" charset="0"/>
                <a:cs typeface="Roboto Lt" pitchFamily="2" charset="0"/>
              </a:rPr>
              <a:t> yang </a:t>
            </a:r>
            <a:r>
              <a:rPr lang="en-US" sz="2000" dirty="0" err="1">
                <a:latin typeface="+mj-lt"/>
                <a:ea typeface="Roboto Lt" pitchFamily="2" charset="0"/>
                <a:cs typeface="Roboto Lt" pitchFamily="2" charset="0"/>
              </a:rPr>
              <a:t>bebas</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bergaul</a:t>
            </a:r>
            <a:endParaRPr lang="en-US" sz="2000" dirty="0">
              <a:latin typeface="+mj-lt"/>
              <a:ea typeface="Roboto Lt" pitchFamily="2" charset="0"/>
              <a:cs typeface="Roboto Lt" pitchFamily="2" charset="0"/>
            </a:endParaRPr>
          </a:p>
          <a:p>
            <a:pPr algn="l"/>
            <a:endParaRPr lang="en-US" sz="2000" b="1" dirty="0">
              <a:latin typeface="+mj-lt"/>
              <a:ea typeface="Roboto Lt" pitchFamily="2" charset="0"/>
              <a:cs typeface="Roboto Lt" pitchFamily="2" charset="0"/>
            </a:endParaRPr>
          </a:p>
          <a:p>
            <a:pPr algn="l"/>
            <a:r>
              <a:rPr lang="en-US" sz="2000" b="1" dirty="0">
                <a:latin typeface="+mj-lt"/>
                <a:ea typeface="Roboto Lt" pitchFamily="2" charset="0"/>
                <a:cs typeface="Roboto Lt" pitchFamily="2" charset="0"/>
              </a:rPr>
              <a:t>Dinkies</a:t>
            </a:r>
            <a:r>
              <a:rPr lang="en-US" sz="2000" dirty="0">
                <a:latin typeface="+mj-lt"/>
                <a:ea typeface="Roboto Lt" pitchFamily="2" charset="0"/>
                <a:cs typeface="Roboto Lt" pitchFamily="2" charset="0"/>
              </a:rPr>
              <a:t>	: </a:t>
            </a:r>
          </a:p>
          <a:p>
            <a:pPr algn="l"/>
            <a:r>
              <a:rPr lang="en-US" sz="2000" dirty="0" err="1">
                <a:latin typeface="+mj-lt"/>
                <a:ea typeface="Roboto Lt" pitchFamily="2" charset="0"/>
                <a:cs typeface="Roboto Lt" pitchFamily="2" charset="0"/>
              </a:rPr>
              <a:t>pasangan</a:t>
            </a:r>
            <a:r>
              <a:rPr lang="en-US" sz="2000" dirty="0">
                <a:latin typeface="+mj-lt"/>
                <a:ea typeface="Roboto Lt" pitchFamily="2" charset="0"/>
                <a:cs typeface="Roboto Lt" pitchFamily="2" charset="0"/>
              </a:rPr>
              <a:t> yang </a:t>
            </a:r>
            <a:r>
              <a:rPr lang="en-US" sz="2000" dirty="0" err="1">
                <a:latin typeface="+mj-lt"/>
                <a:ea typeface="Roboto Lt" pitchFamily="2" charset="0"/>
                <a:cs typeface="Roboto Lt" pitchFamily="2" charset="0"/>
              </a:rPr>
              <a:t>dua-duanya</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bekerja</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tanpa</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dibebani</a:t>
            </a:r>
            <a:r>
              <a:rPr lang="en-US" sz="2000" dirty="0">
                <a:latin typeface="+mj-lt"/>
                <a:ea typeface="Roboto Lt" pitchFamily="2" charset="0"/>
                <a:cs typeface="Roboto Lt" pitchFamily="2" charset="0"/>
              </a:rPr>
              <a:t> </a:t>
            </a:r>
            <a:r>
              <a:rPr lang="en-US" sz="2000" dirty="0" err="1">
                <a:latin typeface="+mj-lt"/>
                <a:ea typeface="Roboto Lt" pitchFamily="2" charset="0"/>
                <a:cs typeface="Roboto Lt" pitchFamily="2" charset="0"/>
              </a:rPr>
              <a:t>anak</a:t>
            </a:r>
            <a:r>
              <a:rPr lang="en-US" sz="2000" dirty="0">
                <a:latin typeface="+mj-lt"/>
                <a:ea typeface="Roboto Lt" pitchFamily="2" charset="0"/>
                <a:cs typeface="Roboto Lt" pitchFamily="2" charset="0"/>
              </a:rPr>
              <a:t>.</a:t>
            </a:r>
          </a:p>
          <a:p>
            <a:pPr algn="l"/>
            <a:endParaRPr lang="en-US" sz="2000" b="1" dirty="0">
              <a:latin typeface="+mj-lt"/>
              <a:ea typeface="Roboto Lt" pitchFamily="2" charset="0"/>
              <a:cs typeface="Roboto Lt" pitchFamily="2" charset="0"/>
            </a:endParaRPr>
          </a:p>
        </p:txBody>
      </p:sp>
      <p:pic>
        <p:nvPicPr>
          <p:cNvPr id="12291" name="Picture 5"/>
          <p:cNvPicPr>
            <a:picLocks noChangeAspect="1" noChangeArrowheads="1"/>
          </p:cNvPicPr>
          <p:nvPr/>
        </p:nvPicPr>
        <p:blipFill>
          <a:blip r:embed="rId3"/>
          <a:srcRect/>
          <a:stretch>
            <a:fillRect/>
          </a:stretch>
        </p:blipFill>
        <p:spPr bwMode="auto">
          <a:xfrm>
            <a:off x="5956300" y="0"/>
            <a:ext cx="3187700" cy="2286000"/>
          </a:xfrm>
          <a:prstGeom prst="rect">
            <a:avLst/>
          </a:prstGeom>
          <a:noFill/>
          <a:ln w="9525">
            <a:noFill/>
            <a:miter lim="800000"/>
            <a:headEnd/>
            <a:tailEnd/>
          </a:ln>
        </p:spPr>
      </p:pic>
      <p:pic>
        <p:nvPicPr>
          <p:cNvPr id="12292" name="Picture 6"/>
          <p:cNvPicPr>
            <a:picLocks noChangeAspect="1" noChangeArrowheads="1"/>
          </p:cNvPicPr>
          <p:nvPr/>
        </p:nvPicPr>
        <p:blipFill>
          <a:blip r:embed="rId4"/>
          <a:srcRect/>
          <a:stretch>
            <a:fillRect/>
          </a:stretch>
        </p:blipFill>
        <p:spPr bwMode="auto">
          <a:xfrm>
            <a:off x="5988050" y="2286000"/>
            <a:ext cx="3155950" cy="2365375"/>
          </a:xfrm>
          <a:prstGeom prst="rect">
            <a:avLst/>
          </a:prstGeom>
          <a:noFill/>
          <a:ln w="9525">
            <a:noFill/>
            <a:miter lim="800000"/>
            <a:headEnd/>
            <a:tailEnd/>
          </a:ln>
        </p:spPr>
      </p:pic>
      <p:pic>
        <p:nvPicPr>
          <p:cNvPr id="12293" name="Picture 12"/>
          <p:cNvPicPr>
            <a:picLocks noChangeAspect="1" noChangeArrowheads="1"/>
          </p:cNvPicPr>
          <p:nvPr/>
        </p:nvPicPr>
        <p:blipFill>
          <a:blip r:embed="rId5"/>
          <a:srcRect/>
          <a:stretch>
            <a:fillRect/>
          </a:stretch>
        </p:blipFill>
        <p:spPr bwMode="auto">
          <a:xfrm>
            <a:off x="5994400" y="4500563"/>
            <a:ext cx="3149600"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a:xfrm>
            <a:off x="2916238" y="333375"/>
            <a:ext cx="4175125" cy="809625"/>
          </a:xfrm>
        </p:spPr>
        <p:txBody>
          <a:bodyPr lIns="0" rIns="0" bIns="0" anchor="b"/>
          <a:lstStyle/>
          <a:p>
            <a:pPr eaLnBrk="1" hangingPunct="1"/>
            <a:r>
              <a:rPr lang="en-US" dirty="0" smtClean="0"/>
              <a:t>2. </a:t>
            </a:r>
            <a:r>
              <a:rPr lang="en-US" dirty="0" err="1" smtClean="0"/>
              <a:t>Geografis</a:t>
            </a:r>
            <a:endParaRPr lang="en-US" dirty="0" smtClean="0"/>
          </a:p>
        </p:txBody>
      </p:sp>
      <p:sp>
        <p:nvSpPr>
          <p:cNvPr id="2053" name="Rectangle 3"/>
          <p:cNvSpPr>
            <a:spLocks noGrp="1" noChangeArrowheads="1"/>
          </p:cNvSpPr>
          <p:nvPr>
            <p:ph idx="4294967295"/>
          </p:nvPr>
        </p:nvSpPr>
        <p:spPr>
          <a:xfrm>
            <a:off x="3059113" y="1268413"/>
            <a:ext cx="5473700" cy="3095625"/>
          </a:xfrm>
        </p:spPr>
        <p:txBody>
          <a:bodyPr/>
          <a:lstStyle/>
          <a:p>
            <a:pPr eaLnBrk="1" hangingPunct="1">
              <a:buFontTx/>
              <a:buNone/>
            </a:pPr>
            <a:r>
              <a:rPr lang="en-US" sz="2400" dirty="0" err="1" smtClean="0">
                <a:latin typeface="+mj-lt"/>
                <a:ea typeface="Roboto Lt" pitchFamily="2" charset="0"/>
                <a:cs typeface="Roboto Lt" pitchFamily="2" charset="0"/>
              </a:rPr>
              <a:t>Berhubungan</a:t>
            </a:r>
            <a:r>
              <a:rPr lang="en-US" sz="2400" dirty="0" smtClean="0">
                <a:latin typeface="+mj-lt"/>
                <a:ea typeface="Roboto Lt" pitchFamily="2" charset="0"/>
                <a:cs typeface="Roboto Lt" pitchFamily="2" charset="0"/>
              </a:rPr>
              <a:t> </a:t>
            </a:r>
            <a:r>
              <a:rPr lang="en-US" sz="2400" dirty="0" err="1" smtClean="0">
                <a:latin typeface="+mj-lt"/>
                <a:ea typeface="Roboto Lt" pitchFamily="2" charset="0"/>
                <a:cs typeface="Roboto Lt" pitchFamily="2" charset="0"/>
              </a:rPr>
              <a:t>dengan</a:t>
            </a:r>
            <a:r>
              <a:rPr lang="en-US" sz="2400" dirty="0" smtClean="0">
                <a:latin typeface="+mj-lt"/>
                <a:ea typeface="Roboto Lt" pitchFamily="2" charset="0"/>
                <a:cs typeface="Roboto Lt" pitchFamily="2" charset="0"/>
              </a:rPr>
              <a:t> </a:t>
            </a:r>
            <a:r>
              <a:rPr lang="en-US" sz="2400" dirty="0" err="1" smtClean="0">
                <a:latin typeface="+mj-lt"/>
                <a:ea typeface="Roboto Lt" pitchFamily="2" charset="0"/>
                <a:cs typeface="Roboto Lt" pitchFamily="2" charset="0"/>
              </a:rPr>
              <a:t>wilayah</a:t>
            </a:r>
            <a:r>
              <a:rPr lang="en-US" sz="2400" dirty="0" smtClean="0">
                <a:latin typeface="+mj-lt"/>
                <a:ea typeface="Roboto Lt" pitchFamily="2" charset="0"/>
                <a:cs typeface="Roboto Lt" pitchFamily="2" charset="0"/>
              </a:rPr>
              <a:t>, </a:t>
            </a:r>
            <a:r>
              <a:rPr lang="en-US" sz="2400" dirty="0" err="1" smtClean="0">
                <a:latin typeface="+mj-lt"/>
                <a:ea typeface="Roboto Lt" pitchFamily="2" charset="0"/>
                <a:cs typeface="Roboto Lt" pitchFamily="2" charset="0"/>
              </a:rPr>
              <a:t>mis</a:t>
            </a:r>
            <a:r>
              <a:rPr lang="id-ID" sz="2400" dirty="0" smtClean="0">
                <a:latin typeface="+mj-lt"/>
                <a:ea typeface="Roboto Lt" pitchFamily="2" charset="0"/>
                <a:cs typeface="Roboto Lt" pitchFamily="2" charset="0"/>
              </a:rPr>
              <a:t>al</a:t>
            </a:r>
            <a:r>
              <a:rPr lang="en-US" sz="2400" dirty="0" smtClean="0">
                <a:latin typeface="+mj-lt"/>
                <a:ea typeface="Roboto Lt" pitchFamily="2" charset="0"/>
                <a:cs typeface="Roboto Lt" pitchFamily="2" charset="0"/>
              </a:rPr>
              <a:t> :</a:t>
            </a:r>
          </a:p>
          <a:p>
            <a:pPr eaLnBrk="1" hangingPunct="1">
              <a:buFontTx/>
              <a:buNone/>
            </a:pPr>
            <a:r>
              <a:rPr lang="en-US" sz="2400" dirty="0" smtClean="0">
                <a:latin typeface="+mj-lt"/>
                <a:ea typeface="Roboto Lt" pitchFamily="2" charset="0"/>
                <a:cs typeface="Roboto Lt" pitchFamily="2" charset="0"/>
              </a:rPr>
              <a:t>	- Kota </a:t>
            </a:r>
            <a:r>
              <a:rPr lang="en-US" sz="2400" dirty="0" err="1" smtClean="0">
                <a:latin typeface="+mj-lt"/>
                <a:ea typeface="Roboto Lt" pitchFamily="2" charset="0"/>
                <a:cs typeface="Roboto Lt" pitchFamily="2" charset="0"/>
              </a:rPr>
              <a:t>Besar</a:t>
            </a:r>
            <a:r>
              <a:rPr lang="id-ID" sz="2400" dirty="0" smtClean="0">
                <a:latin typeface="+mj-lt"/>
                <a:ea typeface="Roboto Lt" pitchFamily="2" charset="0"/>
                <a:cs typeface="Roboto Lt" pitchFamily="2" charset="0"/>
              </a:rPr>
              <a:t> (urban)</a:t>
            </a:r>
            <a:endParaRPr lang="en-US" sz="2400" dirty="0" smtClean="0">
              <a:latin typeface="+mj-lt"/>
              <a:ea typeface="Roboto Lt" pitchFamily="2" charset="0"/>
              <a:cs typeface="Roboto Lt" pitchFamily="2" charset="0"/>
            </a:endParaRPr>
          </a:p>
          <a:p>
            <a:pPr eaLnBrk="1" hangingPunct="1">
              <a:buFontTx/>
              <a:buNone/>
            </a:pPr>
            <a:r>
              <a:rPr lang="en-US" sz="2400" dirty="0" smtClean="0">
                <a:latin typeface="+mj-lt"/>
                <a:ea typeface="Roboto Lt" pitchFamily="2" charset="0"/>
                <a:cs typeface="Roboto Lt" pitchFamily="2" charset="0"/>
              </a:rPr>
              <a:t>	- </a:t>
            </a:r>
            <a:r>
              <a:rPr lang="en-US" sz="2400" dirty="0" err="1" smtClean="0">
                <a:latin typeface="+mj-lt"/>
                <a:ea typeface="Roboto Lt" pitchFamily="2" charset="0"/>
                <a:cs typeface="Roboto Lt" pitchFamily="2" charset="0"/>
              </a:rPr>
              <a:t>Pedesaan</a:t>
            </a:r>
            <a:r>
              <a:rPr lang="id-ID" sz="2400" dirty="0" smtClean="0">
                <a:latin typeface="+mj-lt"/>
                <a:ea typeface="Roboto Lt" pitchFamily="2" charset="0"/>
                <a:cs typeface="Roboto Lt" pitchFamily="2" charset="0"/>
              </a:rPr>
              <a:t> (sub urban)</a:t>
            </a:r>
            <a:endParaRPr lang="en-US" sz="2400" dirty="0" smtClean="0">
              <a:latin typeface="+mj-lt"/>
              <a:ea typeface="Roboto Lt" pitchFamily="2" charset="0"/>
              <a:cs typeface="Roboto Lt" pitchFamily="2" charset="0"/>
            </a:endParaRPr>
          </a:p>
          <a:p>
            <a:pPr eaLnBrk="1" hangingPunct="1">
              <a:buFontTx/>
              <a:buNone/>
            </a:pPr>
            <a:r>
              <a:rPr lang="en-US" sz="2400" dirty="0" smtClean="0">
                <a:latin typeface="+mj-lt"/>
                <a:ea typeface="Roboto Lt" pitchFamily="2" charset="0"/>
                <a:cs typeface="Roboto Lt" pitchFamily="2" charset="0"/>
              </a:rPr>
              <a:t>	- </a:t>
            </a:r>
            <a:r>
              <a:rPr lang="en-US" sz="2400" dirty="0" err="1" smtClean="0">
                <a:latin typeface="+mj-lt"/>
                <a:ea typeface="Roboto Lt" pitchFamily="2" charset="0"/>
                <a:cs typeface="Roboto Lt" pitchFamily="2" charset="0"/>
              </a:rPr>
              <a:t>Jawa</a:t>
            </a:r>
            <a:r>
              <a:rPr lang="en-US" sz="2400" dirty="0" smtClean="0">
                <a:latin typeface="+mj-lt"/>
                <a:ea typeface="Roboto Lt" pitchFamily="2" charset="0"/>
                <a:cs typeface="Roboto Lt" pitchFamily="2" charset="0"/>
              </a:rPr>
              <a:t> Barat ( Regional )</a:t>
            </a:r>
          </a:p>
          <a:p>
            <a:pPr eaLnBrk="1" hangingPunct="1">
              <a:buFontTx/>
              <a:buNone/>
            </a:pPr>
            <a:r>
              <a:rPr lang="en-US" sz="2400" dirty="0" smtClean="0">
                <a:latin typeface="+mj-lt"/>
                <a:ea typeface="Roboto Lt" pitchFamily="2" charset="0"/>
                <a:cs typeface="Roboto Lt" pitchFamily="2" charset="0"/>
              </a:rPr>
              <a:t>	- </a:t>
            </a:r>
            <a:r>
              <a:rPr lang="en-US" sz="2400" dirty="0" err="1" smtClean="0">
                <a:latin typeface="+mj-lt"/>
                <a:ea typeface="Roboto Lt" pitchFamily="2" charset="0"/>
                <a:cs typeface="Roboto Lt" pitchFamily="2" charset="0"/>
              </a:rPr>
              <a:t>Seluruh</a:t>
            </a:r>
            <a:r>
              <a:rPr lang="en-US" sz="2400" dirty="0" smtClean="0">
                <a:latin typeface="+mj-lt"/>
                <a:ea typeface="Roboto Lt" pitchFamily="2" charset="0"/>
                <a:cs typeface="Roboto Lt" pitchFamily="2" charset="0"/>
              </a:rPr>
              <a:t> Indonesia ( </a:t>
            </a:r>
            <a:r>
              <a:rPr lang="en-US" sz="2400" dirty="0" err="1" smtClean="0">
                <a:latin typeface="+mj-lt"/>
                <a:ea typeface="Roboto Lt" pitchFamily="2" charset="0"/>
                <a:cs typeface="Roboto Lt" pitchFamily="2" charset="0"/>
              </a:rPr>
              <a:t>Nasional</a:t>
            </a:r>
            <a:r>
              <a:rPr lang="en-US" sz="2400" dirty="0" smtClean="0">
                <a:latin typeface="+mj-lt"/>
                <a:ea typeface="Roboto Lt" pitchFamily="2" charset="0"/>
                <a:cs typeface="Roboto Lt" pitchFamily="2" charset="0"/>
              </a:rPr>
              <a:t> )</a:t>
            </a:r>
          </a:p>
          <a:p>
            <a:pPr eaLnBrk="1" hangingPunct="1">
              <a:buFontTx/>
              <a:buNone/>
            </a:pPr>
            <a:r>
              <a:rPr lang="en-US" sz="2400" dirty="0" smtClean="0">
                <a:latin typeface="+mj-lt"/>
                <a:ea typeface="Roboto Lt" pitchFamily="2" charset="0"/>
                <a:cs typeface="Roboto Lt" pitchFamily="2" charset="0"/>
              </a:rPr>
              <a:t>	- </a:t>
            </a:r>
            <a:r>
              <a:rPr lang="en-US" sz="2400" dirty="0" err="1" smtClean="0">
                <a:latin typeface="+mj-lt"/>
                <a:ea typeface="Roboto Lt" pitchFamily="2" charset="0"/>
                <a:cs typeface="Roboto Lt" pitchFamily="2" charset="0"/>
              </a:rPr>
              <a:t>Internasional</a:t>
            </a:r>
            <a:endParaRPr lang="en-US" sz="2400" dirty="0" smtClean="0">
              <a:latin typeface="+mj-lt"/>
              <a:ea typeface="Roboto Lt" pitchFamily="2" charset="0"/>
              <a:cs typeface="Roboto Lt" pitchFamily="2" charset="0"/>
            </a:endParaRPr>
          </a:p>
        </p:txBody>
      </p:sp>
      <p:graphicFrame>
        <p:nvGraphicFramePr>
          <p:cNvPr id="2050" name="Object 5"/>
          <p:cNvGraphicFramePr>
            <a:graphicFrameLocks noChangeAspect="1"/>
          </p:cNvGraphicFramePr>
          <p:nvPr/>
        </p:nvGraphicFramePr>
        <p:xfrm>
          <a:off x="0" y="4278313"/>
          <a:ext cx="5435600" cy="2579687"/>
        </p:xfrm>
        <a:graphic>
          <a:graphicData uri="http://schemas.openxmlformats.org/presentationml/2006/ole">
            <p:oleObj spid="_x0000_s2050" name="Image" r:id="rId4" imgW="3263492" imgH="1549206" progId="">
              <p:embed/>
            </p:oleObj>
          </a:graphicData>
        </a:graphic>
      </p:graphicFrame>
      <p:pic>
        <p:nvPicPr>
          <p:cNvPr id="2054" name="Picture 6"/>
          <p:cNvPicPr>
            <a:picLocks noChangeAspect="1" noChangeArrowheads="1"/>
          </p:cNvPicPr>
          <p:nvPr/>
        </p:nvPicPr>
        <p:blipFill>
          <a:blip r:embed="rId5"/>
          <a:srcRect/>
          <a:stretch>
            <a:fillRect/>
          </a:stretch>
        </p:blipFill>
        <p:spPr bwMode="auto">
          <a:xfrm>
            <a:off x="5292725" y="4295775"/>
            <a:ext cx="3851275" cy="2562225"/>
          </a:xfrm>
          <a:prstGeom prst="rect">
            <a:avLst/>
          </a:prstGeom>
          <a:noFill/>
          <a:ln w="9525">
            <a:noFill/>
            <a:miter lim="800000"/>
            <a:headEnd/>
            <a:tailEnd/>
          </a:ln>
        </p:spPr>
      </p:pic>
      <p:graphicFrame>
        <p:nvGraphicFramePr>
          <p:cNvPr id="2051" name="Object 7"/>
          <p:cNvGraphicFramePr>
            <a:graphicFrameLocks noChangeAspect="1"/>
          </p:cNvGraphicFramePr>
          <p:nvPr/>
        </p:nvGraphicFramePr>
        <p:xfrm>
          <a:off x="0" y="0"/>
          <a:ext cx="2505075" cy="4292600"/>
        </p:xfrm>
        <a:graphic>
          <a:graphicData uri="http://schemas.openxmlformats.org/presentationml/2006/ole">
            <p:oleObj spid="_x0000_s2051" name="Image" r:id="rId6" imgW="1460317" imgH="2501587"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5124"/>
                                        </p:tgtEl>
                                      </p:cBhvr>
                                    </p:animEffect>
                                    <p:animScale>
                                      <p:cBhvr>
                                        <p:cTn id="7" dur="250" autoRev="1" fill="hold"/>
                                        <p:tgtEl>
                                          <p:spTgt spid="51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143250" y="571500"/>
            <a:ext cx="4392613" cy="817563"/>
          </a:xfrm>
        </p:spPr>
        <p:txBody>
          <a:bodyPr lIns="0" rIns="0" bIns="0" anchor="b"/>
          <a:lstStyle/>
          <a:p>
            <a:pPr eaLnBrk="1" hangingPunct="1"/>
            <a:r>
              <a:rPr lang="en-US" dirty="0" smtClean="0"/>
              <a:t>3. </a:t>
            </a:r>
            <a:r>
              <a:rPr lang="en-US" dirty="0" err="1" smtClean="0"/>
              <a:t>Psikografis</a:t>
            </a:r>
            <a:endParaRPr lang="en-US" dirty="0" smtClean="0"/>
          </a:p>
        </p:txBody>
      </p:sp>
      <p:sp>
        <p:nvSpPr>
          <p:cNvPr id="13315" name="Rectangle 3"/>
          <p:cNvSpPr>
            <a:spLocks noGrp="1" noChangeArrowheads="1"/>
          </p:cNvSpPr>
          <p:nvPr>
            <p:ph idx="4294967295"/>
          </p:nvPr>
        </p:nvSpPr>
        <p:spPr>
          <a:xfrm>
            <a:off x="3419475" y="1555750"/>
            <a:ext cx="5040313" cy="4465638"/>
          </a:xfrm>
        </p:spPr>
        <p:txBody>
          <a:bodyPr/>
          <a:lstStyle/>
          <a:p>
            <a:pPr eaLnBrk="1" hangingPunct="1">
              <a:buFontTx/>
              <a:buNone/>
              <a:defRPr/>
            </a:pPr>
            <a:r>
              <a:rPr lang="en-US" sz="2000" b="1" dirty="0" smtClean="0">
                <a:latin typeface="+mj-lt"/>
                <a:ea typeface="Roboto Lt" pitchFamily="2" charset="0"/>
              </a:rPr>
              <a:t>	</a:t>
            </a:r>
            <a:r>
              <a:rPr lang="en-US" sz="2000" i="1" dirty="0" smtClean="0">
                <a:latin typeface="+mj-lt"/>
                <a:ea typeface="Roboto Lt" pitchFamily="2" charset="0"/>
              </a:rPr>
              <a:t>The psychological variables that make people different, including such things as interests, opinions, values, attitudes, personality, and decision process. </a:t>
            </a:r>
          </a:p>
          <a:p>
            <a:pPr eaLnBrk="1" hangingPunct="1">
              <a:buFontTx/>
              <a:buNone/>
              <a:defRPr/>
            </a:pPr>
            <a:r>
              <a:rPr lang="en-US" sz="2000" b="1" dirty="0" smtClean="0">
                <a:latin typeface="+mj-lt"/>
                <a:ea typeface="Roboto Lt" pitchFamily="2" charset="0"/>
              </a:rPr>
              <a:t>	</a:t>
            </a:r>
            <a:endParaRPr lang="id-ID" sz="2000" b="1" dirty="0" smtClean="0">
              <a:latin typeface="+mj-lt"/>
              <a:ea typeface="Roboto Lt" pitchFamily="2" charset="0"/>
            </a:endParaRPr>
          </a:p>
          <a:p>
            <a:pPr indent="12700" eaLnBrk="1" hangingPunct="1">
              <a:buFontTx/>
              <a:buNone/>
              <a:defRPr/>
            </a:pPr>
            <a:r>
              <a:rPr lang="en-US" sz="2000" dirty="0" err="1" smtClean="0">
                <a:latin typeface="+mj-lt"/>
                <a:ea typeface="Roboto Lt" pitchFamily="2" charset="0"/>
              </a:rPr>
              <a:t>Minat</a:t>
            </a:r>
            <a:r>
              <a:rPr lang="en-US" sz="2000" dirty="0" smtClean="0">
                <a:latin typeface="+mj-lt"/>
                <a:ea typeface="Roboto Lt" pitchFamily="2" charset="0"/>
              </a:rPr>
              <a:t>/</a:t>
            </a:r>
            <a:r>
              <a:rPr lang="en-US" sz="2000" dirty="0" err="1" smtClean="0">
                <a:latin typeface="+mj-lt"/>
                <a:ea typeface="Roboto Lt" pitchFamily="2" charset="0"/>
              </a:rPr>
              <a:t>Ketertarikan</a:t>
            </a:r>
            <a:r>
              <a:rPr lang="en-US" sz="2000" dirty="0" smtClean="0">
                <a:latin typeface="+mj-lt"/>
                <a:ea typeface="Roboto Lt" pitchFamily="2" charset="0"/>
              </a:rPr>
              <a:t>, </a:t>
            </a:r>
            <a:r>
              <a:rPr lang="en-US" sz="2000" dirty="0" err="1" smtClean="0">
                <a:latin typeface="+mj-lt"/>
                <a:ea typeface="Roboto Lt" pitchFamily="2" charset="0"/>
              </a:rPr>
              <a:t>Opini</a:t>
            </a:r>
            <a:r>
              <a:rPr lang="en-US" sz="2000" dirty="0" smtClean="0">
                <a:latin typeface="+mj-lt"/>
                <a:ea typeface="Roboto Lt" pitchFamily="2" charset="0"/>
              </a:rPr>
              <a:t>, </a:t>
            </a:r>
            <a:r>
              <a:rPr lang="en-US" sz="2000" dirty="0" err="1" smtClean="0">
                <a:latin typeface="+mj-lt"/>
                <a:ea typeface="Roboto Lt" pitchFamily="2" charset="0"/>
              </a:rPr>
              <a:t>Sikap</a:t>
            </a:r>
            <a:r>
              <a:rPr lang="en-US" sz="2000" dirty="0" smtClean="0">
                <a:latin typeface="+mj-lt"/>
                <a:ea typeface="Roboto Lt" pitchFamily="2" charset="0"/>
              </a:rPr>
              <a:t>, </a:t>
            </a:r>
            <a:r>
              <a:rPr lang="en-US" sz="2000" dirty="0" err="1" smtClean="0">
                <a:latin typeface="+mj-lt"/>
                <a:ea typeface="Roboto Lt" pitchFamily="2" charset="0"/>
              </a:rPr>
              <a:t>Kepribadian</a:t>
            </a:r>
            <a:r>
              <a:rPr lang="en-US" sz="2000" dirty="0" smtClean="0">
                <a:latin typeface="+mj-lt"/>
                <a:ea typeface="Roboto Lt" pitchFamily="2" charset="0"/>
              </a:rPr>
              <a:t>, Tata </a:t>
            </a:r>
            <a:r>
              <a:rPr lang="en-US" sz="2000" dirty="0" err="1" smtClean="0">
                <a:latin typeface="+mj-lt"/>
                <a:ea typeface="Roboto Lt" pitchFamily="2" charset="0"/>
              </a:rPr>
              <a:t>Nilai</a:t>
            </a:r>
            <a:r>
              <a:rPr lang="en-US" sz="2000" dirty="0" smtClean="0">
                <a:latin typeface="+mj-lt"/>
                <a:ea typeface="Roboto Lt" pitchFamily="2" charset="0"/>
              </a:rPr>
              <a:t> </a:t>
            </a:r>
            <a:r>
              <a:rPr lang="en-US" sz="2000" dirty="0" err="1" smtClean="0">
                <a:latin typeface="+mj-lt"/>
                <a:ea typeface="Roboto Lt" pitchFamily="2" charset="0"/>
              </a:rPr>
              <a:t>dan</a:t>
            </a:r>
            <a:r>
              <a:rPr lang="en-US" sz="2000" dirty="0" smtClean="0">
                <a:latin typeface="+mj-lt"/>
                <a:ea typeface="Roboto Lt" pitchFamily="2" charset="0"/>
              </a:rPr>
              <a:t> Gaya </a:t>
            </a:r>
            <a:r>
              <a:rPr lang="en-US" sz="2000" dirty="0" err="1" smtClean="0">
                <a:latin typeface="+mj-lt"/>
                <a:ea typeface="Roboto Lt" pitchFamily="2" charset="0"/>
              </a:rPr>
              <a:t>Hidup</a:t>
            </a:r>
            <a:endParaRPr lang="en-US" sz="2000" dirty="0" smtClean="0">
              <a:latin typeface="+mj-lt"/>
              <a:ea typeface="Roboto Lt" pitchFamily="2" charset="0"/>
            </a:endParaRPr>
          </a:p>
          <a:p>
            <a:pPr eaLnBrk="1" hangingPunct="1">
              <a:buFontTx/>
              <a:buNone/>
              <a:defRPr/>
            </a:pPr>
            <a:r>
              <a:rPr lang="en-US" sz="2000" b="1" dirty="0" smtClean="0">
                <a:latin typeface="+mj-lt"/>
                <a:ea typeface="Roboto Lt" pitchFamily="2" charset="0"/>
              </a:rPr>
              <a:t>	</a:t>
            </a:r>
          </a:p>
          <a:p>
            <a:pPr eaLnBrk="1" hangingPunct="1">
              <a:buFontTx/>
              <a:buNone/>
              <a:defRPr/>
            </a:pPr>
            <a:r>
              <a:rPr lang="en-US" sz="2000" b="1" dirty="0" smtClean="0">
                <a:latin typeface="+mj-lt"/>
                <a:ea typeface="Roboto Lt" pitchFamily="2" charset="0"/>
              </a:rPr>
              <a:t>	</a:t>
            </a:r>
            <a:r>
              <a:rPr lang="en-US" sz="1200" i="1" dirty="0" smtClean="0">
                <a:latin typeface="+mj-lt"/>
                <a:ea typeface="Roboto Lt" pitchFamily="2" charset="0"/>
              </a:rPr>
              <a:t>Creative Advertising, Theory And Practice. Sandra E. Moriarty-1991</a:t>
            </a:r>
          </a:p>
        </p:txBody>
      </p:sp>
      <p:pic>
        <p:nvPicPr>
          <p:cNvPr id="13317" name="Picture 9"/>
          <p:cNvPicPr>
            <a:picLocks noChangeAspect="1" noChangeArrowheads="1"/>
          </p:cNvPicPr>
          <p:nvPr/>
        </p:nvPicPr>
        <p:blipFill>
          <a:blip r:embed="rId3"/>
          <a:srcRect l="1212"/>
          <a:stretch>
            <a:fillRect/>
          </a:stretch>
        </p:blipFill>
        <p:spPr bwMode="auto">
          <a:xfrm>
            <a:off x="0" y="0"/>
            <a:ext cx="3307466" cy="2790825"/>
          </a:xfrm>
          <a:prstGeom prst="rect">
            <a:avLst/>
          </a:prstGeom>
          <a:noFill/>
          <a:ln w="9525">
            <a:noFill/>
            <a:miter lim="800000"/>
            <a:headEnd/>
            <a:tailEnd/>
          </a:ln>
        </p:spPr>
      </p:pic>
      <p:pic>
        <p:nvPicPr>
          <p:cNvPr id="7" name="Picture 6" descr="174af-Indonesia1_reldwnwordpresscom.jpg"/>
          <p:cNvPicPr>
            <a:picLocks noChangeAspect="1"/>
          </p:cNvPicPr>
          <p:nvPr/>
        </p:nvPicPr>
        <p:blipFill>
          <a:blip r:embed="rId4" cstate="email"/>
          <a:srcRect/>
          <a:stretch>
            <a:fillRect/>
          </a:stretch>
        </p:blipFill>
        <p:spPr>
          <a:xfrm>
            <a:off x="0" y="2714620"/>
            <a:ext cx="3307466" cy="2214578"/>
          </a:xfrm>
          <a:prstGeom prst="rect">
            <a:avLst/>
          </a:prstGeom>
        </p:spPr>
      </p:pic>
      <p:pic>
        <p:nvPicPr>
          <p:cNvPr id="8" name="Picture 7" descr="750xauto-10-kelakuan-nggak-jelas-para-cowok-pas-ngumpul-bikin-tepuk-jidat-190709y.jpg"/>
          <p:cNvPicPr>
            <a:picLocks noChangeAspect="1"/>
          </p:cNvPicPr>
          <p:nvPr/>
        </p:nvPicPr>
        <p:blipFill>
          <a:blip r:embed="rId5" cstate="email"/>
          <a:srcRect/>
          <a:stretch>
            <a:fillRect/>
          </a:stretch>
        </p:blipFill>
        <p:spPr>
          <a:xfrm>
            <a:off x="0" y="4857760"/>
            <a:ext cx="3307466" cy="2000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13314"/>
                                        </p:tgtEl>
                                      </p:cBhvr>
                                    </p:animEffect>
                                    <p:animScale>
                                      <p:cBhvr>
                                        <p:cTn id="7" dur="250" autoRev="1" fill="hold"/>
                                        <p:tgtEl>
                                          <p:spTgt spid="133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0" dirty="0"/>
          </a:p>
        </p:txBody>
      </p:sp>
      <p:sp>
        <p:nvSpPr>
          <p:cNvPr id="3" name="Title 1"/>
          <p:cNvSpPr txBox="1">
            <a:spLocks/>
          </p:cNvSpPr>
          <p:nvPr/>
        </p:nvSpPr>
        <p:spPr>
          <a:xfrm>
            <a:off x="838200" y="2819400"/>
            <a:ext cx="7391400" cy="147002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normalizeH="0" baseline="0" noProof="0" dirty="0" err="1" smtClean="0">
                <a:ln>
                  <a:noFill/>
                </a:ln>
                <a:effectLst/>
                <a:uLnTx/>
                <a:uFillTx/>
                <a:latin typeface="+mj-lt"/>
                <a:ea typeface="+mj-ea"/>
                <a:cs typeface="+mj-cs"/>
              </a:rPr>
              <a:t>Terima</a:t>
            </a:r>
            <a:r>
              <a:rPr kumimoji="0" lang="en-US" sz="4800" b="1" i="0" u="none" strike="noStrike" kern="1200" cap="none" normalizeH="0" baseline="0" noProof="0" dirty="0" smtClean="0">
                <a:ln>
                  <a:noFill/>
                </a:ln>
                <a:solidFill>
                  <a:schemeClr val="bg1"/>
                </a:solidFill>
                <a:effectLst/>
                <a:uLnTx/>
                <a:uFillTx/>
                <a:latin typeface="+mj-lt"/>
                <a:ea typeface="+mj-ea"/>
                <a:cs typeface="+mj-cs"/>
              </a:rPr>
              <a:t> </a:t>
            </a:r>
            <a:r>
              <a:rPr kumimoji="0" lang="en-US" sz="4800" b="1" i="0" u="none" strike="noStrike" kern="1200" cap="none" normalizeH="0" baseline="0" noProof="0" dirty="0" err="1" smtClean="0">
                <a:ln>
                  <a:noFill/>
                </a:ln>
                <a:solidFill>
                  <a:schemeClr val="bg1"/>
                </a:solidFill>
                <a:effectLst/>
                <a:uLnTx/>
                <a:uFillTx/>
                <a:latin typeface="+mj-lt"/>
                <a:ea typeface="+mj-ea"/>
                <a:cs typeface="+mj-cs"/>
              </a:rPr>
              <a:t>Kasih</a:t>
            </a:r>
            <a:endParaRPr kumimoji="0" lang="en-US" sz="4800" b="0" i="0" u="none" strike="noStrike" kern="1200" cap="none"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2568611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456ho01tflte14m60k9aarf1-wpengine.netdna-ssl.com/wp-content/uploads/2014/01/Convoy-Cow2.jpg"/>
          <p:cNvPicPr>
            <a:picLocks noChangeAspect="1" noChangeArrowheads="1"/>
          </p:cNvPicPr>
          <p:nvPr/>
        </p:nvPicPr>
        <p:blipFill>
          <a:blip r:embed="rId2">
            <a:grayscl/>
          </a:blip>
          <a:srcRect/>
          <a:stretch>
            <a:fillRect/>
          </a:stretch>
        </p:blipFill>
        <p:spPr bwMode="auto">
          <a:xfrm>
            <a:off x="0" y="1643050"/>
            <a:ext cx="3857652" cy="2857500"/>
          </a:xfrm>
          <a:prstGeom prst="rect">
            <a:avLst/>
          </a:prstGeom>
          <a:noFill/>
        </p:spPr>
      </p:pic>
      <p:sp>
        <p:nvSpPr>
          <p:cNvPr id="3" name="Content Placeholder 2"/>
          <p:cNvSpPr txBox="1">
            <a:spLocks/>
          </p:cNvSpPr>
          <p:nvPr/>
        </p:nvSpPr>
        <p:spPr>
          <a:xfrm>
            <a:off x="4357686" y="1285860"/>
            <a:ext cx="4214842" cy="4857784"/>
          </a:xfrm>
          <a:prstGeom prst="rect">
            <a:avLst/>
          </a:prstGeom>
        </p:spPr>
        <p:txBody>
          <a:bodyPr>
            <a:normAutofit fontScale="62500" lnSpcReduction="20000"/>
          </a:bodyPr>
          <a:lstStyle/>
          <a:p>
            <a:pPr lvl="0">
              <a:spcBef>
                <a:spcPct val="20000"/>
              </a:spcBef>
            </a:pPr>
            <a:r>
              <a:rPr lang="id-ID" sz="2800" dirty="0" smtClean="0"/>
              <a:t>Kata</a:t>
            </a:r>
            <a:r>
              <a:rPr lang="id-ID" sz="2800" b="1" dirty="0" smtClean="0"/>
              <a:t> “Brand” </a:t>
            </a:r>
            <a:r>
              <a:rPr lang="id-ID" sz="2800" dirty="0" smtClean="0"/>
              <a:t>berasal dari kata "</a:t>
            </a:r>
            <a:r>
              <a:rPr lang="id-ID" sz="2800" b="1" dirty="0" smtClean="0"/>
              <a:t>Brandr</a:t>
            </a:r>
            <a:r>
              <a:rPr lang="id-ID" sz="2800" dirty="0" smtClean="0"/>
              <a:t>", kata dari Norse Kuno yang berarti "membakar". Sekitar 950 A.D. sebuah “Brand" mengacu pada istilah sepotong kayu yang terbakar. Pada 1300-an kata tersebut digunakan terutama untuk menggambarkan obor, atau sepotong kayu yang digunakan sebagai alat. </a:t>
            </a:r>
          </a:p>
          <a:p>
            <a:pPr lvl="0">
              <a:spcBef>
                <a:spcPct val="20000"/>
              </a:spcBef>
            </a:pPr>
            <a:endParaRPr lang="id-ID" sz="2800" dirty="0" smtClean="0"/>
          </a:p>
          <a:p>
            <a:pPr lvl="0">
              <a:spcBef>
                <a:spcPct val="20000"/>
              </a:spcBef>
            </a:pPr>
            <a:r>
              <a:rPr lang="id-ID" sz="2800" dirty="0" smtClean="0"/>
              <a:t>Pada 1500-an, makna “Brand" telah berubah dan merujuk pada tanda yang dibakar pada ternak untuk menunjukkan kepemilikan. </a:t>
            </a:r>
          </a:p>
          <a:p>
            <a:pPr lvl="0">
              <a:spcBef>
                <a:spcPct val="20000"/>
              </a:spcBef>
            </a:pPr>
            <a:endParaRPr lang="id-ID" sz="2800" dirty="0" smtClean="0"/>
          </a:p>
          <a:p>
            <a:pPr lvl="0">
              <a:spcBef>
                <a:spcPct val="20000"/>
              </a:spcBef>
            </a:pPr>
            <a:r>
              <a:rPr lang="id-ID" sz="2800" dirty="0" smtClean="0"/>
              <a:t>Peternakan individu masing-masing akan memiliki tanda unik mereka sendiri sehingga kepemilikan dapat ditentukan jika hewan mereka hilang, dicuri, atau dicampur dengan hewan dari peternakan lain.</a:t>
            </a:r>
            <a:endParaRPr kumimoji="0" lang="id-ID"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itle 1"/>
          <p:cNvSpPr txBox="1">
            <a:spLocks/>
          </p:cNvSpPr>
          <p:nvPr/>
        </p:nvSpPr>
        <p:spPr>
          <a:xfrm>
            <a:off x="428596" y="57148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smtClean="0">
                <a:ln>
                  <a:noFill/>
                </a:ln>
                <a:solidFill>
                  <a:srgbClr val="00B050"/>
                </a:solidFill>
                <a:effectLst/>
                <a:uLnTx/>
                <a:uFillTx/>
                <a:latin typeface="+mj-lt"/>
                <a:ea typeface="+mj-ea"/>
                <a:cs typeface="+mj-cs"/>
              </a:rPr>
              <a:t>Sejarah</a:t>
            </a:r>
            <a:r>
              <a:rPr kumimoji="0" lang="id-ID" sz="3600" b="1" i="1" u="none" strike="noStrike" kern="1200" cap="none" spc="0" normalizeH="0" baseline="0" noProof="0" dirty="0" smtClean="0">
                <a:ln>
                  <a:noFill/>
                </a:ln>
                <a:solidFill>
                  <a:srgbClr val="00B050"/>
                </a:solidFill>
                <a:effectLst/>
                <a:uLnTx/>
                <a:uFillTx/>
                <a:latin typeface="+mj-lt"/>
                <a:ea typeface="+mj-ea"/>
                <a:cs typeface="+mj-cs"/>
              </a:rPr>
              <a:t> Brand</a:t>
            </a:r>
            <a:endParaRPr kumimoji="0" lang="id-ID" sz="3600" b="1"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28662" y="1285860"/>
            <a:ext cx="7643866" cy="4857784"/>
          </a:xfrm>
          <a:prstGeom prst="rect">
            <a:avLst/>
          </a:prstGeom>
        </p:spPr>
        <p:txBody>
          <a:bodyPr>
            <a:normAutofit fontScale="70000" lnSpcReduction="20000"/>
          </a:bodyPr>
          <a:lstStyle/>
          <a:p>
            <a:pPr lvl="0">
              <a:spcBef>
                <a:spcPct val="20000"/>
              </a:spcBef>
            </a:pPr>
            <a:r>
              <a:rPr lang="id-ID" sz="4200" b="1" dirty="0" smtClean="0">
                <a:solidFill>
                  <a:srgbClr val="00B050"/>
                </a:solidFill>
              </a:rPr>
              <a:t>Tanda Kualitas</a:t>
            </a:r>
          </a:p>
          <a:p>
            <a:pPr lvl="0">
              <a:spcBef>
                <a:spcPct val="20000"/>
              </a:spcBef>
            </a:pPr>
            <a:endParaRPr lang="id-ID" sz="4200" b="1" dirty="0" smtClean="0">
              <a:solidFill>
                <a:srgbClr val="00B050"/>
              </a:solidFill>
            </a:endParaRPr>
          </a:p>
          <a:p>
            <a:pPr lvl="0">
              <a:spcBef>
                <a:spcPct val="20000"/>
              </a:spcBef>
            </a:pPr>
            <a:r>
              <a:rPr lang="id-ID" sz="2800" dirty="0" smtClean="0"/>
              <a:t>Tahun 1820-an dengan meningkatnya jumlah produksi massal dan tingginya pengiriman barang-barang dagang seperti produk bir dan anggur, produsen mulai membakar tanda brand mereka ke dalam peti dan peti barang untuk membedakan diri dari pesaing mereka. </a:t>
            </a:r>
          </a:p>
          <a:p>
            <a:pPr lvl="0">
              <a:spcBef>
                <a:spcPct val="20000"/>
              </a:spcBef>
            </a:pPr>
            <a:endParaRPr lang="id-ID" sz="2800" dirty="0" smtClean="0"/>
          </a:p>
          <a:p>
            <a:pPr lvl="0">
              <a:spcBef>
                <a:spcPct val="20000"/>
              </a:spcBef>
            </a:pPr>
            <a:r>
              <a:rPr lang="id-ID" sz="2800" dirty="0" smtClean="0"/>
              <a:t>Seiring waktu, </a:t>
            </a:r>
            <a:r>
              <a:rPr lang="id-ID" sz="2800" b="1" dirty="0" smtClean="0"/>
              <a:t>“Brand’ berkembang menjadi simbol kualitas daripada kepemilikan</a:t>
            </a:r>
            <a:r>
              <a:rPr lang="id-ID" sz="2800" dirty="0" smtClean="0"/>
              <a:t>. Produk yang dianggap sebagai kualitas tinggi dan konsisten (memiliki brand) dapat mematok harga yang lebih tinggi dibandingkan produk pesaingnya yang tidak memiliki tanda brand. </a:t>
            </a:r>
          </a:p>
          <a:p>
            <a:pPr lvl="0">
              <a:spcBef>
                <a:spcPct val="20000"/>
              </a:spcBef>
            </a:pPr>
            <a:endParaRPr lang="id-ID" sz="2800" dirty="0" smtClean="0"/>
          </a:p>
          <a:p>
            <a:pPr lvl="0">
              <a:spcBef>
                <a:spcPct val="20000"/>
              </a:spcBef>
            </a:pPr>
            <a:r>
              <a:rPr lang="id-ID" sz="2800" dirty="0" smtClean="0"/>
              <a:t>Pada tahun 1870, dimungkinkan untuk mendaftarkan merek dagang untuk mencegah pesaing membuat produk serupa. Contohnya adalah Coca Cola.</a:t>
            </a:r>
            <a:endParaRPr kumimoji="0" lang="id-ID"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brand"/>
          <p:cNvPicPr>
            <a:picLocks noChangeAspect="1" noChangeArrowheads="1"/>
          </p:cNvPicPr>
          <p:nvPr/>
        </p:nvPicPr>
        <p:blipFill>
          <a:blip r:embed="rId2"/>
          <a:srcRect/>
          <a:stretch>
            <a:fillRect/>
          </a:stretch>
        </p:blipFill>
        <p:spPr bwMode="auto">
          <a:xfrm>
            <a:off x="0" y="0"/>
            <a:ext cx="9144000" cy="5125641"/>
          </a:xfrm>
          <a:prstGeom prst="rect">
            <a:avLst/>
          </a:prstGeom>
          <a:noFill/>
        </p:spPr>
      </p:pic>
      <p:sp>
        <p:nvSpPr>
          <p:cNvPr id="3" name="Title 1"/>
          <p:cNvSpPr txBox="1">
            <a:spLocks/>
          </p:cNvSpPr>
          <p:nvPr/>
        </p:nvSpPr>
        <p:spPr>
          <a:xfrm>
            <a:off x="642910" y="5643586"/>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u="none" strike="noStrike" kern="1200" cap="none" spc="0" normalizeH="0" baseline="0" noProof="0" dirty="0" smtClean="0">
                <a:ln>
                  <a:noFill/>
                </a:ln>
                <a:effectLst/>
                <a:uLnTx/>
                <a:uFillTx/>
                <a:latin typeface="+mj-lt"/>
                <a:ea typeface="+mj-ea"/>
                <a:cs typeface="+mj-cs"/>
              </a:rPr>
              <a:t>Hari ini kita hidup</a:t>
            </a:r>
            <a:r>
              <a:rPr kumimoji="0" lang="id-ID" u="none" strike="noStrike" kern="1200" cap="none" spc="0" normalizeH="0" noProof="0" dirty="0" smtClean="0">
                <a:ln>
                  <a:noFill/>
                </a:ln>
                <a:effectLst/>
                <a:uLnTx/>
                <a:uFillTx/>
                <a:latin typeface="+mj-lt"/>
                <a:ea typeface="+mj-ea"/>
                <a:cs typeface="+mj-cs"/>
              </a:rPr>
              <a:t> dikelilingi berbagai brand, mulai dari ujung rambut sampai ujung kaki..mulai dari tidur, bangun tidur sampai tidur lagi. </a:t>
            </a:r>
            <a:r>
              <a:rPr kumimoji="0" lang="id-ID" b="1" u="none" strike="noStrike" kern="1200" cap="none" spc="0" normalizeH="0" noProof="0" dirty="0" smtClean="0">
                <a:ln>
                  <a:noFill/>
                </a:ln>
                <a:solidFill>
                  <a:srgbClr val="00B050"/>
                </a:solidFill>
                <a:effectLst/>
                <a:uLnTx/>
                <a:uFillTx/>
                <a:latin typeface="+mj-lt"/>
                <a:ea typeface="+mj-ea"/>
                <a:cs typeface="+mj-cs"/>
              </a:rPr>
              <a:t>Brands are Everywhere!</a:t>
            </a:r>
            <a:endParaRPr kumimoji="0" lang="id-ID" b="1"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14348" y="1214422"/>
            <a:ext cx="3929090" cy="4525963"/>
          </a:xfrm>
        </p:spPr>
        <p:txBody>
          <a:bodyPr>
            <a:normAutofit fontScale="92500" lnSpcReduction="20000"/>
          </a:bodyPr>
          <a:lstStyle/>
          <a:p>
            <a:r>
              <a:rPr lang="id-ID" sz="2800" dirty="0" smtClean="0"/>
              <a:t>Edit foto : </a:t>
            </a:r>
            <a:r>
              <a:rPr lang="id-ID" sz="2800" dirty="0" smtClean="0">
                <a:solidFill>
                  <a:srgbClr val="00B050"/>
                </a:solidFill>
              </a:rPr>
              <a:t>Photoshop</a:t>
            </a:r>
          </a:p>
          <a:p>
            <a:r>
              <a:rPr lang="id-ID" sz="2800" dirty="0" smtClean="0"/>
              <a:t>Cari info : </a:t>
            </a:r>
            <a:r>
              <a:rPr lang="id-ID" sz="2800" dirty="0" smtClean="0">
                <a:solidFill>
                  <a:srgbClr val="00B050"/>
                </a:solidFill>
              </a:rPr>
              <a:t>Google</a:t>
            </a:r>
          </a:p>
          <a:p>
            <a:r>
              <a:rPr lang="id-ID" sz="2800" dirty="0" smtClean="0"/>
              <a:t>Mie Instant : </a:t>
            </a:r>
            <a:r>
              <a:rPr lang="id-ID" sz="2800" dirty="0" smtClean="0">
                <a:solidFill>
                  <a:srgbClr val="00B050"/>
                </a:solidFill>
              </a:rPr>
              <a:t>Indomie</a:t>
            </a:r>
          </a:p>
          <a:p>
            <a:r>
              <a:rPr lang="id-ID" sz="2800" dirty="0" smtClean="0"/>
              <a:t>Air Mineral : </a:t>
            </a:r>
            <a:r>
              <a:rPr lang="id-ID" sz="2800" dirty="0" smtClean="0">
                <a:solidFill>
                  <a:srgbClr val="00B050"/>
                </a:solidFill>
              </a:rPr>
              <a:t>Aqua</a:t>
            </a:r>
          </a:p>
          <a:p>
            <a:r>
              <a:rPr lang="id-ID" sz="2800" dirty="0" smtClean="0"/>
              <a:t>Posting foto : </a:t>
            </a:r>
            <a:r>
              <a:rPr lang="id-ID" sz="2800" dirty="0" smtClean="0">
                <a:solidFill>
                  <a:srgbClr val="00B050"/>
                </a:solidFill>
              </a:rPr>
              <a:t>Instagram</a:t>
            </a:r>
          </a:p>
          <a:p>
            <a:r>
              <a:rPr lang="id-ID" sz="2800" dirty="0" smtClean="0"/>
              <a:t>Kirim Pesan : </a:t>
            </a:r>
            <a:r>
              <a:rPr lang="id-ID" sz="2800" dirty="0" smtClean="0">
                <a:solidFill>
                  <a:srgbClr val="00B050"/>
                </a:solidFill>
              </a:rPr>
              <a:t>Whatsapp</a:t>
            </a:r>
          </a:p>
          <a:p>
            <a:r>
              <a:rPr lang="id-ID" sz="2800" dirty="0" smtClean="0"/>
              <a:t>Naik Motor : </a:t>
            </a:r>
            <a:r>
              <a:rPr lang="id-ID" sz="2800" dirty="0" smtClean="0">
                <a:solidFill>
                  <a:srgbClr val="00B050"/>
                </a:solidFill>
              </a:rPr>
              <a:t>Honda</a:t>
            </a:r>
          </a:p>
          <a:p>
            <a:r>
              <a:rPr lang="id-ID" sz="2800" dirty="0" smtClean="0"/>
              <a:t>Beli HP : </a:t>
            </a:r>
            <a:r>
              <a:rPr lang="id-ID" sz="2800" dirty="0" smtClean="0">
                <a:solidFill>
                  <a:srgbClr val="00B050"/>
                </a:solidFill>
              </a:rPr>
              <a:t>Samsung</a:t>
            </a:r>
          </a:p>
          <a:p>
            <a:r>
              <a:rPr lang="id-ID" sz="2800" dirty="0" smtClean="0"/>
              <a:t>Nonton Video : </a:t>
            </a:r>
            <a:r>
              <a:rPr lang="id-ID" sz="2800" dirty="0" smtClean="0">
                <a:solidFill>
                  <a:srgbClr val="00B050"/>
                </a:solidFill>
              </a:rPr>
              <a:t>Youtube</a:t>
            </a:r>
          </a:p>
          <a:p>
            <a:r>
              <a:rPr lang="id-ID" sz="2800" dirty="0" smtClean="0"/>
              <a:t>Ketik Laporan : </a:t>
            </a:r>
            <a:r>
              <a:rPr lang="id-ID" sz="2800" dirty="0" smtClean="0">
                <a:solidFill>
                  <a:srgbClr val="00B050"/>
                </a:solidFill>
              </a:rPr>
              <a:t>MS.Word</a:t>
            </a:r>
          </a:p>
          <a:p>
            <a:r>
              <a:rPr lang="id-ID" sz="2800" dirty="0" smtClean="0"/>
              <a:t>Belanja OL : </a:t>
            </a:r>
            <a:r>
              <a:rPr lang="id-ID" sz="2800" dirty="0" smtClean="0">
                <a:solidFill>
                  <a:srgbClr val="00B050"/>
                </a:solidFill>
              </a:rPr>
              <a:t>Tokopedia</a:t>
            </a:r>
          </a:p>
        </p:txBody>
      </p:sp>
      <p:sp>
        <p:nvSpPr>
          <p:cNvPr id="6" name="Content Placeholder 2"/>
          <p:cNvSpPr txBox="1">
            <a:spLocks/>
          </p:cNvSpPr>
          <p:nvPr/>
        </p:nvSpPr>
        <p:spPr>
          <a:xfrm>
            <a:off x="4786314" y="1214422"/>
            <a:ext cx="3929090" cy="4525963"/>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Alat Rumah: </a:t>
            </a:r>
            <a:r>
              <a:rPr kumimoji="0" lang="id-ID" sz="2800" b="0" i="0" u="none" strike="noStrike" kern="1200" cap="none" spc="0" normalizeH="0" baseline="0" noProof="0" dirty="0" smtClean="0">
                <a:ln>
                  <a:noFill/>
                </a:ln>
                <a:solidFill>
                  <a:srgbClr val="00B050"/>
                </a:solidFill>
                <a:effectLst/>
                <a:uLnTx/>
                <a:uFillTx/>
                <a:latin typeface="+mn-lt"/>
                <a:ea typeface="+mn-ea"/>
                <a:cs typeface="+mn-cs"/>
              </a:rPr>
              <a:t>Ikea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Cari teman : </a:t>
            </a:r>
            <a:r>
              <a:rPr kumimoji="0" lang="id-ID" sz="2800" b="0" i="0" u="none" strike="noStrike" kern="1200" cap="none" spc="0" normalizeH="0" baseline="0" noProof="0" dirty="0" smtClean="0">
                <a:ln>
                  <a:noFill/>
                </a:ln>
                <a:solidFill>
                  <a:srgbClr val="00B050"/>
                </a:solidFill>
                <a:effectLst/>
                <a:uLnTx/>
                <a:uFillTx/>
                <a:latin typeface="+mn-lt"/>
                <a:ea typeface="+mn-ea"/>
                <a:cs typeface="+mn-cs"/>
              </a:rPr>
              <a:t>Facebook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Nabung : </a:t>
            </a:r>
            <a:r>
              <a:rPr lang="id-ID" sz="2800" dirty="0" smtClean="0">
                <a:solidFill>
                  <a:srgbClr val="00B050"/>
                </a:solidFill>
              </a:rPr>
              <a:t>BCA</a:t>
            </a:r>
            <a:endParaRPr kumimoji="0" lang="id-ID" sz="2800" b="0"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sz="2800" dirty="0" smtClean="0"/>
              <a:t>L</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iburan : </a:t>
            </a:r>
            <a:r>
              <a:rPr kumimoji="0" lang="id-ID" sz="2800" b="0" i="0" u="none" strike="noStrike" kern="1200" cap="none" spc="0" normalizeH="0" baseline="0" noProof="0" dirty="0" smtClean="0">
                <a:ln>
                  <a:noFill/>
                </a:ln>
                <a:solidFill>
                  <a:srgbClr val="00B050"/>
                </a:solidFill>
                <a:effectLst/>
                <a:uLnTx/>
                <a:uFillTx/>
                <a:latin typeface="+mn-lt"/>
                <a:ea typeface="+mn-ea"/>
                <a:cs typeface="+mn-cs"/>
              </a:rPr>
              <a:t>Bali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Pasta Gigi: </a:t>
            </a:r>
            <a:r>
              <a:rPr kumimoji="0" lang="id-ID" sz="2800" b="0" i="0" u="none" strike="noStrike" kern="1200" cap="none" spc="0" normalizeH="0" baseline="0" noProof="0" dirty="0" smtClean="0">
                <a:ln>
                  <a:noFill/>
                </a:ln>
                <a:solidFill>
                  <a:srgbClr val="00B050"/>
                </a:solidFill>
                <a:effectLst/>
                <a:uLnTx/>
                <a:uFillTx/>
                <a:latin typeface="+mn-lt"/>
                <a:ea typeface="+mn-ea"/>
                <a:cs typeface="+mn-cs"/>
              </a:rPr>
              <a:t>Pepsodent</a:t>
            </a:r>
          </a:p>
          <a:p>
            <a:pPr marL="342900" lvl="0" indent="-342900">
              <a:spcBef>
                <a:spcPct val="20000"/>
              </a:spcBef>
              <a:buFont typeface="Arial" pitchFamily="34" charset="0"/>
              <a:buChar char="•"/>
              <a:defRPr/>
            </a:pPr>
            <a:r>
              <a:rPr lang="id-ID" sz="2800" dirty="0" smtClean="0"/>
              <a:t>Antar Pergi: </a:t>
            </a:r>
            <a:r>
              <a:rPr lang="id-ID" sz="2800" dirty="0" smtClean="0">
                <a:solidFill>
                  <a:srgbClr val="00B050"/>
                </a:solidFill>
              </a:rPr>
              <a:t>Gojek</a:t>
            </a:r>
          </a:p>
          <a:p>
            <a:pPr marL="342900" lvl="0" indent="-342900">
              <a:spcBef>
                <a:spcPct val="20000"/>
              </a:spcBef>
              <a:buFont typeface="Arial" pitchFamily="34" charset="0"/>
              <a:buChar char="•"/>
              <a:defRPr/>
            </a:pPr>
            <a:r>
              <a:rPr lang="id-ID" sz="2800" dirty="0" smtClean="0"/>
              <a:t>Sepatu Olahraga: </a:t>
            </a:r>
            <a:r>
              <a:rPr lang="id-ID" sz="2800" dirty="0" smtClean="0">
                <a:solidFill>
                  <a:srgbClr val="00B050"/>
                </a:solidFill>
              </a:rPr>
              <a:t>Nike</a:t>
            </a:r>
          </a:p>
          <a:p>
            <a:pPr marL="342900" lvl="0" indent="-342900">
              <a:spcBef>
                <a:spcPct val="20000"/>
              </a:spcBef>
              <a:buFont typeface="Arial" pitchFamily="34" charset="0"/>
              <a:buChar char="•"/>
              <a:defRPr/>
            </a:pPr>
            <a:r>
              <a:rPr lang="id-ID" sz="2800" dirty="0" smtClean="0"/>
              <a:t>Jam Tangan : </a:t>
            </a:r>
            <a:r>
              <a:rPr lang="id-ID" sz="2800" dirty="0" smtClean="0">
                <a:solidFill>
                  <a:srgbClr val="00B050"/>
                </a:solidFill>
              </a:rPr>
              <a:t>Rolex</a:t>
            </a:r>
          </a:p>
          <a:p>
            <a:pPr marL="342900" lvl="0" indent="-342900">
              <a:spcBef>
                <a:spcPct val="20000"/>
              </a:spcBef>
              <a:buFont typeface="Arial" pitchFamily="34" charset="0"/>
              <a:buChar char="•"/>
              <a:defRPr/>
            </a:pPr>
            <a:r>
              <a:rPr lang="id-ID" sz="2800" dirty="0" smtClean="0"/>
              <a:t>Mobil Sport : </a:t>
            </a:r>
            <a:r>
              <a:rPr lang="id-ID" sz="2800" dirty="0" smtClean="0">
                <a:solidFill>
                  <a:srgbClr val="00B050"/>
                </a:solidFill>
              </a:rPr>
              <a:t>Ferrari</a:t>
            </a:r>
          </a:p>
          <a:p>
            <a:pPr marL="342900" lvl="0" indent="-342900">
              <a:spcBef>
                <a:spcPct val="20000"/>
              </a:spcBef>
              <a:buFont typeface="Arial" pitchFamily="34" charset="0"/>
              <a:buChar char="•"/>
              <a:defRPr/>
            </a:pPr>
            <a:r>
              <a:rPr lang="id-ID" sz="2800" dirty="0" smtClean="0"/>
              <a:t>Film Animasi : </a:t>
            </a:r>
            <a:r>
              <a:rPr lang="id-ID" sz="2800" dirty="0" smtClean="0">
                <a:solidFill>
                  <a:srgbClr val="00B050"/>
                </a:solidFill>
              </a:rPr>
              <a:t>Disney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Cari Jodoh</a:t>
            </a:r>
            <a:r>
              <a:rPr kumimoji="0" lang="id-ID" sz="2800" b="0" i="0" u="none" strike="noStrike" kern="1200" cap="none" spc="0" normalizeH="0" noProof="0" dirty="0" smtClean="0">
                <a:ln>
                  <a:noFill/>
                </a:ln>
                <a:solidFill>
                  <a:schemeClr val="tx1"/>
                </a:solidFill>
                <a:effectLst/>
                <a:uLnTx/>
                <a:uFillTx/>
                <a:latin typeface="+mn-lt"/>
                <a:ea typeface="+mn-ea"/>
                <a:cs typeface="+mn-cs"/>
              </a:rPr>
              <a:t> </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 </a:t>
            </a:r>
            <a:r>
              <a:rPr kumimoji="0" lang="id-ID" sz="2800" b="0" i="0" u="none" strike="noStrike" kern="1200" cap="none" spc="0" normalizeH="0" baseline="0" noProof="0" dirty="0" smtClean="0">
                <a:ln>
                  <a:noFill/>
                </a:ln>
                <a:solidFill>
                  <a:srgbClr val="00B050"/>
                </a:solidFill>
                <a:effectLst/>
                <a:uLnTx/>
                <a:uFillTx/>
                <a:latin typeface="+mn-lt"/>
                <a:ea typeface="+mn-ea"/>
                <a:cs typeface="+mn-cs"/>
              </a:rPr>
              <a:t>Tinder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800" b="0" i="0" u="none" strike="noStrike" kern="1200" cap="none" spc="0" normalizeH="0" baseline="0" noProof="0" dirty="0" smtClean="0">
                <a:ln>
                  <a:noFill/>
                </a:ln>
                <a:solidFill>
                  <a:schemeClr val="tx1"/>
                </a:solidFill>
                <a:effectLst/>
                <a:uLnTx/>
                <a:uFillTx/>
                <a:latin typeface="+mn-lt"/>
                <a:ea typeface="+mn-ea"/>
                <a:cs typeface="+mn-cs"/>
              </a:rPr>
              <a:t>Dll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857224" y="1428736"/>
            <a:ext cx="7358114" cy="4500594"/>
          </a:xfrm>
          <a:prstGeom prst="rect">
            <a:avLst/>
          </a:prstGeom>
        </p:spPr>
        <p:txBody>
          <a:bodyPr>
            <a:normAutofit fontScale="40000" lnSpcReduction="20000"/>
          </a:bodyPr>
          <a:lstStyle/>
          <a:p>
            <a:pPr lvl="0" algn="ctr">
              <a:spcBef>
                <a:spcPct val="0"/>
              </a:spcBef>
              <a:defRPr/>
            </a:pPr>
            <a:r>
              <a:rPr lang="id-ID" sz="8600" b="1" dirty="0" smtClean="0">
                <a:solidFill>
                  <a:srgbClr val="00B050"/>
                </a:solidFill>
              </a:rPr>
              <a:t>“Brand: is NOT LOGO, not what it looks like when I look at your product. </a:t>
            </a:r>
          </a:p>
          <a:p>
            <a:pPr lvl="0" algn="ctr">
              <a:spcBef>
                <a:spcPct val="0"/>
              </a:spcBef>
              <a:defRPr/>
            </a:pPr>
            <a:endParaRPr lang="id-ID" sz="8600" b="1" dirty="0" smtClean="0">
              <a:solidFill>
                <a:srgbClr val="00B050"/>
              </a:solidFill>
            </a:endParaRPr>
          </a:p>
          <a:p>
            <a:pPr lvl="0" algn="ctr">
              <a:spcBef>
                <a:spcPct val="0"/>
              </a:spcBef>
              <a:defRPr/>
            </a:pPr>
            <a:r>
              <a:rPr lang="id-ID" sz="8600" b="1" dirty="0" smtClean="0">
                <a:solidFill>
                  <a:srgbClr val="00B050"/>
                </a:solidFill>
              </a:rPr>
              <a:t>A Brand is a shortcut, it’s a shortcut for all the expectations I have for what you’re about to do for me. It’s a shortcut for trust, for promises, for conversations. “</a:t>
            </a:r>
          </a:p>
          <a:p>
            <a:pPr lvl="0" algn="ctr">
              <a:spcBef>
                <a:spcPct val="0"/>
              </a:spcBef>
              <a:defRPr/>
            </a:pPr>
            <a:endParaRPr lang="id-ID" sz="8600" b="1" dirty="0" smtClean="0">
              <a:solidFill>
                <a:srgbClr val="00B050"/>
              </a:solidFill>
            </a:endParaRPr>
          </a:p>
          <a:p>
            <a:pPr lvl="0" algn="ctr">
              <a:spcBef>
                <a:spcPct val="0"/>
              </a:spcBef>
              <a:defRPr/>
            </a:pPr>
            <a:endParaRPr lang="id-ID" sz="6600" dirty="0" smtClean="0"/>
          </a:p>
          <a:p>
            <a:pPr lvl="0" algn="ctr">
              <a:spcBef>
                <a:spcPct val="0"/>
              </a:spcBef>
              <a:defRPr/>
            </a:pPr>
            <a:r>
              <a:rPr lang="id-ID" sz="6000" dirty="0" smtClean="0"/>
              <a:t>Seth Godin</a:t>
            </a:r>
            <a:endParaRPr kumimoji="0" lang="id-ID" sz="6000" b="0" i="0" u="none" strike="noStrike" kern="1200" cap="none" spc="0" normalizeH="0" baseline="0" noProof="0" dirty="0" smtClean="0">
              <a:ln>
                <a:noFill/>
              </a:ln>
              <a:solidFill>
                <a:schemeClr val="bg1">
                  <a:lumMod val="75000"/>
                </a:schemeClr>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2400" dirty="0" smtClean="0">
              <a:solidFill>
                <a:schemeClr val="bg1">
                  <a:lumMod val="75000"/>
                </a:schemeClr>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2400" dirty="0" smtClean="0">
              <a:solidFill>
                <a:schemeClr val="bg1">
                  <a:lumMod val="75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71538" y="2214554"/>
            <a:ext cx="7072362" cy="4857784"/>
          </a:xfrm>
          <a:prstGeom prst="rect">
            <a:avLst/>
          </a:prstGeom>
        </p:spPr>
        <p:txBody>
          <a:bodyPr>
            <a:normAutofit/>
          </a:bodyPr>
          <a:lstStyle/>
          <a:p>
            <a:r>
              <a:rPr lang="id-ID" sz="2400" dirty="0" smtClean="0"/>
              <a:t>American Marketing Association (AMA) mendefinisikan Brand/Merek sebagai </a:t>
            </a:r>
          </a:p>
          <a:p>
            <a:endParaRPr lang="id-ID" sz="2400" dirty="0" smtClean="0"/>
          </a:p>
          <a:p>
            <a:r>
              <a:rPr lang="id-ID" sz="2400" dirty="0" smtClean="0">
                <a:solidFill>
                  <a:srgbClr val="00B050"/>
                </a:solidFill>
              </a:rPr>
              <a:t>“A Name, Term, Sign, Symbol, or Design, or a Combination of Them, Intended to Identify the Goods and Services of One Seller or Group Of Sellers and to Differentiate Them from Those of Competitors” </a:t>
            </a:r>
          </a:p>
          <a:p>
            <a:endParaRPr lang="id-ID" sz="2400" dirty="0" smtClean="0"/>
          </a:p>
          <a:p>
            <a:r>
              <a:rPr lang="id-ID" sz="2400" dirty="0" smtClean="0"/>
              <a:t>(Kottler, 2000: 404)</a:t>
            </a:r>
            <a:endParaRPr lang="id-ID" sz="2400" dirty="0"/>
          </a:p>
        </p:txBody>
      </p:sp>
      <p:sp>
        <p:nvSpPr>
          <p:cNvPr id="4" name="Title 1"/>
          <p:cNvSpPr txBox="1">
            <a:spLocks/>
          </p:cNvSpPr>
          <p:nvPr/>
        </p:nvSpPr>
        <p:spPr>
          <a:xfrm>
            <a:off x="1071538" y="1000116"/>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smtClean="0">
                <a:ln>
                  <a:noFill/>
                </a:ln>
                <a:solidFill>
                  <a:srgbClr val="00B050"/>
                </a:solidFill>
                <a:effectLst/>
                <a:uLnTx/>
                <a:uFillTx/>
                <a:latin typeface="+mj-lt"/>
                <a:ea typeface="+mj-ea"/>
                <a:cs typeface="+mj-cs"/>
              </a:rPr>
              <a:t>Definisi</a:t>
            </a:r>
            <a:r>
              <a:rPr kumimoji="0" lang="id-ID" sz="3600" b="1" i="1" u="none" strike="noStrike" kern="1200" cap="none" spc="0" normalizeH="0" baseline="0" noProof="0" dirty="0" smtClean="0">
                <a:ln>
                  <a:noFill/>
                </a:ln>
                <a:solidFill>
                  <a:srgbClr val="00B050"/>
                </a:solidFill>
                <a:effectLst/>
                <a:uLnTx/>
                <a:uFillTx/>
                <a:latin typeface="+mj-lt"/>
                <a:ea typeface="+mj-ea"/>
                <a:cs typeface="+mj-cs"/>
              </a:rPr>
              <a:t> Brand</a:t>
            </a:r>
            <a:endParaRPr kumimoji="0" lang="id-ID" sz="3600" b="1"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71538" y="2285992"/>
            <a:ext cx="7072362" cy="4857784"/>
          </a:xfrm>
          <a:prstGeom prst="rect">
            <a:avLst/>
          </a:prstGeom>
        </p:spPr>
        <p:txBody>
          <a:bodyPr>
            <a:normAutofit/>
          </a:bodyPr>
          <a:lstStyle/>
          <a:p>
            <a:pPr>
              <a:buFont typeface="Arial" pitchFamily="34" charset="0"/>
              <a:buChar char="•"/>
            </a:pPr>
            <a:r>
              <a:rPr lang="id-ID" sz="2400" dirty="0" smtClean="0"/>
              <a:t>Confidence</a:t>
            </a:r>
          </a:p>
          <a:p>
            <a:pPr>
              <a:buFont typeface="Arial" pitchFamily="34" charset="0"/>
              <a:buChar char="•"/>
            </a:pPr>
            <a:r>
              <a:rPr lang="id-ID" sz="2400" dirty="0" smtClean="0"/>
              <a:t>Passion</a:t>
            </a:r>
          </a:p>
          <a:p>
            <a:pPr>
              <a:buFont typeface="Arial" pitchFamily="34" charset="0"/>
              <a:buChar char="•"/>
            </a:pPr>
            <a:r>
              <a:rPr lang="id-ID" sz="2400" dirty="0" smtClean="0"/>
              <a:t>Belonging</a:t>
            </a:r>
          </a:p>
          <a:p>
            <a:pPr>
              <a:buFont typeface="Arial" pitchFamily="34" charset="0"/>
              <a:buChar char="•"/>
            </a:pPr>
            <a:r>
              <a:rPr lang="id-ID" sz="2400" dirty="0" smtClean="0"/>
              <a:t>Action</a:t>
            </a:r>
          </a:p>
          <a:p>
            <a:pPr>
              <a:buFont typeface="Arial" pitchFamily="34" charset="0"/>
              <a:buChar char="•"/>
            </a:pPr>
            <a:r>
              <a:rPr lang="id-ID" sz="2400" dirty="0" smtClean="0"/>
              <a:t>Security</a:t>
            </a:r>
          </a:p>
          <a:p>
            <a:pPr>
              <a:buFont typeface="Arial" pitchFamily="34" charset="0"/>
              <a:buChar char="•"/>
            </a:pPr>
            <a:r>
              <a:rPr lang="id-ID" sz="2400" dirty="0" smtClean="0"/>
              <a:t>A Set of Unique Values</a:t>
            </a:r>
          </a:p>
        </p:txBody>
      </p:sp>
      <p:sp>
        <p:nvSpPr>
          <p:cNvPr id="4" name="Title 1"/>
          <p:cNvSpPr txBox="1">
            <a:spLocks/>
          </p:cNvSpPr>
          <p:nvPr/>
        </p:nvSpPr>
        <p:spPr>
          <a:xfrm>
            <a:off x="1071538" y="1000116"/>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3600" b="1" i="1" u="none" strike="noStrike" kern="1200" cap="none" spc="0" normalizeH="0" baseline="0" noProof="0" dirty="0" smtClean="0">
                <a:ln>
                  <a:noFill/>
                </a:ln>
                <a:solidFill>
                  <a:srgbClr val="00B050"/>
                </a:solidFill>
                <a:effectLst/>
                <a:uLnTx/>
                <a:uFillTx/>
                <a:latin typeface="+mj-lt"/>
                <a:ea typeface="+mj-ea"/>
                <a:cs typeface="+mj-cs"/>
              </a:rPr>
              <a:t>Brand </a:t>
            </a:r>
            <a:r>
              <a:rPr kumimoji="0" lang="id-ID" sz="3600" b="1" u="none" strike="noStrike" kern="1200" cap="none" spc="0" normalizeH="0" baseline="0" noProof="0" dirty="0" smtClean="0">
                <a:ln>
                  <a:noFill/>
                </a:ln>
                <a:solidFill>
                  <a:srgbClr val="00B050"/>
                </a:solidFill>
                <a:effectLst/>
                <a:uLnTx/>
                <a:uFillTx/>
                <a:latin typeface="+mj-lt"/>
                <a:ea typeface="+mj-ea"/>
                <a:cs typeface="+mj-cs"/>
              </a:rPr>
              <a:t>di</a:t>
            </a:r>
            <a:r>
              <a:rPr kumimoji="0" lang="id-ID" sz="3600" b="1" i="1" u="none" strike="noStrike" kern="1200" cap="none" spc="0" normalizeH="0" baseline="0" noProof="0" dirty="0" smtClean="0">
                <a:ln>
                  <a:noFill/>
                </a:ln>
                <a:solidFill>
                  <a:srgbClr val="00B050"/>
                </a:solidFill>
                <a:effectLst/>
                <a:uLnTx/>
                <a:uFillTx/>
                <a:latin typeface="+mj-lt"/>
                <a:ea typeface="+mj-ea"/>
                <a:cs typeface="+mj-cs"/>
              </a:rPr>
              <a:t> </a:t>
            </a:r>
            <a:r>
              <a:rPr kumimoji="0" lang="id-ID" sz="3600" b="1" u="none" strike="noStrike" kern="1200" cap="none" spc="0" normalizeH="0" baseline="0" noProof="0" dirty="0" smtClean="0">
                <a:ln>
                  <a:noFill/>
                </a:ln>
                <a:solidFill>
                  <a:srgbClr val="00B050"/>
                </a:solidFill>
                <a:effectLst/>
                <a:uLnTx/>
                <a:uFillTx/>
                <a:latin typeface="+mj-lt"/>
                <a:ea typeface="+mj-ea"/>
                <a:cs typeface="+mj-cs"/>
              </a:rPr>
              <a:t>masa kini</a:t>
            </a:r>
            <a:endParaRPr kumimoji="0" lang="id-ID" sz="3600" b="1"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2490</TotalTime>
  <Words>750</Words>
  <Application>Microsoft Macintosh PowerPoint</Application>
  <PresentationFormat>On-screen Show (4:3)</PresentationFormat>
  <Paragraphs>145</Paragraphs>
  <Slides>24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Image</vt:lpstr>
      <vt:lpstr>P 3 Bahasa Periklanan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Branding</vt:lpstr>
      <vt:lpstr>Slide 17</vt:lpstr>
      <vt:lpstr>Slide 18</vt:lpstr>
      <vt:lpstr>Slide 19</vt:lpstr>
      <vt:lpstr>Slide 20</vt:lpstr>
      <vt:lpstr>Slide 21</vt:lpstr>
      <vt:lpstr>2. Geografis</vt:lpstr>
      <vt:lpstr>3. Psikografis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Tipografi 1</dc:title>
  <dc:creator>personal</dc:creator>
  <cp:lastModifiedBy>Katharina</cp:lastModifiedBy>
  <cp:revision>197</cp:revision>
  <dcterms:created xsi:type="dcterms:W3CDTF">2012-07-25T14:52:02Z</dcterms:created>
  <dcterms:modified xsi:type="dcterms:W3CDTF">2020-04-08T18:28:07Z</dcterms:modified>
</cp:coreProperties>
</file>