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sldIdLst>
    <p:sldId id="256" r:id="rId2"/>
    <p:sldId id="257" r:id="rId3"/>
    <p:sldId id="268" r:id="rId4"/>
    <p:sldId id="270" r:id="rId5"/>
    <p:sldId id="271" r:id="rId6"/>
    <p:sldId id="272" r:id="rId7"/>
    <p:sldId id="273" r:id="rId8"/>
    <p:sldId id="266" r:id="rId9"/>
    <p:sldId id="275" r:id="rId10"/>
    <p:sldId id="259" r:id="rId11"/>
    <p:sldId id="260" r:id="rId12"/>
    <p:sldId id="263" r:id="rId13"/>
    <p:sldId id="274" r:id="rId14"/>
    <p:sldId id="269"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26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79A72B-64A6-410A-BFA7-BA8233D1DA35}" type="datetimeFigureOut">
              <a:rPr lang="id-ID" smtClean="0"/>
              <a:pPr/>
              <a:t>09/04/2020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42F9D0-C402-48DC-80B7-9FAB063393A0}" type="slidenum">
              <a:rPr lang="id-ID" smtClean="0"/>
              <a:pPr/>
              <a:t>‹#›</a:t>
            </a:fld>
            <a:endParaRPr lang="id-ID"/>
          </a:p>
        </p:txBody>
      </p:sp>
    </p:spTree>
    <p:extLst>
      <p:ext uri="{BB962C8B-B14F-4D97-AF65-F5344CB8AC3E}">
        <p14:creationId xmlns:p14="http://schemas.microsoft.com/office/powerpoint/2010/main" val="80363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442F9D0-C402-48DC-80B7-9FAB063393A0}" type="slidenum">
              <a:rPr lang="id-ID" smtClean="0"/>
              <a:pPr/>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442F9D0-C402-48DC-80B7-9FAB063393A0}" type="slidenum">
              <a:rPr lang="id-ID" smtClean="0"/>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442F9D0-C402-48DC-80B7-9FAB063393A0}" type="slidenum">
              <a:rPr lang="id-ID" smtClean="0"/>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442F9D0-C402-48DC-80B7-9FAB063393A0}" type="slidenum">
              <a:rPr lang="id-ID" smtClean="0"/>
              <a:pPr/>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442F9D0-C402-48DC-80B7-9FAB063393A0}" type="slidenum">
              <a:rPr lang="id-ID" smtClean="0"/>
              <a:pPr/>
              <a:t>13</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442F9D0-C402-48DC-80B7-9FAB063393A0}" type="slidenum">
              <a:rPr lang="id-ID" smtClean="0"/>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442F9D0-C402-48DC-80B7-9FAB063393A0}" type="slidenum">
              <a:rPr lang="id-ID" smtClean="0"/>
              <a:pPr/>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442F9D0-C402-48DC-80B7-9FAB063393A0}" type="slidenum">
              <a:rPr lang="id-ID" smtClean="0"/>
              <a:pPr/>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442F9D0-C402-48DC-80B7-9FAB063393A0}" type="slidenum">
              <a:rPr lang="id-ID" smtClean="0"/>
              <a:pPr/>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442F9D0-C402-48DC-80B7-9FAB063393A0}" type="slidenum">
              <a:rPr lang="id-ID" smtClean="0"/>
              <a:pPr/>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442F9D0-C402-48DC-80B7-9FAB063393A0}" type="slidenum">
              <a:rPr lang="id-ID" smtClean="0"/>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442F9D0-C402-48DC-80B7-9FAB063393A0}" type="slidenum">
              <a:rPr lang="id-ID" smtClean="0"/>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442F9D0-C402-48DC-80B7-9FAB063393A0}" type="slidenum">
              <a:rPr lang="id-ID" smtClean="0"/>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695CC86-08C7-4EC3-9C15-C7166351EDF9}" type="datetimeFigureOut">
              <a:rPr lang="id-ID" smtClean="0"/>
              <a:pPr/>
              <a:t>09/04/2020</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A4C0A7FB-DDBB-47F7-8291-04045BEDC1AF}"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95CC86-08C7-4EC3-9C15-C7166351EDF9}" type="datetimeFigureOut">
              <a:rPr lang="id-ID" smtClean="0"/>
              <a:pPr/>
              <a:t>09/04/2020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C0A7FB-DDBB-47F7-8291-04045BEDC1A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95CC86-08C7-4EC3-9C15-C7166351EDF9}" type="datetimeFigureOut">
              <a:rPr lang="id-ID" smtClean="0"/>
              <a:pPr/>
              <a:t>09/04/2020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C0A7FB-DDBB-47F7-8291-04045BEDC1A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95CC86-08C7-4EC3-9C15-C7166351EDF9}" type="datetimeFigureOut">
              <a:rPr lang="id-ID" smtClean="0"/>
              <a:pPr/>
              <a:t>09/04/2020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C0A7FB-DDBB-47F7-8291-04045BEDC1A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95CC86-08C7-4EC3-9C15-C7166351EDF9}" type="datetimeFigureOut">
              <a:rPr lang="id-ID" smtClean="0"/>
              <a:pPr/>
              <a:t>09/04/2020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C0A7FB-DDBB-47F7-8291-04045BEDC1AF}"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95CC86-08C7-4EC3-9C15-C7166351EDF9}" type="datetimeFigureOut">
              <a:rPr lang="id-ID" smtClean="0"/>
              <a:pPr/>
              <a:t>09/04/2020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4C0A7FB-DDBB-47F7-8291-04045BEDC1A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95CC86-08C7-4EC3-9C15-C7166351EDF9}" type="datetimeFigureOut">
              <a:rPr lang="id-ID" smtClean="0"/>
              <a:pPr/>
              <a:t>09/04/2020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4C0A7FB-DDBB-47F7-8291-04045BEDC1A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95CC86-08C7-4EC3-9C15-C7166351EDF9}" type="datetimeFigureOut">
              <a:rPr lang="id-ID" smtClean="0"/>
              <a:pPr/>
              <a:t>09/04/2020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4C0A7FB-DDBB-47F7-8291-04045BEDC1A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95CC86-08C7-4EC3-9C15-C7166351EDF9}" type="datetimeFigureOut">
              <a:rPr lang="id-ID" smtClean="0"/>
              <a:pPr/>
              <a:t>09/04/2020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4C0A7FB-DDBB-47F7-8291-04045BEDC1A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95CC86-08C7-4EC3-9C15-C7166351EDF9}" type="datetimeFigureOut">
              <a:rPr lang="id-ID" smtClean="0"/>
              <a:pPr/>
              <a:t>09/04/2020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4C0A7FB-DDBB-47F7-8291-04045BEDC1A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95CC86-08C7-4EC3-9C15-C7166351EDF9}" type="datetimeFigureOut">
              <a:rPr lang="id-ID" smtClean="0"/>
              <a:pPr/>
              <a:t>09/04/2020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A4C0A7FB-DDBB-47F7-8291-04045BEDC1AF}"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695CC86-08C7-4EC3-9C15-C7166351EDF9}" type="datetimeFigureOut">
              <a:rPr lang="id-ID" smtClean="0"/>
              <a:pPr/>
              <a:t>09/04/2020</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C0A7FB-DDBB-47F7-8291-04045BEDC1AF}"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jurnalmanajemenn.blogspot.com/2009/04/evaluasi-gaya-kepemimpinan-untuk.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jurnal-sdm.blogspot.com/2009/04/faktor-faktor-yang-mempengaruhi.htm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628800"/>
            <a:ext cx="6172200" cy="1296144"/>
          </a:xfrm>
        </p:spPr>
        <p:txBody>
          <a:bodyPr>
            <a:noAutofit/>
          </a:bodyPr>
          <a:lstStyle/>
          <a:p>
            <a:pPr algn="ctr"/>
            <a:r>
              <a:rPr lang="id-ID" sz="6600" dirty="0" smtClean="0">
                <a:solidFill>
                  <a:schemeClr val="accent3">
                    <a:lumMod val="40000"/>
                    <a:lumOff val="60000"/>
                  </a:schemeClr>
                </a:solidFill>
                <a:latin typeface="Algerian" pitchFamily="82" charset="0"/>
              </a:rPr>
              <a:t>Kinerja ORGANISASI</a:t>
            </a:r>
            <a:endParaRPr lang="id-ID" sz="6600" dirty="0">
              <a:solidFill>
                <a:schemeClr val="accent3">
                  <a:lumMod val="40000"/>
                  <a:lumOff val="60000"/>
                </a:schemeClr>
              </a:solidFill>
              <a:latin typeface="Algerian" pitchFamily="82" charset="0"/>
            </a:endParaRPr>
          </a:p>
        </p:txBody>
      </p:sp>
      <p:sp>
        <p:nvSpPr>
          <p:cNvPr id="3" name="Subtitle 2"/>
          <p:cNvSpPr>
            <a:spLocks noGrp="1"/>
          </p:cNvSpPr>
          <p:nvPr>
            <p:ph type="subTitle" idx="1"/>
          </p:nvPr>
        </p:nvSpPr>
        <p:spPr>
          <a:xfrm>
            <a:off x="1285852" y="4000504"/>
            <a:ext cx="6100778" cy="857256"/>
          </a:xfrm>
          <a:solidFill>
            <a:schemeClr val="accent4">
              <a:lumMod val="75000"/>
            </a:schemeClr>
          </a:solidFill>
        </p:spPr>
        <p:txBody>
          <a:bodyPr>
            <a:normAutofit/>
          </a:bodyPr>
          <a:lstStyle/>
          <a:p>
            <a:pPr algn="ctr"/>
            <a:r>
              <a:rPr lang="en-US" sz="4000" dirty="0" err="1" smtClean="0">
                <a:solidFill>
                  <a:schemeClr val="accent4">
                    <a:lumMod val="40000"/>
                    <a:lumOff val="60000"/>
                  </a:schemeClr>
                </a:solidFill>
              </a:rPr>
              <a:t>Pertemuan</a:t>
            </a:r>
            <a:r>
              <a:rPr lang="en-US" sz="4000" dirty="0" smtClean="0">
                <a:solidFill>
                  <a:schemeClr val="accent4">
                    <a:lumMod val="40000"/>
                    <a:lumOff val="60000"/>
                  </a:schemeClr>
                </a:solidFill>
              </a:rPr>
              <a:t> </a:t>
            </a:r>
            <a:r>
              <a:rPr lang="en-US" sz="4000" dirty="0" err="1" smtClean="0">
                <a:solidFill>
                  <a:schemeClr val="accent4">
                    <a:lumMod val="40000"/>
                    <a:lumOff val="60000"/>
                  </a:schemeClr>
                </a:solidFill>
              </a:rPr>
              <a:t>ke</a:t>
            </a:r>
            <a:r>
              <a:rPr lang="en-US" sz="4000" dirty="0" smtClean="0">
                <a:solidFill>
                  <a:schemeClr val="accent4">
                    <a:lumMod val="40000"/>
                    <a:lumOff val="60000"/>
                  </a:schemeClr>
                </a:solidFill>
              </a:rPr>
              <a:t> - </a:t>
            </a:r>
            <a:r>
              <a:rPr lang="id-ID" sz="4000" dirty="0" smtClean="0">
                <a:solidFill>
                  <a:schemeClr val="accent4">
                    <a:lumMod val="40000"/>
                    <a:lumOff val="60000"/>
                  </a:schemeClr>
                </a:solidFill>
              </a:rPr>
              <a:t>5</a:t>
            </a:r>
            <a:endParaRPr lang="id-ID" sz="4000" dirty="0">
              <a:solidFill>
                <a:schemeClr val="accent4">
                  <a:lumMod val="40000"/>
                  <a:lumOff val="6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7467600" cy="1857388"/>
          </a:xfrm>
        </p:spPr>
        <p:txBody>
          <a:bodyPr>
            <a:noAutofit/>
          </a:bodyPr>
          <a:lstStyle/>
          <a:p>
            <a:pPr algn="ctr"/>
            <a:r>
              <a:rPr lang="id-ID" sz="7200" dirty="0" smtClean="0"/>
              <a:t/>
            </a:r>
            <a:br>
              <a:rPr lang="id-ID" sz="7200" dirty="0" smtClean="0"/>
            </a:br>
            <a:r>
              <a:rPr lang="id-ID" sz="7200" dirty="0" smtClean="0"/>
              <a:t>Sumber Data</a:t>
            </a:r>
            <a:endParaRPr lang="id-ID" sz="7200" dirty="0"/>
          </a:p>
        </p:txBody>
      </p:sp>
      <p:sp>
        <p:nvSpPr>
          <p:cNvPr id="3" name="Content Placeholder 2"/>
          <p:cNvSpPr>
            <a:spLocks noGrp="1"/>
          </p:cNvSpPr>
          <p:nvPr>
            <p:ph idx="1"/>
          </p:nvPr>
        </p:nvSpPr>
        <p:spPr>
          <a:xfrm>
            <a:off x="1643042" y="1928802"/>
            <a:ext cx="6900882" cy="4389120"/>
          </a:xfrm>
        </p:spPr>
        <p:txBody>
          <a:bodyPr>
            <a:normAutofit/>
          </a:bodyPr>
          <a:lstStyle/>
          <a:p>
            <a:pPr>
              <a:buNone/>
            </a:pPr>
            <a:endParaRPr lang="id-ID" sz="4800" dirty="0" smtClean="0"/>
          </a:p>
          <a:p>
            <a:pPr>
              <a:buFont typeface="Wingdings" pitchFamily="2" charset="2"/>
              <a:buChar char="v"/>
            </a:pPr>
            <a:r>
              <a:rPr lang="id-ID" sz="4800" dirty="0" smtClean="0"/>
              <a:t>Data Produksi</a:t>
            </a:r>
          </a:p>
          <a:p>
            <a:pPr>
              <a:buFont typeface="Wingdings" pitchFamily="2" charset="2"/>
              <a:buChar char="v"/>
            </a:pPr>
            <a:r>
              <a:rPr lang="id-ID" sz="4800" dirty="0" smtClean="0"/>
              <a:t>Data Personalia</a:t>
            </a:r>
          </a:p>
          <a:p>
            <a:pPr>
              <a:buFont typeface="Wingdings" pitchFamily="2" charset="2"/>
              <a:buChar char="v"/>
            </a:pPr>
            <a:r>
              <a:rPr lang="id-ID" sz="4800" dirty="0" smtClean="0"/>
              <a:t>Pertimbangan Lainnya</a:t>
            </a:r>
            <a:endParaRPr lang="id-ID"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mph" presetSubtype="0" fill="hold" nodeType="clickEffect">
                                  <p:stCondLst>
                                    <p:cond delay="0"/>
                                  </p:stCondLst>
                                  <p:childTnLst>
                                    <p:animScale>
                                      <p:cBhvr>
                                        <p:cTn id="32" dur="2000" fill="hold"/>
                                        <p:tgtEl>
                                          <p:spTgt spid="3">
                                            <p:txEl>
                                              <p:pRg st="3" end="3"/>
                                            </p:txEl>
                                          </p:spTgt>
                                        </p:tgtEl>
                                      </p:cBhvr>
                                      <p:by x="150000" y="150000"/>
                                    </p:animScale>
                                  </p:childTnLst>
                                </p:cTn>
                              </p:par>
                            </p:childTnLst>
                          </p:cTn>
                        </p:par>
                      </p:childTnLst>
                    </p:cTn>
                  </p:par>
                  <p:par>
                    <p:cTn id="33" fill="hold">
                      <p:stCondLst>
                        <p:cond delay="indefinite"/>
                      </p:stCondLst>
                      <p:childTnLst>
                        <p:par>
                          <p:cTn id="34" fill="hold">
                            <p:stCondLst>
                              <p:cond delay="0"/>
                            </p:stCondLst>
                            <p:childTnLst>
                              <p:par>
                                <p:cTn id="35" presetID="8" presetClass="emph" presetSubtype="0" fill="hold" nodeType="clickEffect">
                                  <p:stCondLst>
                                    <p:cond delay="0"/>
                                  </p:stCondLst>
                                  <p:childTnLst>
                                    <p:animRot by="21600000">
                                      <p:cBhvr>
                                        <p:cTn id="36"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00002" y="1571612"/>
            <a:ext cx="8358278" cy="4832092"/>
          </a:xfrm>
          <a:prstGeom prst="rect">
            <a:avLst/>
          </a:prstGeom>
          <a:solidFill>
            <a:schemeClr val="accent3">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Char char="•"/>
              <a:tabLst/>
            </a:pPr>
            <a:r>
              <a:rPr kumimoji="0" lang="id-ID" sz="4400" b="1"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rPr>
              <a:t>Tujuan penilaian kinerja</a:t>
            </a:r>
            <a:endParaRPr kumimoji="0" lang="en-US" sz="4400" b="1" i="0" u="none" strike="noStrike" cap="none" normalizeH="0" baseline="0" dirty="0" smtClean="0">
              <a:ln>
                <a:noFill/>
              </a:ln>
              <a:solidFill>
                <a:schemeClr val="accent1">
                  <a:lumMod val="75000"/>
                </a:schemeClr>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tabLst/>
            </a:pPr>
            <a:endParaRPr kumimoji="0" lang="id-ID"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a:t>
            </a:r>
            <a:r>
              <a:rPr kumimoji="0" lang="id-ID"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ntuk menghasilkan informasi yang akurat tentang perilaku dan kinerja anggota organisasi untuk evaluasi kinerja karyawan, telaah gaji, dan kesempatan promosi.</a:t>
            </a:r>
            <a:endParaRPr kumimoji="0" lang="id-ID"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5400" b="1" dirty="0" smtClean="0"/>
              <a:t>Manfaat penilaian kerja</a:t>
            </a:r>
            <a:endParaRPr lang="id-ID" sz="5400" dirty="0"/>
          </a:p>
        </p:txBody>
      </p:sp>
      <p:sp>
        <p:nvSpPr>
          <p:cNvPr id="3" name="Content Placeholder 2"/>
          <p:cNvSpPr>
            <a:spLocks noGrp="1"/>
          </p:cNvSpPr>
          <p:nvPr>
            <p:ph idx="1"/>
          </p:nvPr>
        </p:nvSpPr>
        <p:spPr>
          <a:xfrm>
            <a:off x="785786" y="2214554"/>
            <a:ext cx="7467600" cy="4268799"/>
          </a:xfrm>
        </p:spPr>
        <p:txBody>
          <a:bodyPr>
            <a:noAutofit/>
          </a:bodyPr>
          <a:lstStyle/>
          <a:p>
            <a:pPr>
              <a:buFont typeface="Wingdings" pitchFamily="2" charset="2"/>
              <a:buChar char="q"/>
            </a:pPr>
            <a:r>
              <a:rPr lang="id-ID" sz="3600" b="1" dirty="0" smtClean="0"/>
              <a:t>Manfaat bagi karyawan yang dinilai</a:t>
            </a:r>
          </a:p>
          <a:p>
            <a:pPr>
              <a:buFont typeface="Wingdings" pitchFamily="2" charset="2"/>
              <a:buChar char="q"/>
            </a:pPr>
            <a:r>
              <a:rPr lang="id-ID" sz="3600" b="1" dirty="0" smtClean="0"/>
              <a:t>Manfaat bagi penilai </a:t>
            </a:r>
            <a:r>
              <a:rPr lang="id-ID" sz="3600" b="1" dirty="0" smtClean="0">
                <a:solidFill>
                  <a:schemeClr val="bg1"/>
                </a:solidFill>
              </a:rPr>
              <a:t>(</a:t>
            </a:r>
            <a:r>
              <a:rPr lang="id-ID" sz="3600" b="1" dirty="0" smtClean="0">
                <a:solidFill>
                  <a:schemeClr val="bg1"/>
                </a:solidFill>
                <a:hlinkClick r:id="rId3"/>
              </a:rPr>
              <a:t>supervisor/manager/penyelia</a:t>
            </a:r>
            <a:r>
              <a:rPr lang="id-ID" sz="3600" b="1" dirty="0" smtClean="0">
                <a:solidFill>
                  <a:schemeClr val="bg1"/>
                </a:solidFill>
              </a:rPr>
              <a:t>)</a:t>
            </a:r>
          </a:p>
          <a:p>
            <a:pPr>
              <a:buFont typeface="Wingdings" pitchFamily="2" charset="2"/>
              <a:buChar char="q"/>
            </a:pPr>
            <a:r>
              <a:rPr lang="id-ID" sz="3600" b="1" dirty="0" smtClean="0"/>
              <a:t>Manfaat bagi perusahaan</a:t>
            </a:r>
            <a:r>
              <a:rPr lang="id-ID" sz="3600" dirty="0" smtClean="0"/>
              <a:t/>
            </a:r>
            <a:br>
              <a:rPr lang="id-ID" sz="3600" dirty="0" smtClean="0"/>
            </a:br>
            <a:r>
              <a:rPr lang="id-ID" sz="3600" dirty="0" smtClean="0">
                <a:solidFill>
                  <a:schemeClr val="bg1"/>
                </a:solidFill>
              </a:rPr>
              <a:t/>
            </a:r>
            <a:br>
              <a:rPr lang="id-ID" sz="3600" dirty="0" smtClean="0">
                <a:solidFill>
                  <a:schemeClr val="bg1"/>
                </a:solidFill>
              </a:rPr>
            </a:br>
            <a:r>
              <a:rPr lang="id-ID" sz="3600" dirty="0" smtClean="0"/>
              <a:t/>
            </a:r>
            <a:br>
              <a:rPr lang="id-ID" sz="3600" dirty="0" smtClean="0"/>
            </a:br>
            <a:endParaRPr lang="id-ID"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path" presetSubtype="0" accel="50000" decel="50000" fill="hold" grpId="1" nodeType="clickEffect">
                                  <p:stCondLst>
                                    <p:cond delay="0"/>
                                  </p:stCondLst>
                                  <p:childTnLst>
                                    <p:animMotion origin="layout" path="M 0 0  L 0.25 -0.33302  E" pathEditMode="relative" ptsTypes="">
                                      <p:cBhvr>
                                        <p:cTn id="12" dur="2000" fill="hold"/>
                                        <p:tgtEl>
                                          <p:spTgt spid="2"/>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2"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plus(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1" presetClass="entr" presetSubtype="0" fill="hold" grpId="3" nodeType="clickEffect">
                                  <p:stCondLst>
                                    <p:cond delay="0"/>
                                  </p:stCondLst>
                                  <p:childTnLst>
                                    <p:set>
                                      <p:cBhvr>
                                        <p:cTn id="21" dur="1000">
                                          <p:stCondLst>
                                            <p:cond delay="0"/>
                                          </p:stCondLst>
                                        </p:cTn>
                                        <p:tgtEl>
                                          <p:spTgt spid="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4" nodeType="clickEffect">
                                  <p:stCondLst>
                                    <p:cond delay="0"/>
                                  </p:stCondLst>
                                  <p:childTnLst>
                                    <p:set>
                                      <p:cBhvr>
                                        <p:cTn id="25" dur="1" fill="hold">
                                          <p:stCondLst>
                                            <p:cond delay="0"/>
                                          </p:stCondLst>
                                        </p:cTn>
                                        <p:tgtEl>
                                          <p:spTgt spid="2"/>
                                        </p:tgtEl>
                                        <p:attrNameLst>
                                          <p:attrName>style.visibility</p:attrName>
                                        </p:attrNameLst>
                                      </p:cBhvr>
                                      <p:to>
                                        <p:strVal val="visible"/>
                                      </p:to>
                                    </p:set>
                                    <p:anim to="" calcmode="lin" valueType="num">
                                      <p:cBhvr>
                                        <p:cTn id="26" dur="1" fill="hold"/>
                                        <p:tgtEl>
                                          <p:spTgt spid="2"/>
                                        </p:tgtEl>
                                        <p:attrNameLst>
                                          <p:attrName/>
                                        </p:attrNameLst>
                                      </p:cBhvr>
                                    </p:anim>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21600000">
                                      <p:cBhvr>
                                        <p:cTn id="30" dur="2000" fill="hold"/>
                                        <p:tgtEl>
                                          <p:spTgt spid="3">
                                            <p:txEl>
                                              <p:pRg st="0" end="0"/>
                                            </p:txEl>
                                          </p:spTgt>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fade">
                                      <p:cBhvr>
                                        <p:cTn id="35" dur="2000"/>
                                        <p:tgtEl>
                                          <p:spTgt spid="3">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7" presetClass="entr" presetSubtype="4" fill="hold"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additive="base">
                                        <p:cTn id="40"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1"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92696"/>
            <a:ext cx="7467600" cy="1080120"/>
          </a:xfrm>
        </p:spPr>
        <p:txBody>
          <a:bodyPr>
            <a:noAutofit/>
          </a:bodyPr>
          <a:lstStyle/>
          <a:p>
            <a:pPr algn="ctr"/>
            <a:r>
              <a:rPr lang="en-US" sz="1600" dirty="0" err="1"/>
              <a:t>Menurut</a:t>
            </a:r>
            <a:r>
              <a:rPr lang="en-US" sz="1600" dirty="0"/>
              <a:t> Mathis </a:t>
            </a:r>
            <a:r>
              <a:rPr lang="en-US" sz="1600" dirty="0" err="1"/>
              <a:t>dan</a:t>
            </a:r>
            <a:r>
              <a:rPr lang="en-US" sz="1600" dirty="0"/>
              <a:t> Jackson (2011:378), </a:t>
            </a:r>
            <a:r>
              <a:rPr lang="en-US" sz="1600" dirty="0" err="1"/>
              <a:t>kinerja</a:t>
            </a:r>
            <a:r>
              <a:rPr lang="en-US" sz="1600" dirty="0"/>
              <a:t> </a:t>
            </a:r>
            <a:r>
              <a:rPr lang="en-US" sz="1600" dirty="0" err="1"/>
              <a:t>pada</a:t>
            </a:r>
            <a:r>
              <a:rPr lang="en-US" sz="1600" dirty="0"/>
              <a:t> </a:t>
            </a:r>
            <a:r>
              <a:rPr lang="en-US" sz="1600" dirty="0" err="1"/>
              <a:t>dasarnya</a:t>
            </a:r>
            <a:r>
              <a:rPr lang="en-US" sz="1600" dirty="0"/>
              <a:t> </a:t>
            </a:r>
            <a:r>
              <a:rPr lang="en-US" sz="1600" dirty="0" err="1"/>
              <a:t>adalah</a:t>
            </a:r>
            <a:r>
              <a:rPr lang="en-US" sz="1600" dirty="0"/>
              <a:t> </a:t>
            </a:r>
            <a:r>
              <a:rPr lang="en-US" sz="1600" dirty="0" err="1"/>
              <a:t>apa</a:t>
            </a:r>
            <a:r>
              <a:rPr lang="en-US" sz="1600" dirty="0"/>
              <a:t> yang </a:t>
            </a:r>
            <a:r>
              <a:rPr lang="en-US" sz="1600" dirty="0" err="1"/>
              <a:t>dilakukan</a:t>
            </a:r>
            <a:r>
              <a:rPr lang="en-US" sz="1600" dirty="0"/>
              <a:t> </a:t>
            </a:r>
            <a:r>
              <a:rPr lang="en-US" sz="1600" dirty="0" err="1"/>
              <a:t>atau</a:t>
            </a:r>
            <a:r>
              <a:rPr lang="en-US" sz="1600" dirty="0"/>
              <a:t> </a:t>
            </a:r>
            <a:r>
              <a:rPr lang="en-US" sz="1600" dirty="0" err="1"/>
              <a:t>tidak</a:t>
            </a:r>
            <a:r>
              <a:rPr lang="en-US" sz="1600" dirty="0"/>
              <a:t> </a:t>
            </a:r>
            <a:r>
              <a:rPr lang="en-US" sz="1600" dirty="0" err="1"/>
              <a:t>dilakukan</a:t>
            </a:r>
            <a:r>
              <a:rPr lang="en-US" sz="1600" dirty="0"/>
              <a:t> </a:t>
            </a:r>
            <a:r>
              <a:rPr lang="en-US" sz="1600" dirty="0" err="1"/>
              <a:t>oleh</a:t>
            </a:r>
            <a:r>
              <a:rPr lang="en-US" sz="1600" dirty="0"/>
              <a:t> </a:t>
            </a:r>
            <a:r>
              <a:rPr lang="en-US" sz="1600" dirty="0" err="1"/>
              <a:t>karyawan</a:t>
            </a:r>
            <a:r>
              <a:rPr lang="en-US" sz="1600" dirty="0"/>
              <a:t>. </a:t>
            </a:r>
            <a:r>
              <a:rPr lang="en-US" sz="1600" dirty="0" err="1"/>
              <a:t>Kinerja</a:t>
            </a:r>
            <a:r>
              <a:rPr lang="en-US" sz="1600" dirty="0"/>
              <a:t> </a:t>
            </a:r>
            <a:r>
              <a:rPr lang="en-US" sz="1600" dirty="0" err="1"/>
              <a:t>karyawan</a:t>
            </a:r>
            <a:r>
              <a:rPr lang="en-US" sz="1600" dirty="0"/>
              <a:t> yang </a:t>
            </a:r>
            <a:r>
              <a:rPr lang="en-US" sz="1600" dirty="0" err="1"/>
              <a:t>umum</a:t>
            </a:r>
            <a:r>
              <a:rPr lang="en-US" sz="1600" dirty="0"/>
              <a:t> </a:t>
            </a:r>
            <a:r>
              <a:rPr lang="en-US" sz="1600" dirty="0" err="1"/>
              <a:t>untuk</a:t>
            </a:r>
            <a:r>
              <a:rPr lang="en-US" sz="1600" dirty="0"/>
              <a:t> </a:t>
            </a:r>
            <a:r>
              <a:rPr lang="en-US" sz="1600" dirty="0" err="1"/>
              <a:t>kebanyakan</a:t>
            </a:r>
            <a:r>
              <a:rPr lang="en-US" sz="1600" dirty="0"/>
              <a:t> </a:t>
            </a:r>
            <a:r>
              <a:rPr lang="en-US" sz="1600" dirty="0" err="1"/>
              <a:t>pekerjaan</a:t>
            </a:r>
            <a:r>
              <a:rPr lang="en-US" sz="1600" dirty="0"/>
              <a:t> </a:t>
            </a:r>
            <a:r>
              <a:rPr lang="en-US" sz="1600" dirty="0" err="1"/>
              <a:t>meliputi</a:t>
            </a:r>
            <a:r>
              <a:rPr lang="en-US" sz="1600" dirty="0"/>
              <a:t> </a:t>
            </a:r>
            <a:r>
              <a:rPr lang="en-US" sz="1600" dirty="0" err="1"/>
              <a:t>elemen</a:t>
            </a:r>
            <a:r>
              <a:rPr lang="en-US" sz="1600" dirty="0"/>
              <a:t> </a:t>
            </a:r>
            <a:r>
              <a:rPr lang="en-US" sz="1600" dirty="0" err="1"/>
              <a:t>sebagai</a:t>
            </a:r>
            <a:r>
              <a:rPr lang="en-US" sz="1600" dirty="0"/>
              <a:t> </a:t>
            </a:r>
            <a:r>
              <a:rPr lang="en-US" sz="1600" dirty="0" err="1"/>
              <a:t>berikut</a:t>
            </a:r>
            <a:r>
              <a:rPr lang="en-US" sz="1600" dirty="0"/>
              <a:t>:</a:t>
            </a:r>
            <a:r>
              <a:rPr lang="id-ID" sz="1600" dirty="0"/>
              <a:t/>
            </a:r>
            <a:br>
              <a:rPr lang="id-ID" sz="1600" dirty="0"/>
            </a:br>
            <a:endParaRPr lang="id-ID" sz="1600" b="1" dirty="0"/>
          </a:p>
        </p:txBody>
      </p:sp>
      <p:sp>
        <p:nvSpPr>
          <p:cNvPr id="4" name="Content Placeholder 3"/>
          <p:cNvSpPr>
            <a:spLocks noGrp="1"/>
          </p:cNvSpPr>
          <p:nvPr>
            <p:ph idx="1"/>
          </p:nvPr>
        </p:nvSpPr>
        <p:spPr/>
        <p:txBody>
          <a:bodyPr>
            <a:normAutofit fontScale="62500" lnSpcReduction="20000"/>
          </a:bodyPr>
          <a:lstStyle/>
          <a:p>
            <a:pPr lvl="0"/>
            <a:r>
              <a:rPr lang="en-US" dirty="0" err="1" smtClean="0"/>
              <a:t>Kuantitas</a:t>
            </a:r>
            <a:r>
              <a:rPr lang="en-US" dirty="0" smtClean="0"/>
              <a:t> </a:t>
            </a:r>
            <a:r>
              <a:rPr lang="en-US" dirty="0" err="1"/>
              <a:t>dari</a:t>
            </a:r>
            <a:r>
              <a:rPr lang="en-US" dirty="0"/>
              <a:t> </a:t>
            </a:r>
            <a:r>
              <a:rPr lang="en-US" dirty="0" err="1"/>
              <a:t>hasil</a:t>
            </a:r>
            <a:r>
              <a:rPr lang="en-US" dirty="0"/>
              <a:t> </a:t>
            </a:r>
            <a:endParaRPr lang="id-ID" dirty="0"/>
          </a:p>
          <a:p>
            <a:r>
              <a:rPr lang="en-US" dirty="0" err="1"/>
              <a:t>Jumlah</a:t>
            </a:r>
            <a:r>
              <a:rPr lang="en-US" dirty="0"/>
              <a:t> yang </a:t>
            </a:r>
            <a:r>
              <a:rPr lang="en-US" dirty="0" err="1"/>
              <a:t>harus</a:t>
            </a:r>
            <a:r>
              <a:rPr lang="en-US" dirty="0"/>
              <a:t> </a:t>
            </a:r>
            <a:r>
              <a:rPr lang="en-US" dirty="0" err="1"/>
              <a:t>diselesaikan</a:t>
            </a:r>
            <a:r>
              <a:rPr lang="en-US" dirty="0"/>
              <a:t> </a:t>
            </a:r>
            <a:r>
              <a:rPr lang="en-US" dirty="0" err="1"/>
              <a:t>atau</a:t>
            </a:r>
            <a:r>
              <a:rPr lang="en-US" dirty="0"/>
              <a:t> </a:t>
            </a:r>
            <a:r>
              <a:rPr lang="en-US" dirty="0" err="1"/>
              <a:t>dicapai</a:t>
            </a:r>
            <a:r>
              <a:rPr lang="en-US" dirty="0"/>
              <a:t>. </a:t>
            </a:r>
            <a:r>
              <a:rPr lang="en-US" dirty="0" err="1"/>
              <a:t>Pengukuran</a:t>
            </a:r>
            <a:r>
              <a:rPr lang="en-US" dirty="0"/>
              <a:t> </a:t>
            </a:r>
            <a:r>
              <a:rPr lang="en-US" dirty="0" err="1"/>
              <a:t>kuantitatif</a:t>
            </a:r>
            <a:r>
              <a:rPr lang="en-US" dirty="0"/>
              <a:t> </a:t>
            </a:r>
            <a:r>
              <a:rPr lang="en-US" dirty="0" err="1"/>
              <a:t>melibatkan</a:t>
            </a:r>
            <a:r>
              <a:rPr lang="en-US" dirty="0"/>
              <a:t> </a:t>
            </a:r>
            <a:r>
              <a:rPr lang="en-US" dirty="0" err="1"/>
              <a:t>perhitungan</a:t>
            </a:r>
            <a:r>
              <a:rPr lang="en-US" dirty="0"/>
              <a:t> </a:t>
            </a:r>
            <a:r>
              <a:rPr lang="en-US" dirty="0" err="1"/>
              <a:t>keluaran</a:t>
            </a:r>
            <a:r>
              <a:rPr lang="en-US" dirty="0"/>
              <a:t> </a:t>
            </a:r>
            <a:r>
              <a:rPr lang="en-US" dirty="0" err="1"/>
              <a:t>dari</a:t>
            </a:r>
            <a:r>
              <a:rPr lang="en-US" dirty="0"/>
              <a:t> proses </a:t>
            </a:r>
            <a:r>
              <a:rPr lang="en-US" dirty="0" err="1"/>
              <a:t>atau</a:t>
            </a:r>
            <a:r>
              <a:rPr lang="en-US" dirty="0"/>
              <a:t> </a:t>
            </a:r>
            <a:r>
              <a:rPr lang="en-US" dirty="0" err="1"/>
              <a:t>pelaksanaan</a:t>
            </a:r>
            <a:r>
              <a:rPr lang="en-US" dirty="0"/>
              <a:t> </a:t>
            </a:r>
            <a:r>
              <a:rPr lang="en-US" dirty="0" err="1"/>
              <a:t>kegiatan</a:t>
            </a:r>
            <a:r>
              <a:rPr lang="en-US" dirty="0"/>
              <a:t>. </a:t>
            </a:r>
            <a:r>
              <a:rPr lang="en-US" dirty="0" err="1"/>
              <a:t>Ini</a:t>
            </a:r>
            <a:r>
              <a:rPr lang="en-US" dirty="0"/>
              <a:t> </a:t>
            </a:r>
            <a:r>
              <a:rPr lang="en-US" dirty="0" err="1"/>
              <a:t>berkaitan</a:t>
            </a:r>
            <a:r>
              <a:rPr lang="en-US" dirty="0"/>
              <a:t> </a:t>
            </a:r>
            <a:r>
              <a:rPr lang="en-US" dirty="0" err="1"/>
              <a:t>dengan</a:t>
            </a:r>
            <a:r>
              <a:rPr lang="en-US" dirty="0"/>
              <a:t> </a:t>
            </a:r>
            <a:r>
              <a:rPr lang="en-US" dirty="0" err="1"/>
              <a:t>jumlah</a:t>
            </a:r>
            <a:r>
              <a:rPr lang="en-US" dirty="0"/>
              <a:t> </a:t>
            </a:r>
            <a:r>
              <a:rPr lang="en-US" dirty="0" err="1"/>
              <a:t>keluaran</a:t>
            </a:r>
            <a:r>
              <a:rPr lang="en-US" dirty="0"/>
              <a:t> yang </a:t>
            </a:r>
            <a:r>
              <a:rPr lang="en-US" dirty="0" err="1"/>
              <a:t>dihasilkan</a:t>
            </a:r>
            <a:r>
              <a:rPr lang="en-US" dirty="0"/>
              <a:t>.</a:t>
            </a:r>
            <a:endParaRPr lang="id-ID" dirty="0"/>
          </a:p>
          <a:p>
            <a:pPr lvl="0"/>
            <a:r>
              <a:rPr lang="en-US" dirty="0" err="1"/>
              <a:t>Kualitas</a:t>
            </a:r>
            <a:r>
              <a:rPr lang="en-US" dirty="0"/>
              <a:t> </a:t>
            </a:r>
            <a:r>
              <a:rPr lang="en-US" dirty="0" err="1"/>
              <a:t>dari</a:t>
            </a:r>
            <a:r>
              <a:rPr lang="en-US" dirty="0"/>
              <a:t> </a:t>
            </a:r>
            <a:r>
              <a:rPr lang="en-US" dirty="0" err="1"/>
              <a:t>hasil</a:t>
            </a:r>
            <a:endParaRPr lang="id-ID" dirty="0"/>
          </a:p>
          <a:p>
            <a:r>
              <a:rPr lang="en-US" dirty="0" err="1"/>
              <a:t>Mutu</a:t>
            </a:r>
            <a:r>
              <a:rPr lang="en-US" dirty="0"/>
              <a:t> yang </a:t>
            </a:r>
            <a:r>
              <a:rPr lang="en-US" dirty="0" err="1"/>
              <a:t>harus</a:t>
            </a:r>
            <a:r>
              <a:rPr lang="en-US" dirty="0"/>
              <a:t> </a:t>
            </a:r>
            <a:r>
              <a:rPr lang="en-US" dirty="0" err="1"/>
              <a:t>dihasilkan</a:t>
            </a:r>
            <a:r>
              <a:rPr lang="en-US" dirty="0"/>
              <a:t> (</a:t>
            </a:r>
            <a:r>
              <a:rPr lang="en-US" dirty="0" err="1"/>
              <a:t>baik</a:t>
            </a:r>
            <a:r>
              <a:rPr lang="en-US" dirty="0"/>
              <a:t> </a:t>
            </a:r>
            <a:r>
              <a:rPr lang="en-US" dirty="0" err="1"/>
              <a:t>tidaknya</a:t>
            </a:r>
            <a:r>
              <a:rPr lang="en-US" dirty="0"/>
              <a:t>). </a:t>
            </a:r>
            <a:r>
              <a:rPr lang="en-US" dirty="0" err="1"/>
              <a:t>Pengukuran</a:t>
            </a:r>
            <a:r>
              <a:rPr lang="en-US" dirty="0"/>
              <a:t> </a:t>
            </a:r>
            <a:r>
              <a:rPr lang="en-US" dirty="0" err="1"/>
              <a:t>kualitatif</a:t>
            </a:r>
            <a:r>
              <a:rPr lang="en-US" dirty="0"/>
              <a:t> </a:t>
            </a:r>
            <a:r>
              <a:rPr lang="en-US" dirty="0" err="1"/>
              <a:t>keluaran</a:t>
            </a:r>
            <a:r>
              <a:rPr lang="en-US" dirty="0"/>
              <a:t> </a:t>
            </a:r>
            <a:r>
              <a:rPr lang="en-US" dirty="0" err="1"/>
              <a:t>mencerminkan</a:t>
            </a:r>
            <a:r>
              <a:rPr lang="en-US" dirty="0"/>
              <a:t> </a:t>
            </a:r>
            <a:r>
              <a:rPr lang="en-US" dirty="0" err="1"/>
              <a:t>pengukuran</a:t>
            </a:r>
            <a:r>
              <a:rPr lang="en-US" dirty="0"/>
              <a:t> </a:t>
            </a:r>
            <a:r>
              <a:rPr lang="en-US" dirty="0" err="1"/>
              <a:t>tingkat</a:t>
            </a:r>
            <a:r>
              <a:rPr lang="en-US" dirty="0"/>
              <a:t> </a:t>
            </a:r>
            <a:r>
              <a:rPr lang="en-US" dirty="0" err="1"/>
              <a:t>kepuasan</a:t>
            </a:r>
            <a:r>
              <a:rPr lang="en-US" dirty="0"/>
              <a:t>, </a:t>
            </a:r>
            <a:r>
              <a:rPr lang="en-US" dirty="0" err="1"/>
              <a:t>yaitu</a:t>
            </a:r>
            <a:r>
              <a:rPr lang="en-US" dirty="0"/>
              <a:t> </a:t>
            </a:r>
            <a:r>
              <a:rPr lang="en-US" dirty="0" err="1"/>
              <a:t>seberapa</a:t>
            </a:r>
            <a:r>
              <a:rPr lang="en-US" dirty="0"/>
              <a:t> </a:t>
            </a:r>
            <a:r>
              <a:rPr lang="en-US" dirty="0" err="1"/>
              <a:t>baik</a:t>
            </a:r>
            <a:r>
              <a:rPr lang="en-US" dirty="0"/>
              <a:t> </a:t>
            </a:r>
            <a:r>
              <a:rPr lang="en-US" dirty="0" err="1"/>
              <a:t>penyelesaiannya</a:t>
            </a:r>
            <a:r>
              <a:rPr lang="en-US" dirty="0"/>
              <a:t> </a:t>
            </a:r>
            <a:r>
              <a:rPr lang="en-US" dirty="0" err="1"/>
              <a:t>ini</a:t>
            </a:r>
            <a:r>
              <a:rPr lang="en-US" dirty="0"/>
              <a:t> </a:t>
            </a:r>
            <a:r>
              <a:rPr lang="en-US" dirty="0" err="1"/>
              <a:t>berkaitan</a:t>
            </a:r>
            <a:r>
              <a:rPr lang="en-US" dirty="0"/>
              <a:t> </a:t>
            </a:r>
            <a:r>
              <a:rPr lang="en-US" dirty="0" err="1"/>
              <a:t>dengan</a:t>
            </a:r>
            <a:r>
              <a:rPr lang="en-US" dirty="0"/>
              <a:t> </a:t>
            </a:r>
            <a:r>
              <a:rPr lang="en-US" dirty="0" err="1"/>
              <a:t>bentuk</a:t>
            </a:r>
            <a:r>
              <a:rPr lang="en-US" dirty="0"/>
              <a:t> </a:t>
            </a:r>
            <a:r>
              <a:rPr lang="en-US" dirty="0" err="1"/>
              <a:t>keluaran</a:t>
            </a:r>
            <a:r>
              <a:rPr lang="en-US" dirty="0"/>
              <a:t>.</a:t>
            </a:r>
            <a:endParaRPr lang="id-ID" dirty="0"/>
          </a:p>
          <a:p>
            <a:pPr lvl="0"/>
            <a:r>
              <a:rPr lang="en-US" dirty="0" err="1"/>
              <a:t>Ketepatan</a:t>
            </a:r>
            <a:r>
              <a:rPr lang="en-US" dirty="0"/>
              <a:t> </a:t>
            </a:r>
            <a:r>
              <a:rPr lang="en-US" dirty="0" err="1"/>
              <a:t>waktu</a:t>
            </a:r>
            <a:r>
              <a:rPr lang="en-US" dirty="0"/>
              <a:t> </a:t>
            </a:r>
            <a:r>
              <a:rPr lang="en-US" dirty="0" err="1"/>
              <a:t>dari</a:t>
            </a:r>
            <a:r>
              <a:rPr lang="en-US" dirty="0"/>
              <a:t> </a:t>
            </a:r>
            <a:r>
              <a:rPr lang="en-US" dirty="0" err="1"/>
              <a:t>hasil</a:t>
            </a:r>
            <a:endParaRPr lang="id-ID" dirty="0"/>
          </a:p>
          <a:p>
            <a:r>
              <a:rPr lang="en-US" dirty="0" err="1"/>
              <a:t>Waktu</a:t>
            </a:r>
            <a:r>
              <a:rPr lang="en-US" dirty="0"/>
              <a:t> </a:t>
            </a:r>
            <a:r>
              <a:rPr lang="en-US" dirty="0" err="1"/>
              <a:t>harus</a:t>
            </a:r>
            <a:r>
              <a:rPr lang="en-US" dirty="0"/>
              <a:t> </a:t>
            </a:r>
            <a:r>
              <a:rPr lang="en-US" dirty="0" err="1"/>
              <a:t>dimanfaatkan</a:t>
            </a:r>
            <a:r>
              <a:rPr lang="en-US" dirty="0"/>
              <a:t> </a:t>
            </a:r>
            <a:r>
              <a:rPr lang="en-US" dirty="0" err="1"/>
              <a:t>sebaik</a:t>
            </a:r>
            <a:r>
              <a:rPr lang="en-US" dirty="0"/>
              <a:t> </a:t>
            </a:r>
            <a:r>
              <a:rPr lang="en-US" dirty="0" err="1"/>
              <a:t>mungkin</a:t>
            </a:r>
            <a:r>
              <a:rPr lang="en-US" dirty="0"/>
              <a:t> </a:t>
            </a:r>
            <a:r>
              <a:rPr lang="en-US" dirty="0" err="1"/>
              <a:t>dan</a:t>
            </a:r>
            <a:r>
              <a:rPr lang="en-US" dirty="0"/>
              <a:t> </a:t>
            </a:r>
            <a:r>
              <a:rPr lang="en-US" dirty="0" err="1"/>
              <a:t>secara</a:t>
            </a:r>
            <a:r>
              <a:rPr lang="en-US" dirty="0"/>
              <a:t> optimal. </a:t>
            </a:r>
            <a:r>
              <a:rPr lang="en-US" dirty="0" err="1"/>
              <a:t>Penundaan</a:t>
            </a:r>
            <a:r>
              <a:rPr lang="en-US" dirty="0"/>
              <a:t> </a:t>
            </a:r>
            <a:r>
              <a:rPr lang="en-US" dirty="0" err="1"/>
              <a:t>penggunaan</a:t>
            </a:r>
            <a:r>
              <a:rPr lang="en-US" dirty="0"/>
              <a:t> </a:t>
            </a:r>
            <a:r>
              <a:rPr lang="en-US" dirty="0" err="1"/>
              <a:t>waktu</a:t>
            </a:r>
            <a:r>
              <a:rPr lang="en-US" dirty="0"/>
              <a:t> </a:t>
            </a:r>
            <a:r>
              <a:rPr lang="en-US" dirty="0" err="1"/>
              <a:t>dapat</a:t>
            </a:r>
            <a:r>
              <a:rPr lang="en-US" dirty="0"/>
              <a:t> </a:t>
            </a:r>
            <a:r>
              <a:rPr lang="en-US" dirty="0" err="1"/>
              <a:t>menimbulkan</a:t>
            </a:r>
            <a:r>
              <a:rPr lang="en-US" dirty="0"/>
              <a:t> </a:t>
            </a:r>
            <a:r>
              <a:rPr lang="en-US" dirty="0" err="1"/>
              <a:t>berbagai</a:t>
            </a:r>
            <a:r>
              <a:rPr lang="en-US" dirty="0"/>
              <a:t> </a:t>
            </a:r>
            <a:r>
              <a:rPr lang="en-US" dirty="0" err="1"/>
              <a:t>konsekuensi</a:t>
            </a:r>
            <a:r>
              <a:rPr lang="en-US" dirty="0"/>
              <a:t> </a:t>
            </a:r>
            <a:r>
              <a:rPr lang="en-US" dirty="0" err="1"/>
              <a:t>biaya</a:t>
            </a:r>
            <a:r>
              <a:rPr lang="en-US" dirty="0"/>
              <a:t> </a:t>
            </a:r>
            <a:r>
              <a:rPr lang="en-US" dirty="0" err="1"/>
              <a:t>besar</a:t>
            </a:r>
            <a:r>
              <a:rPr lang="en-US" dirty="0"/>
              <a:t> </a:t>
            </a:r>
            <a:r>
              <a:rPr lang="en-US" dirty="0" err="1"/>
              <a:t>dan</a:t>
            </a:r>
            <a:r>
              <a:rPr lang="en-US" dirty="0"/>
              <a:t> </a:t>
            </a:r>
            <a:r>
              <a:rPr lang="en-US" dirty="0" err="1"/>
              <a:t>kerugian</a:t>
            </a:r>
            <a:r>
              <a:rPr lang="en-US" dirty="0"/>
              <a:t>.</a:t>
            </a:r>
            <a:endParaRPr lang="id-ID" dirty="0"/>
          </a:p>
          <a:p>
            <a:pPr lvl="0"/>
            <a:r>
              <a:rPr lang="en-US" dirty="0" err="1"/>
              <a:t>Kehadiran</a:t>
            </a:r>
            <a:r>
              <a:rPr lang="en-US" dirty="0"/>
              <a:t> </a:t>
            </a:r>
            <a:r>
              <a:rPr lang="en-US" dirty="0" err="1"/>
              <a:t>atau</a:t>
            </a:r>
            <a:r>
              <a:rPr lang="en-US" dirty="0"/>
              <a:t> </a:t>
            </a:r>
            <a:r>
              <a:rPr lang="en-US" dirty="0" err="1"/>
              <a:t>absensi</a:t>
            </a:r>
            <a:endParaRPr lang="id-ID" dirty="0"/>
          </a:p>
          <a:p>
            <a:r>
              <a:rPr lang="en-US" dirty="0"/>
              <a:t>Tingkat </a:t>
            </a:r>
            <a:r>
              <a:rPr lang="en-US" dirty="0" err="1"/>
              <a:t>kehadiran</a:t>
            </a:r>
            <a:r>
              <a:rPr lang="en-US" dirty="0"/>
              <a:t> </a:t>
            </a:r>
            <a:r>
              <a:rPr lang="en-US" dirty="0" err="1"/>
              <a:t>merupakan</a:t>
            </a:r>
            <a:r>
              <a:rPr lang="en-US" dirty="0"/>
              <a:t> </a:t>
            </a:r>
            <a:r>
              <a:rPr lang="en-US" dirty="0" err="1"/>
              <a:t>sesuatu</a:t>
            </a:r>
            <a:r>
              <a:rPr lang="en-US" dirty="0"/>
              <a:t> yang </a:t>
            </a:r>
            <a:r>
              <a:rPr lang="en-US" dirty="0" err="1"/>
              <a:t>menjadi</a:t>
            </a:r>
            <a:r>
              <a:rPr lang="en-US" dirty="0"/>
              <a:t> </a:t>
            </a:r>
            <a:r>
              <a:rPr lang="en-US" dirty="0" err="1"/>
              <a:t>tolak</a:t>
            </a:r>
            <a:r>
              <a:rPr lang="en-US" dirty="0"/>
              <a:t> </a:t>
            </a:r>
            <a:r>
              <a:rPr lang="en-US" dirty="0" err="1"/>
              <a:t>ukur</a:t>
            </a:r>
            <a:r>
              <a:rPr lang="en-US" dirty="0"/>
              <a:t> </a:t>
            </a:r>
            <a:r>
              <a:rPr lang="en-US" dirty="0" err="1"/>
              <a:t>sebuah</a:t>
            </a:r>
            <a:r>
              <a:rPr lang="en-US" dirty="0"/>
              <a:t> </a:t>
            </a:r>
            <a:r>
              <a:rPr lang="en-US" dirty="0" err="1"/>
              <a:t>perusahaan</a:t>
            </a:r>
            <a:r>
              <a:rPr lang="en-US" dirty="0"/>
              <a:t> </a:t>
            </a:r>
            <a:r>
              <a:rPr lang="en-US" dirty="0" err="1"/>
              <a:t>dalam</a:t>
            </a:r>
            <a:r>
              <a:rPr lang="en-US" dirty="0"/>
              <a:t> </a:t>
            </a:r>
            <a:r>
              <a:rPr lang="en-US" dirty="0" err="1"/>
              <a:t>mengetahui</a:t>
            </a:r>
            <a:r>
              <a:rPr lang="en-US" dirty="0"/>
              <a:t> </a:t>
            </a:r>
            <a:r>
              <a:rPr lang="en-US" dirty="0" err="1"/>
              <a:t>tingkat</a:t>
            </a:r>
            <a:r>
              <a:rPr lang="en-US" dirty="0"/>
              <a:t> </a:t>
            </a:r>
            <a:r>
              <a:rPr lang="en-US" dirty="0" err="1"/>
              <a:t>partisipasi</a:t>
            </a:r>
            <a:r>
              <a:rPr lang="en-US" dirty="0"/>
              <a:t> </a:t>
            </a:r>
            <a:r>
              <a:rPr lang="en-US" dirty="0" err="1"/>
              <a:t>karyawan</a:t>
            </a:r>
            <a:r>
              <a:rPr lang="en-US" dirty="0"/>
              <a:t> </a:t>
            </a:r>
            <a:r>
              <a:rPr lang="en-US" dirty="0" err="1"/>
              <a:t>pada</a:t>
            </a:r>
            <a:r>
              <a:rPr lang="en-US" dirty="0"/>
              <a:t> </a:t>
            </a:r>
            <a:r>
              <a:rPr lang="en-US" dirty="0" err="1"/>
              <a:t>perusahaan</a:t>
            </a:r>
            <a:r>
              <a:rPr lang="en-US" dirty="0"/>
              <a:t>.</a:t>
            </a:r>
            <a:endParaRPr lang="id-ID" dirty="0"/>
          </a:p>
          <a:p>
            <a:pPr lvl="0"/>
            <a:r>
              <a:rPr lang="en-US" dirty="0" err="1"/>
              <a:t>Kemampuan</a:t>
            </a:r>
            <a:r>
              <a:rPr lang="en-US" dirty="0"/>
              <a:t> </a:t>
            </a:r>
            <a:r>
              <a:rPr lang="en-US" dirty="0" err="1"/>
              <a:t>bekerja</a:t>
            </a:r>
            <a:r>
              <a:rPr lang="en-US" dirty="0"/>
              <a:t> </a:t>
            </a:r>
            <a:r>
              <a:rPr lang="en-US" dirty="0" err="1"/>
              <a:t>sama</a:t>
            </a:r>
            <a:endParaRPr lang="id-ID" dirty="0"/>
          </a:p>
          <a:p>
            <a:r>
              <a:rPr lang="en-US" dirty="0" err="1"/>
              <a:t>Kemampuan</a:t>
            </a:r>
            <a:r>
              <a:rPr lang="en-US" dirty="0"/>
              <a:t> </a:t>
            </a:r>
            <a:r>
              <a:rPr lang="en-US" dirty="0" err="1"/>
              <a:t>bekerja</a:t>
            </a:r>
            <a:r>
              <a:rPr lang="en-US" dirty="0"/>
              <a:t> </a:t>
            </a:r>
            <a:r>
              <a:rPr lang="en-US" dirty="0" err="1"/>
              <a:t>sama</a:t>
            </a:r>
            <a:r>
              <a:rPr lang="en-US" dirty="0"/>
              <a:t> </a:t>
            </a:r>
            <a:r>
              <a:rPr lang="en-US" dirty="0" err="1"/>
              <a:t>dapat</a:t>
            </a:r>
            <a:r>
              <a:rPr lang="en-US" dirty="0"/>
              <a:t> </a:t>
            </a:r>
            <a:r>
              <a:rPr lang="en-US" dirty="0" err="1"/>
              <a:t>menciptakan</a:t>
            </a:r>
            <a:r>
              <a:rPr lang="en-US" dirty="0"/>
              <a:t> </a:t>
            </a:r>
            <a:r>
              <a:rPr lang="en-US" dirty="0" err="1"/>
              <a:t>kekompakan</a:t>
            </a:r>
            <a:r>
              <a:rPr lang="en-US" dirty="0"/>
              <a:t> </a:t>
            </a:r>
            <a:r>
              <a:rPr lang="en-US" dirty="0" err="1"/>
              <a:t>sehingga</a:t>
            </a:r>
            <a:r>
              <a:rPr lang="en-US" dirty="0"/>
              <a:t> </a:t>
            </a:r>
            <a:r>
              <a:rPr lang="en-US" dirty="0" err="1"/>
              <a:t>dapat</a:t>
            </a:r>
            <a:r>
              <a:rPr lang="en-US" dirty="0"/>
              <a:t> </a:t>
            </a:r>
            <a:r>
              <a:rPr lang="en-US" dirty="0" err="1"/>
              <a:t>meningkatkan</a:t>
            </a:r>
            <a:r>
              <a:rPr lang="en-US" dirty="0"/>
              <a:t> rasa </a:t>
            </a:r>
            <a:r>
              <a:rPr lang="en-US" dirty="0" err="1"/>
              <a:t>kerja</a:t>
            </a:r>
            <a:r>
              <a:rPr lang="en-US" dirty="0"/>
              <a:t> </a:t>
            </a:r>
            <a:r>
              <a:rPr lang="en-US" dirty="0" err="1"/>
              <a:t>sama</a:t>
            </a:r>
            <a:r>
              <a:rPr lang="en-US" dirty="0"/>
              <a:t> </a:t>
            </a:r>
            <a:r>
              <a:rPr lang="en-US" dirty="0" err="1"/>
              <a:t>antar</a:t>
            </a:r>
            <a:r>
              <a:rPr lang="en-US" dirty="0"/>
              <a:t> </a:t>
            </a:r>
            <a:r>
              <a:rPr lang="en-US" dirty="0" err="1"/>
              <a:t>karyawan</a:t>
            </a:r>
            <a:r>
              <a:rPr lang="en-US" dirty="0"/>
              <a:t>.</a:t>
            </a:r>
            <a:endParaRPr lang="id-ID" dirty="0"/>
          </a:p>
          <a:p>
            <a:endParaRPr lang="id-ID" dirty="0"/>
          </a:p>
        </p:txBody>
      </p:sp>
    </p:spTree>
    <p:extLst>
      <p:ext uri="{BB962C8B-B14F-4D97-AF65-F5344CB8AC3E}">
        <p14:creationId xmlns:p14="http://schemas.microsoft.com/office/powerpoint/2010/main" val="117725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1" nodeType="clickEffect">
                                  <p:stCondLst>
                                    <p:cond delay="0"/>
                                  </p:stCondLst>
                                  <p:iterate type="lt">
                                    <p:tmPct val="0"/>
                                  </p:iterate>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0" fill="hold"/>
                                        <p:tgtEl>
                                          <p:spTgt spid="2"/>
                                        </p:tgtEl>
                                        <p:attrNameLst>
                                          <p:attrName>ppt_x</p:attrName>
                                        </p:attrNameLst>
                                      </p:cBhvr>
                                      <p:tavLst>
                                        <p:tav tm="0">
                                          <p:val>
                                            <p:strVal val="#ppt_x"/>
                                          </p:val>
                                        </p:tav>
                                        <p:tav tm="100000">
                                          <p:val>
                                            <p:strVal val="#ppt_x"/>
                                          </p:val>
                                        </p:tav>
                                      </p:tavLst>
                                    </p:anim>
                                    <p:anim calcmode="lin" valueType="num">
                                      <p:cBhvr additive="base">
                                        <p:cTn id="14"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2" nodeType="clickEffect">
                                  <p:stCondLst>
                                    <p:cond delay="0"/>
                                  </p:stCondLst>
                                  <p:iterate type="lt">
                                    <p:tmPct val="0"/>
                                  </p:iterate>
                                  <p:childTnLst>
                                    <p:set>
                                      <p:cBhvr>
                                        <p:cTn id="18" dur="1" fill="hold">
                                          <p:stCondLst>
                                            <p:cond delay="0"/>
                                          </p:stCondLst>
                                        </p:cTn>
                                        <p:tgtEl>
                                          <p:spTgt spid="2"/>
                                        </p:tgtEl>
                                        <p:attrNameLst>
                                          <p:attrName>style.visibility</p:attrName>
                                        </p:attrNameLst>
                                      </p:cBhvr>
                                      <p:to>
                                        <p:strVal val="visible"/>
                                      </p:to>
                                    </p:set>
                                    <p:animEffect transition="in" filter="fade">
                                      <p:cBhvr>
                                        <p:cTn id="19" dur="2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grpId="3" nodeType="clickEffect">
                                  <p:stCondLst>
                                    <p:cond delay="0"/>
                                  </p:stCondLst>
                                  <p:iterate type="lt">
                                    <p:tmPct val="10000"/>
                                  </p:iterate>
                                  <p:childTnLst>
                                    <p:set>
                                      <p:cBhvr>
                                        <p:cTn id="23" dur="1" fill="hold">
                                          <p:stCondLst>
                                            <p:cond delay="0"/>
                                          </p:stCondLst>
                                        </p:cTn>
                                        <p:tgtEl>
                                          <p:spTgt spid="2"/>
                                        </p:tgtEl>
                                        <p:attrNameLst>
                                          <p:attrName>style.visibility</p:attrName>
                                        </p:attrNameLst>
                                      </p:cBhvr>
                                      <p:to>
                                        <p:strVal val="visible"/>
                                      </p:to>
                                    </p:set>
                                    <p:animEffect transition="in" filter="fade">
                                      <p:cBhvr>
                                        <p:cTn id="24" dur="2000"/>
                                        <p:tgtEl>
                                          <p:spTgt spid="2"/>
                                        </p:tgtEl>
                                      </p:cBhvr>
                                    </p:animEffect>
                                    <p:anim calcmode="lin" valueType="num">
                                      <p:cBhvr>
                                        <p:cTn id="25" dur="2000" fill="hold"/>
                                        <p:tgtEl>
                                          <p:spTgt spid="2"/>
                                        </p:tgtEl>
                                        <p:attrNameLst>
                                          <p:attrName>ppt_w</p:attrName>
                                        </p:attrNameLst>
                                      </p:cBhvr>
                                      <p:tavLst>
                                        <p:tav tm="0" fmla="#ppt_w*sin(2.5*pi*$)">
                                          <p:val>
                                            <p:fltVal val="0"/>
                                          </p:val>
                                        </p:tav>
                                        <p:tav tm="100000">
                                          <p:val>
                                            <p:fltVal val="1"/>
                                          </p:val>
                                        </p:tav>
                                      </p:tavLst>
                                    </p:anim>
                                    <p:anim calcmode="lin" valueType="num">
                                      <p:cBhvr>
                                        <p:cTn id="26"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16832"/>
            <a:ext cx="8229600" cy="72008"/>
          </a:xfrm>
        </p:spPr>
        <p:txBody>
          <a:bodyPr>
            <a:normAutofit fontScale="90000"/>
          </a:bodyPr>
          <a:lstStyle/>
          <a:p>
            <a:r>
              <a:rPr lang="en-US" sz="2200" dirty="0" err="1"/>
              <a:t>Ukuran-ukuran</a:t>
            </a:r>
            <a:r>
              <a:rPr lang="en-US" sz="2200" dirty="0"/>
              <a:t> </a:t>
            </a:r>
            <a:r>
              <a:rPr lang="en-US" sz="2200" dirty="0" err="1"/>
              <a:t>dari</a:t>
            </a:r>
            <a:r>
              <a:rPr lang="en-US" sz="2200" dirty="0"/>
              <a:t> </a:t>
            </a:r>
            <a:r>
              <a:rPr lang="en-US" sz="2200" dirty="0" err="1"/>
              <a:t>Kinerja</a:t>
            </a:r>
            <a:r>
              <a:rPr lang="en-US" sz="2200" dirty="0"/>
              <a:t> </a:t>
            </a:r>
            <a:r>
              <a:rPr lang="en-US" sz="2200" dirty="0" err="1"/>
              <a:t>Karyawan</a:t>
            </a:r>
            <a:r>
              <a:rPr lang="en-US" sz="2200" dirty="0"/>
              <a:t> yang </a:t>
            </a:r>
            <a:r>
              <a:rPr lang="en-US" sz="2200" dirty="0" err="1"/>
              <a:t>dikemukakan</a:t>
            </a:r>
            <a:r>
              <a:rPr lang="en-US" sz="2200" dirty="0"/>
              <a:t> </a:t>
            </a:r>
            <a:r>
              <a:rPr lang="en-US" sz="2200" dirty="0" err="1"/>
              <a:t>oleh</a:t>
            </a:r>
            <a:r>
              <a:rPr lang="en-US" sz="2200" dirty="0"/>
              <a:t> </a:t>
            </a:r>
            <a:r>
              <a:rPr lang="en-US" sz="2200" dirty="0" err="1"/>
              <a:t>Bernandin</a:t>
            </a:r>
            <a:r>
              <a:rPr lang="en-US" sz="2200" dirty="0"/>
              <a:t> </a:t>
            </a:r>
            <a:r>
              <a:rPr lang="en-US" sz="2200" dirty="0" err="1"/>
              <a:t>dan</a:t>
            </a:r>
            <a:r>
              <a:rPr lang="en-US" sz="2200" dirty="0"/>
              <a:t> Russell </a:t>
            </a:r>
            <a:r>
              <a:rPr lang="en-US" sz="2200" dirty="0" smtClean="0"/>
              <a:t>yang </a:t>
            </a:r>
            <a:r>
              <a:rPr lang="en-US" sz="2200" dirty="0" err="1"/>
              <a:t>dikutip</a:t>
            </a:r>
            <a:r>
              <a:rPr lang="en-US" sz="2200" dirty="0"/>
              <a:t> </a:t>
            </a:r>
            <a:r>
              <a:rPr lang="en-US" sz="2200" dirty="0" err="1"/>
              <a:t>oleh</a:t>
            </a:r>
            <a:r>
              <a:rPr lang="en-US" sz="2200" dirty="0"/>
              <a:t> Faustino Cardoso </a:t>
            </a:r>
            <a:r>
              <a:rPr lang="en-US" sz="2200" dirty="0" smtClean="0"/>
              <a:t>Gomes</a:t>
            </a:r>
            <a:r>
              <a:rPr lang="id-ID" dirty="0"/>
              <a:t/>
            </a:r>
            <a:br>
              <a:rPr lang="id-ID" dirty="0"/>
            </a:br>
            <a:endParaRPr lang="id-ID" dirty="0"/>
          </a:p>
        </p:txBody>
      </p:sp>
      <p:sp>
        <p:nvSpPr>
          <p:cNvPr id="3" name="Content Placeholder 2"/>
          <p:cNvSpPr>
            <a:spLocks noGrp="1"/>
          </p:cNvSpPr>
          <p:nvPr>
            <p:ph idx="1"/>
          </p:nvPr>
        </p:nvSpPr>
        <p:spPr>
          <a:xfrm>
            <a:off x="457200" y="2060848"/>
            <a:ext cx="8229600" cy="4608512"/>
          </a:xfrm>
        </p:spPr>
        <p:txBody>
          <a:bodyPr>
            <a:normAutofit fontScale="62500" lnSpcReduction="20000"/>
          </a:bodyPr>
          <a:lstStyle/>
          <a:p>
            <a:pPr lvl="0"/>
            <a:r>
              <a:rPr lang="en-US" sz="2900" dirty="0" smtClean="0"/>
              <a:t>Quantity </a:t>
            </a:r>
            <a:r>
              <a:rPr lang="en-US" sz="2900" dirty="0"/>
              <a:t>of work : </a:t>
            </a:r>
            <a:r>
              <a:rPr lang="en-US" sz="2900" dirty="0" err="1"/>
              <a:t>Jumlah</a:t>
            </a:r>
            <a:r>
              <a:rPr lang="en-US" sz="2900" dirty="0"/>
              <a:t> </a:t>
            </a:r>
            <a:r>
              <a:rPr lang="en-US" sz="2900" dirty="0" err="1"/>
              <a:t>kerja</a:t>
            </a:r>
            <a:r>
              <a:rPr lang="en-US" sz="2900" dirty="0"/>
              <a:t> yang </a:t>
            </a:r>
            <a:r>
              <a:rPr lang="en-US" sz="2900" dirty="0" err="1"/>
              <a:t>dilakukan</a:t>
            </a:r>
            <a:r>
              <a:rPr lang="en-US" sz="2900" dirty="0"/>
              <a:t> </a:t>
            </a:r>
            <a:r>
              <a:rPr lang="en-US" sz="2900" dirty="0" err="1"/>
              <a:t>dalam</a:t>
            </a:r>
            <a:r>
              <a:rPr lang="en-US" sz="2900" dirty="0"/>
              <a:t> </a:t>
            </a:r>
            <a:r>
              <a:rPr lang="en-US" sz="2900" dirty="0" err="1"/>
              <a:t>suatu</a:t>
            </a:r>
            <a:r>
              <a:rPr lang="en-US" sz="2900" dirty="0"/>
              <a:t> </a:t>
            </a:r>
            <a:r>
              <a:rPr lang="en-US" sz="2900" dirty="0" err="1"/>
              <a:t>periode</a:t>
            </a:r>
            <a:r>
              <a:rPr lang="en-US" sz="2900" dirty="0"/>
              <a:t> yang </a:t>
            </a:r>
            <a:r>
              <a:rPr lang="en-US" sz="2900" dirty="0" err="1"/>
              <a:t>ditentukan</a:t>
            </a:r>
            <a:r>
              <a:rPr lang="en-US" sz="2900" dirty="0"/>
              <a:t>.</a:t>
            </a:r>
            <a:endParaRPr lang="id-ID" sz="2900" dirty="0"/>
          </a:p>
          <a:p>
            <a:pPr lvl="0"/>
            <a:r>
              <a:rPr lang="en-US" sz="2900" dirty="0"/>
              <a:t>Quality of work : </a:t>
            </a:r>
            <a:r>
              <a:rPr lang="en-US" sz="2900" dirty="0" err="1"/>
              <a:t>Kualitas</a:t>
            </a:r>
            <a:r>
              <a:rPr lang="en-US" sz="2900" dirty="0"/>
              <a:t> </a:t>
            </a:r>
            <a:r>
              <a:rPr lang="en-US" sz="2900" dirty="0" err="1"/>
              <a:t>kerja</a:t>
            </a:r>
            <a:r>
              <a:rPr lang="en-US" sz="2900" dirty="0"/>
              <a:t> yang </a:t>
            </a:r>
            <a:r>
              <a:rPr lang="en-US" sz="2900" dirty="0" err="1"/>
              <a:t>dicapai</a:t>
            </a:r>
            <a:r>
              <a:rPr lang="en-US" sz="2900" dirty="0"/>
              <a:t> </a:t>
            </a:r>
            <a:r>
              <a:rPr lang="en-US" sz="2900" dirty="0" err="1"/>
              <a:t>berdasarkan</a:t>
            </a:r>
            <a:r>
              <a:rPr lang="en-US" sz="2900" dirty="0"/>
              <a:t> </a:t>
            </a:r>
            <a:r>
              <a:rPr lang="en-US" sz="2900" dirty="0" err="1"/>
              <a:t>syarat-syarat</a:t>
            </a:r>
            <a:r>
              <a:rPr lang="en-US" sz="2900" dirty="0"/>
              <a:t> </a:t>
            </a:r>
            <a:r>
              <a:rPr lang="en-US" sz="2900" dirty="0" err="1"/>
              <a:t>kesesuaian</a:t>
            </a:r>
            <a:r>
              <a:rPr lang="en-US" sz="2900" dirty="0"/>
              <a:t> </a:t>
            </a:r>
            <a:r>
              <a:rPr lang="en-US" sz="2900" dirty="0" err="1"/>
              <a:t>dan</a:t>
            </a:r>
            <a:r>
              <a:rPr lang="en-US" sz="2900" dirty="0"/>
              <a:t> </a:t>
            </a:r>
            <a:r>
              <a:rPr lang="en-US" sz="2900" dirty="0" err="1"/>
              <a:t>kesiapannya</a:t>
            </a:r>
            <a:r>
              <a:rPr lang="en-US" sz="2900" dirty="0"/>
              <a:t>.</a:t>
            </a:r>
            <a:endParaRPr lang="id-ID" sz="2900" dirty="0"/>
          </a:p>
          <a:p>
            <a:pPr lvl="0"/>
            <a:r>
              <a:rPr lang="en-US" sz="2900" dirty="0"/>
              <a:t>Job Knowledge : </a:t>
            </a:r>
            <a:r>
              <a:rPr lang="en-US" sz="2900" dirty="0" err="1"/>
              <a:t>Luasnya</a:t>
            </a:r>
            <a:r>
              <a:rPr lang="en-US" sz="2900" dirty="0"/>
              <a:t> </a:t>
            </a:r>
            <a:r>
              <a:rPr lang="en-US" sz="2900" dirty="0" err="1"/>
              <a:t>pengetahuan</a:t>
            </a:r>
            <a:r>
              <a:rPr lang="en-US" sz="2900" dirty="0"/>
              <a:t> </a:t>
            </a:r>
            <a:r>
              <a:rPr lang="en-US" sz="2900" dirty="0" err="1"/>
              <a:t>mengenai</a:t>
            </a:r>
            <a:r>
              <a:rPr lang="en-US" sz="2900" dirty="0"/>
              <a:t> </a:t>
            </a:r>
            <a:r>
              <a:rPr lang="en-US" sz="2900" dirty="0" err="1"/>
              <a:t>pekerjaan</a:t>
            </a:r>
            <a:r>
              <a:rPr lang="en-US" sz="2900" dirty="0"/>
              <a:t> </a:t>
            </a:r>
            <a:r>
              <a:rPr lang="en-US" sz="2900" dirty="0" err="1"/>
              <a:t>dan</a:t>
            </a:r>
            <a:r>
              <a:rPr lang="en-US" sz="2900" dirty="0"/>
              <a:t> </a:t>
            </a:r>
            <a:r>
              <a:rPr lang="en-US" sz="2900" dirty="0" err="1"/>
              <a:t>keterampilannya</a:t>
            </a:r>
            <a:r>
              <a:rPr lang="en-US" sz="2900" dirty="0"/>
              <a:t>.</a:t>
            </a:r>
            <a:endParaRPr lang="id-ID" sz="2900" dirty="0"/>
          </a:p>
          <a:p>
            <a:pPr lvl="0"/>
            <a:r>
              <a:rPr lang="en-US" sz="2900" dirty="0"/>
              <a:t>Creativeness : </a:t>
            </a:r>
            <a:r>
              <a:rPr lang="en-US" sz="2900" dirty="0" err="1"/>
              <a:t>keaslkian</a:t>
            </a:r>
            <a:r>
              <a:rPr lang="en-US" sz="2900" dirty="0"/>
              <a:t> </a:t>
            </a:r>
            <a:r>
              <a:rPr lang="en-US" sz="2900" dirty="0" err="1"/>
              <a:t>gagasan-gagasan</a:t>
            </a:r>
            <a:r>
              <a:rPr lang="en-US" sz="2900" dirty="0"/>
              <a:t> yang </a:t>
            </a:r>
            <a:r>
              <a:rPr lang="en-US" sz="2900" dirty="0" err="1"/>
              <a:t>dimunculkan</a:t>
            </a:r>
            <a:r>
              <a:rPr lang="en-US" sz="2900" dirty="0"/>
              <a:t> </a:t>
            </a:r>
            <a:r>
              <a:rPr lang="en-US" sz="2900" dirty="0" err="1"/>
              <a:t>dan</a:t>
            </a:r>
            <a:r>
              <a:rPr lang="en-US" sz="2900" dirty="0"/>
              <a:t> </a:t>
            </a:r>
            <a:r>
              <a:rPr lang="en-US" sz="2900" dirty="0" err="1"/>
              <a:t>tindakan-tindakan</a:t>
            </a:r>
            <a:r>
              <a:rPr lang="en-US" sz="2900" dirty="0"/>
              <a:t> </a:t>
            </a:r>
            <a:r>
              <a:rPr lang="en-US" sz="2900" dirty="0" err="1"/>
              <a:t>untuk</a:t>
            </a:r>
            <a:r>
              <a:rPr lang="en-US" sz="2900" dirty="0"/>
              <a:t> </a:t>
            </a:r>
            <a:r>
              <a:rPr lang="en-US" sz="2900" dirty="0" err="1"/>
              <a:t>menyelesaikanCreativeness</a:t>
            </a:r>
            <a:r>
              <a:rPr lang="en-US" sz="2900" dirty="0"/>
              <a:t> : </a:t>
            </a:r>
            <a:r>
              <a:rPr lang="en-US" sz="2900" dirty="0" err="1"/>
              <a:t>keaslkian</a:t>
            </a:r>
            <a:r>
              <a:rPr lang="en-US" sz="2900" dirty="0"/>
              <a:t> </a:t>
            </a:r>
            <a:r>
              <a:rPr lang="en-US" sz="2900" dirty="0" err="1"/>
              <a:t>gagasan-gagasan</a:t>
            </a:r>
            <a:r>
              <a:rPr lang="en-US" sz="2900" dirty="0"/>
              <a:t> yang </a:t>
            </a:r>
            <a:r>
              <a:rPr lang="en-US" sz="2900" dirty="0" err="1"/>
              <a:t>dimunculkan</a:t>
            </a:r>
            <a:r>
              <a:rPr lang="en-US" sz="2900" dirty="0"/>
              <a:t> </a:t>
            </a:r>
            <a:r>
              <a:rPr lang="en-US" sz="2900" dirty="0" err="1"/>
              <a:t>dan</a:t>
            </a:r>
            <a:r>
              <a:rPr lang="en-US" sz="2900" dirty="0"/>
              <a:t> </a:t>
            </a:r>
            <a:r>
              <a:rPr lang="en-US" sz="2900" dirty="0" err="1"/>
              <a:t>tindakan-tindakan</a:t>
            </a:r>
            <a:r>
              <a:rPr lang="en-US" sz="2900" dirty="0"/>
              <a:t> </a:t>
            </a:r>
            <a:r>
              <a:rPr lang="en-US" sz="2900" dirty="0" err="1"/>
              <a:t>untuk</a:t>
            </a:r>
            <a:r>
              <a:rPr lang="en-US" sz="2900" dirty="0"/>
              <a:t> </a:t>
            </a:r>
            <a:r>
              <a:rPr lang="en-US" sz="2900" dirty="0" err="1"/>
              <a:t>menyelesaikan</a:t>
            </a:r>
            <a:r>
              <a:rPr lang="en-US" sz="2900" dirty="0"/>
              <a:t> </a:t>
            </a:r>
            <a:r>
              <a:rPr lang="en-US" sz="2900" dirty="0" err="1"/>
              <a:t>persoalan-persoalan</a:t>
            </a:r>
            <a:r>
              <a:rPr lang="en-US" sz="2900" dirty="0"/>
              <a:t> yang </a:t>
            </a:r>
            <a:r>
              <a:rPr lang="en-US" sz="2900" dirty="0" err="1"/>
              <a:t>timbul</a:t>
            </a:r>
            <a:r>
              <a:rPr lang="en-US" sz="2900" dirty="0"/>
              <a:t>.</a:t>
            </a:r>
            <a:endParaRPr lang="id-ID" sz="2900" dirty="0"/>
          </a:p>
          <a:p>
            <a:pPr lvl="0"/>
            <a:r>
              <a:rPr lang="en-US" sz="2900" dirty="0" err="1"/>
              <a:t>Coorporation</a:t>
            </a:r>
            <a:r>
              <a:rPr lang="en-US" sz="2900" dirty="0"/>
              <a:t> : </a:t>
            </a:r>
            <a:r>
              <a:rPr lang="en-US" sz="2900" dirty="0" err="1"/>
              <a:t>Kesediaan</a:t>
            </a:r>
            <a:r>
              <a:rPr lang="en-US" sz="2900" dirty="0"/>
              <a:t> </a:t>
            </a:r>
            <a:r>
              <a:rPr lang="en-US" sz="2900" dirty="0" err="1"/>
              <a:t>untuk</a:t>
            </a:r>
            <a:r>
              <a:rPr lang="en-US" sz="2900" dirty="0"/>
              <a:t> </a:t>
            </a:r>
            <a:r>
              <a:rPr lang="en-US" sz="2900" dirty="0" err="1"/>
              <a:t>kerjasama</a:t>
            </a:r>
            <a:r>
              <a:rPr lang="en-US" sz="2900" dirty="0"/>
              <a:t> </a:t>
            </a:r>
            <a:r>
              <a:rPr lang="en-US" sz="2900" dirty="0" err="1"/>
              <a:t>dengan</a:t>
            </a:r>
            <a:r>
              <a:rPr lang="en-US" sz="2900" dirty="0"/>
              <a:t> orang lain </a:t>
            </a:r>
            <a:r>
              <a:rPr lang="en-US" sz="2900" dirty="0" err="1"/>
              <a:t>atau</a:t>
            </a:r>
            <a:r>
              <a:rPr lang="en-US" sz="2900" dirty="0"/>
              <a:t> </a:t>
            </a:r>
            <a:r>
              <a:rPr lang="en-US" sz="2900" dirty="0" err="1"/>
              <a:t>sesama</a:t>
            </a:r>
            <a:r>
              <a:rPr lang="en-US" sz="2900" dirty="0"/>
              <a:t> </a:t>
            </a:r>
            <a:r>
              <a:rPr lang="en-US" sz="2900" dirty="0" err="1"/>
              <a:t>anggota</a:t>
            </a:r>
            <a:r>
              <a:rPr lang="en-US" sz="2900" dirty="0"/>
              <a:t> </a:t>
            </a:r>
            <a:r>
              <a:rPr lang="en-US" sz="2900" dirty="0" err="1"/>
              <a:t>organisasi</a:t>
            </a:r>
            <a:r>
              <a:rPr lang="en-US" sz="2900" dirty="0"/>
              <a:t>.</a:t>
            </a:r>
            <a:endParaRPr lang="id-ID" sz="2900" dirty="0"/>
          </a:p>
          <a:p>
            <a:pPr lvl="0"/>
            <a:r>
              <a:rPr lang="en-US" sz="2900" dirty="0"/>
              <a:t>Dependability : </a:t>
            </a:r>
            <a:r>
              <a:rPr lang="en-US" sz="2900" dirty="0" err="1"/>
              <a:t>Kesadaran</a:t>
            </a:r>
            <a:r>
              <a:rPr lang="en-US" sz="2900" dirty="0"/>
              <a:t> </a:t>
            </a:r>
            <a:r>
              <a:rPr lang="en-US" sz="2900" dirty="0" err="1"/>
              <a:t>untuk</a:t>
            </a:r>
            <a:r>
              <a:rPr lang="en-US" sz="2900" dirty="0"/>
              <a:t> </a:t>
            </a:r>
            <a:r>
              <a:rPr lang="en-US" sz="2900" dirty="0" err="1"/>
              <a:t>dapat</a:t>
            </a:r>
            <a:r>
              <a:rPr lang="en-US" sz="2900" dirty="0"/>
              <a:t> </a:t>
            </a:r>
            <a:r>
              <a:rPr lang="en-US" sz="2900" dirty="0" err="1"/>
              <a:t>dipercaya</a:t>
            </a:r>
            <a:r>
              <a:rPr lang="en-US" sz="2900" dirty="0"/>
              <a:t> </a:t>
            </a:r>
            <a:r>
              <a:rPr lang="en-US" sz="2900" dirty="0" err="1"/>
              <a:t>dalam</a:t>
            </a:r>
            <a:r>
              <a:rPr lang="en-US" sz="2900" dirty="0"/>
              <a:t> </a:t>
            </a:r>
            <a:r>
              <a:rPr lang="en-US" sz="2900" dirty="0" err="1"/>
              <a:t>hal</a:t>
            </a:r>
            <a:r>
              <a:rPr lang="en-US" sz="2900" dirty="0"/>
              <a:t> </a:t>
            </a:r>
            <a:r>
              <a:rPr lang="en-US" sz="2900" dirty="0" err="1"/>
              <a:t>kehadiran</a:t>
            </a:r>
            <a:r>
              <a:rPr lang="en-US" sz="2900" dirty="0"/>
              <a:t> </a:t>
            </a:r>
            <a:r>
              <a:rPr lang="en-US" sz="2900" dirty="0" err="1"/>
              <a:t>dan</a:t>
            </a:r>
            <a:r>
              <a:rPr lang="en-US" sz="2900" dirty="0"/>
              <a:t> </a:t>
            </a:r>
            <a:r>
              <a:rPr lang="en-US" sz="2900" dirty="0" err="1"/>
              <a:t>penyelesaian</a:t>
            </a:r>
            <a:r>
              <a:rPr lang="en-US" sz="2900" dirty="0"/>
              <a:t> </a:t>
            </a:r>
            <a:r>
              <a:rPr lang="en-US" sz="2900" dirty="0" err="1"/>
              <a:t>kerja</a:t>
            </a:r>
            <a:r>
              <a:rPr lang="en-US" sz="2900" dirty="0"/>
              <a:t>.</a:t>
            </a:r>
            <a:endParaRPr lang="id-ID" sz="2900" dirty="0"/>
          </a:p>
          <a:p>
            <a:pPr lvl="0"/>
            <a:r>
              <a:rPr lang="en-US" sz="2900" dirty="0" err="1"/>
              <a:t>Intiative</a:t>
            </a:r>
            <a:r>
              <a:rPr lang="en-US" sz="2900" dirty="0"/>
              <a:t> : </a:t>
            </a:r>
            <a:r>
              <a:rPr lang="en-US" sz="2900" dirty="0" err="1"/>
              <a:t>Semangat</a:t>
            </a:r>
            <a:r>
              <a:rPr lang="en-US" sz="2900" dirty="0"/>
              <a:t> </a:t>
            </a:r>
            <a:r>
              <a:rPr lang="en-US" sz="2900" dirty="0" err="1"/>
              <a:t>untuk</a:t>
            </a:r>
            <a:r>
              <a:rPr lang="en-US" sz="2900" dirty="0"/>
              <a:t> </a:t>
            </a:r>
            <a:r>
              <a:rPr lang="en-US" sz="2900" dirty="0" err="1"/>
              <a:t>melaksanakan</a:t>
            </a:r>
            <a:r>
              <a:rPr lang="en-US" sz="2900" dirty="0"/>
              <a:t> </a:t>
            </a:r>
            <a:r>
              <a:rPr lang="en-US" sz="2900" dirty="0" err="1"/>
              <a:t>tugas-tugas</a:t>
            </a:r>
            <a:r>
              <a:rPr lang="en-US" sz="2900" dirty="0"/>
              <a:t> </a:t>
            </a:r>
            <a:r>
              <a:rPr lang="en-US" sz="2900" dirty="0" err="1"/>
              <a:t>baru</a:t>
            </a:r>
            <a:r>
              <a:rPr lang="en-US" sz="2900" dirty="0"/>
              <a:t> </a:t>
            </a:r>
            <a:r>
              <a:rPr lang="en-US" sz="2900" dirty="0" err="1"/>
              <a:t>dan</a:t>
            </a:r>
            <a:r>
              <a:rPr lang="en-US" sz="2900" dirty="0"/>
              <a:t> </a:t>
            </a:r>
            <a:r>
              <a:rPr lang="en-US" sz="2900" dirty="0" err="1"/>
              <a:t>dalam</a:t>
            </a:r>
            <a:r>
              <a:rPr lang="en-US" sz="2900" dirty="0"/>
              <a:t> </a:t>
            </a:r>
            <a:r>
              <a:rPr lang="en-US" sz="2900" dirty="0" err="1"/>
              <a:t>memperbesar</a:t>
            </a:r>
            <a:r>
              <a:rPr lang="en-US" sz="2900" dirty="0"/>
              <a:t> </a:t>
            </a:r>
            <a:r>
              <a:rPr lang="en-US" sz="2900" dirty="0" err="1"/>
              <a:t>tanggungjawabnya</a:t>
            </a:r>
            <a:r>
              <a:rPr lang="en-US" sz="2900" dirty="0"/>
              <a:t>.</a:t>
            </a:r>
            <a:endParaRPr lang="id-ID" sz="2900" dirty="0"/>
          </a:p>
          <a:p>
            <a:pPr lvl="0"/>
            <a:r>
              <a:rPr lang="en-US" sz="2900" dirty="0"/>
              <a:t>Personal Qualities : </a:t>
            </a:r>
            <a:r>
              <a:rPr lang="en-US" sz="2900" dirty="0" err="1"/>
              <a:t>Menyangkut</a:t>
            </a:r>
            <a:r>
              <a:rPr lang="en-US" sz="2900" dirty="0"/>
              <a:t> </a:t>
            </a:r>
            <a:r>
              <a:rPr lang="en-US" sz="2900" dirty="0" err="1"/>
              <a:t>kepribadian</a:t>
            </a:r>
            <a:r>
              <a:rPr lang="en-US" sz="2900" dirty="0"/>
              <a:t>, </a:t>
            </a:r>
            <a:r>
              <a:rPr lang="en-US" sz="2900" dirty="0" err="1"/>
              <a:t>kepemimpinan</a:t>
            </a:r>
            <a:r>
              <a:rPr lang="en-US" sz="2900" dirty="0"/>
              <a:t>, </a:t>
            </a:r>
            <a:r>
              <a:rPr lang="en-US" sz="2900" dirty="0" err="1"/>
              <a:t>keramahtamahan</a:t>
            </a:r>
            <a:r>
              <a:rPr lang="en-US" sz="2900" dirty="0"/>
              <a:t> </a:t>
            </a:r>
            <a:r>
              <a:rPr lang="en-US" sz="2900" dirty="0" err="1"/>
              <a:t>dan</a:t>
            </a:r>
            <a:r>
              <a:rPr lang="en-US" sz="2900" dirty="0"/>
              <a:t> </a:t>
            </a:r>
            <a:r>
              <a:rPr lang="en-US" sz="2900" dirty="0" err="1"/>
              <a:t>integritas</a:t>
            </a:r>
            <a:r>
              <a:rPr lang="en-US" sz="2900" dirty="0"/>
              <a:t> </a:t>
            </a:r>
            <a:r>
              <a:rPr lang="en-US" sz="2900" dirty="0" err="1"/>
              <a:t>pribadi</a:t>
            </a:r>
            <a:r>
              <a:rPr lang="en-US" sz="2900" dirty="0"/>
              <a:t>.</a:t>
            </a:r>
            <a:endParaRPr lang="id-ID" sz="2900" dirty="0"/>
          </a:p>
          <a:p>
            <a:endParaRPr lang="id-ID" dirty="0"/>
          </a:p>
        </p:txBody>
      </p:sp>
    </p:spTree>
    <p:extLst>
      <p:ext uri="{BB962C8B-B14F-4D97-AF65-F5344CB8AC3E}">
        <p14:creationId xmlns:p14="http://schemas.microsoft.com/office/powerpoint/2010/main" val="3582957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583254"/>
          </a:xfrm>
        </p:spPr>
        <p:txBody>
          <a:bodyPr>
            <a:noAutofit/>
          </a:bodyPr>
          <a:lstStyle/>
          <a:p>
            <a:r>
              <a:rPr lang="id-ID" sz="2800" dirty="0" smtClean="0"/>
              <a:t/>
            </a:r>
            <a:br>
              <a:rPr lang="id-ID" sz="2800" dirty="0" smtClean="0"/>
            </a:br>
            <a:r>
              <a:rPr lang="id-ID" sz="2800" dirty="0" smtClean="0"/>
              <a:t>	Kinerja adalah suatu prestasi yang dicapai oleh seseorang dalam melaksanakan tugas atau pekerjaannya, sesuai dengan standar kriteria yang ditetapkan dalab pekerjaan itu. Prestasi yang dicapai ini akan menghasilkan suatu kepuasan kerja yang nantinya akan berpengaruh pada tingkat imbalan.</a:t>
            </a:r>
            <a:br>
              <a:rPr lang="id-ID" sz="2800" dirty="0" smtClean="0"/>
            </a:br>
            <a:r>
              <a:rPr lang="id-ID" sz="2800" dirty="0" smtClean="0"/>
              <a:t>Suatu kinerja individu dapat ditingkatkan apabila ada kesesuaian antara pekerjaan dan kemampuan. Kinerja individu sendiri dipengaruhi oleh </a:t>
            </a:r>
            <a:r>
              <a:rPr lang="id-ID" sz="2800" u="sng" dirty="0" smtClean="0">
                <a:solidFill>
                  <a:schemeClr val="bg1"/>
                </a:solidFill>
                <a:hlinkClick r:id="rId3"/>
              </a:rPr>
              <a:t>kepuasan kerja</a:t>
            </a:r>
            <a:r>
              <a:rPr lang="id-ID" sz="2800" u="sng" dirty="0" smtClean="0">
                <a:solidFill>
                  <a:schemeClr val="bg1"/>
                </a:solidFill>
              </a:rPr>
              <a:t>.</a:t>
            </a:r>
            <a:r>
              <a:rPr lang="id-ID" sz="2800" dirty="0" smtClean="0"/>
              <a:t/>
            </a:r>
            <a:br>
              <a:rPr lang="id-ID" sz="2800" dirty="0" smtClean="0"/>
            </a:br>
            <a:endParaRPr lang="id-ID" sz="2800" dirty="0"/>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000108"/>
            <a:ext cx="7500990" cy="1143000"/>
          </a:xfrm>
          <a:solidFill>
            <a:schemeClr val="accent2">
              <a:lumMod val="20000"/>
              <a:lumOff val="80000"/>
            </a:schemeClr>
          </a:solidFill>
        </p:spPr>
        <p:txBody>
          <a:bodyPr>
            <a:normAutofit/>
          </a:bodyPr>
          <a:lstStyle/>
          <a:p>
            <a:pPr lvl="0" algn="ctr"/>
            <a:r>
              <a:rPr lang="id-ID" sz="6000" b="1" dirty="0"/>
              <a:t>Pengertian Kinerja</a:t>
            </a:r>
            <a:endParaRPr lang="id-ID" sz="6000" dirty="0"/>
          </a:p>
        </p:txBody>
      </p:sp>
      <p:sp>
        <p:nvSpPr>
          <p:cNvPr id="3" name="Content Placeholder 2"/>
          <p:cNvSpPr>
            <a:spLocks noGrp="1"/>
          </p:cNvSpPr>
          <p:nvPr>
            <p:ph idx="1"/>
          </p:nvPr>
        </p:nvSpPr>
        <p:spPr>
          <a:xfrm>
            <a:off x="785786" y="2214554"/>
            <a:ext cx="7400948" cy="4286280"/>
          </a:xfrm>
          <a:solidFill>
            <a:schemeClr val="accent3">
              <a:lumMod val="60000"/>
              <a:lumOff val="40000"/>
            </a:schemeClr>
          </a:solidFill>
        </p:spPr>
        <p:txBody>
          <a:bodyPr>
            <a:normAutofit/>
          </a:bodyPr>
          <a:lstStyle/>
          <a:p>
            <a:pPr lvl="0"/>
            <a:r>
              <a:rPr lang="id-ID" sz="2800" dirty="0"/>
              <a:t>kinerja adalah hasil yang diproduksi oleh fungsi pekerjaan tertentu atau kegiatan-kegiatan pada pekerjaan tertentu selama periode waktu tertentu</a:t>
            </a:r>
            <a:r>
              <a:rPr lang="id-ID" sz="2800" dirty="0" smtClean="0"/>
              <a:t>.</a:t>
            </a:r>
          </a:p>
          <a:p>
            <a:pPr lvl="0"/>
            <a:endParaRPr lang="id-ID" sz="2800" dirty="0"/>
          </a:p>
          <a:p>
            <a:pPr lvl="0"/>
            <a:r>
              <a:rPr lang="id-ID" sz="2800" dirty="0" smtClean="0"/>
              <a:t>(Bernardin,2014)</a:t>
            </a:r>
            <a:endParaRPr lang="id-ID" sz="2000" dirty="0"/>
          </a:p>
        </p:txBody>
      </p:sp>
    </p:spTree>
    <p:extLst>
      <p:ext uri="{BB962C8B-B14F-4D97-AF65-F5344CB8AC3E}">
        <p14:creationId xmlns:p14="http://schemas.microsoft.com/office/powerpoint/2010/main" val="188456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wipe(down)">
                                      <p:cBhvr>
                                        <p:cTn id="13"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000108"/>
            <a:ext cx="7500990" cy="1143000"/>
          </a:xfrm>
          <a:solidFill>
            <a:schemeClr val="accent2">
              <a:lumMod val="20000"/>
              <a:lumOff val="80000"/>
            </a:schemeClr>
          </a:solidFill>
        </p:spPr>
        <p:txBody>
          <a:bodyPr>
            <a:normAutofit/>
          </a:bodyPr>
          <a:lstStyle/>
          <a:p>
            <a:pPr lvl="0" algn="ctr"/>
            <a:r>
              <a:rPr lang="id-ID" sz="6000" b="1" dirty="0"/>
              <a:t>Pengertian Kinerja</a:t>
            </a:r>
            <a:endParaRPr lang="id-ID" sz="6000" dirty="0"/>
          </a:p>
        </p:txBody>
      </p:sp>
      <p:sp>
        <p:nvSpPr>
          <p:cNvPr id="3" name="Content Placeholder 2"/>
          <p:cNvSpPr>
            <a:spLocks noGrp="1"/>
          </p:cNvSpPr>
          <p:nvPr>
            <p:ph idx="1"/>
          </p:nvPr>
        </p:nvSpPr>
        <p:spPr>
          <a:xfrm>
            <a:off x="785786" y="2214554"/>
            <a:ext cx="7400948" cy="4286280"/>
          </a:xfrm>
          <a:solidFill>
            <a:schemeClr val="accent3">
              <a:lumMod val="60000"/>
              <a:lumOff val="40000"/>
            </a:schemeClr>
          </a:solidFill>
        </p:spPr>
        <p:txBody>
          <a:bodyPr>
            <a:normAutofit/>
          </a:bodyPr>
          <a:lstStyle/>
          <a:p>
            <a:pPr lvl="0"/>
            <a:r>
              <a:rPr lang="id-ID" sz="2800" dirty="0"/>
              <a:t>kinerja adalah hasil kerja secara kualitas dan kuantitas yang dicapai oleh seorang karyawan dalam melaksanakan tugasnya sesuai dengan tanggung jawab yang diberikan</a:t>
            </a:r>
            <a:endParaRPr lang="id-ID" sz="2800" dirty="0"/>
          </a:p>
          <a:p>
            <a:pPr lvl="0"/>
            <a:r>
              <a:rPr lang="id-ID" sz="2800" dirty="0" smtClean="0"/>
              <a:t>(Mangkunegara,2014)</a:t>
            </a:r>
            <a:endParaRPr lang="id-ID" sz="2000" dirty="0"/>
          </a:p>
        </p:txBody>
      </p:sp>
    </p:spTree>
    <p:extLst>
      <p:ext uri="{BB962C8B-B14F-4D97-AF65-F5344CB8AC3E}">
        <p14:creationId xmlns:p14="http://schemas.microsoft.com/office/powerpoint/2010/main" val="223595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wipe(down)">
                                      <p:cBhvr>
                                        <p:cTn id="13"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000108"/>
            <a:ext cx="7500990" cy="1143000"/>
          </a:xfrm>
          <a:solidFill>
            <a:schemeClr val="accent2">
              <a:lumMod val="20000"/>
              <a:lumOff val="80000"/>
            </a:schemeClr>
          </a:solidFill>
        </p:spPr>
        <p:txBody>
          <a:bodyPr>
            <a:noAutofit/>
          </a:bodyPr>
          <a:lstStyle/>
          <a:p>
            <a:r>
              <a:rPr lang="id-ID" sz="4000" b="1" dirty="0"/>
              <a:t>Faktor – Faktor Yang Mempengaruhi</a:t>
            </a:r>
            <a:r>
              <a:rPr lang="en-US" sz="4000" b="1" dirty="0"/>
              <a:t> </a:t>
            </a:r>
            <a:r>
              <a:rPr lang="en-US" sz="4000" b="1" dirty="0" err="1"/>
              <a:t>Kinerja</a:t>
            </a:r>
            <a:endParaRPr lang="id-ID" sz="4000" dirty="0"/>
          </a:p>
        </p:txBody>
      </p:sp>
      <p:sp>
        <p:nvSpPr>
          <p:cNvPr id="3" name="Content Placeholder 2"/>
          <p:cNvSpPr>
            <a:spLocks noGrp="1"/>
          </p:cNvSpPr>
          <p:nvPr>
            <p:ph idx="1"/>
          </p:nvPr>
        </p:nvSpPr>
        <p:spPr>
          <a:xfrm>
            <a:off x="785786" y="2214554"/>
            <a:ext cx="7400948" cy="4286280"/>
          </a:xfrm>
          <a:solidFill>
            <a:schemeClr val="accent3">
              <a:lumMod val="60000"/>
              <a:lumOff val="40000"/>
            </a:schemeClr>
          </a:solidFill>
        </p:spPr>
        <p:txBody>
          <a:bodyPr>
            <a:normAutofit fontScale="55000" lnSpcReduction="20000"/>
          </a:bodyPr>
          <a:lstStyle/>
          <a:p>
            <a:pPr lvl="0"/>
            <a:r>
              <a:rPr lang="id-ID" sz="2800" dirty="0"/>
              <a:t>Faktor individual yang terdiri dari :</a:t>
            </a:r>
          </a:p>
          <a:p>
            <a:r>
              <a:rPr lang="id-ID" sz="2800" dirty="0"/>
              <a:t>a. Kemampuan dan keahlian</a:t>
            </a:r>
          </a:p>
          <a:p>
            <a:r>
              <a:rPr lang="id-ID" sz="2800" dirty="0"/>
              <a:t>b. Latar belakang</a:t>
            </a:r>
          </a:p>
          <a:p>
            <a:r>
              <a:rPr lang="id-ID" sz="2800" dirty="0"/>
              <a:t>c. Demografi</a:t>
            </a:r>
          </a:p>
          <a:p>
            <a:pPr lvl="0"/>
            <a:r>
              <a:rPr lang="id-ID" sz="2800" dirty="0"/>
              <a:t>Faktor psikologis yang terdiri dari :</a:t>
            </a:r>
          </a:p>
          <a:p>
            <a:r>
              <a:rPr lang="id-ID" sz="2800" dirty="0"/>
              <a:t>a. Persepsi</a:t>
            </a:r>
          </a:p>
          <a:p>
            <a:r>
              <a:rPr lang="id-ID" sz="2800" dirty="0"/>
              <a:t>b. Attitude</a:t>
            </a:r>
          </a:p>
          <a:p>
            <a:r>
              <a:rPr lang="id-ID" sz="2800" dirty="0"/>
              <a:t>c. Personality</a:t>
            </a:r>
          </a:p>
          <a:p>
            <a:r>
              <a:rPr lang="id-ID" sz="2800" dirty="0"/>
              <a:t>d. Pembelajaran</a:t>
            </a:r>
          </a:p>
          <a:p>
            <a:r>
              <a:rPr lang="id-ID" sz="2800" dirty="0"/>
              <a:t>e. Motivasi</a:t>
            </a:r>
          </a:p>
          <a:p>
            <a:pPr lvl="0"/>
            <a:r>
              <a:rPr lang="id-ID" sz="2800" dirty="0"/>
              <a:t>Faktor organisasi yang terdiri dari :</a:t>
            </a:r>
          </a:p>
          <a:p>
            <a:r>
              <a:rPr lang="id-ID" sz="2800" dirty="0"/>
              <a:t>a. Sumber daya</a:t>
            </a:r>
          </a:p>
          <a:p>
            <a:r>
              <a:rPr lang="id-ID" sz="2800" dirty="0"/>
              <a:t>b. Kepemimpinan</a:t>
            </a:r>
          </a:p>
          <a:p>
            <a:r>
              <a:rPr lang="id-ID" sz="2800" dirty="0"/>
              <a:t>c. Penghargaan</a:t>
            </a:r>
          </a:p>
          <a:p>
            <a:r>
              <a:rPr lang="id-ID" sz="2800" dirty="0"/>
              <a:t>d. Struktur</a:t>
            </a:r>
          </a:p>
          <a:p>
            <a:r>
              <a:rPr lang="id-ID" sz="2800" dirty="0"/>
              <a:t>e. Job Design</a:t>
            </a:r>
          </a:p>
        </p:txBody>
      </p:sp>
    </p:spTree>
    <p:extLst>
      <p:ext uri="{BB962C8B-B14F-4D97-AF65-F5344CB8AC3E}">
        <p14:creationId xmlns:p14="http://schemas.microsoft.com/office/powerpoint/2010/main" val="204649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wipe(down)">
                                      <p:cBhvr>
                                        <p:cTn id="13"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000108"/>
            <a:ext cx="7500990" cy="1143000"/>
          </a:xfrm>
          <a:solidFill>
            <a:schemeClr val="accent2">
              <a:lumMod val="20000"/>
              <a:lumOff val="80000"/>
            </a:schemeClr>
          </a:solidFill>
        </p:spPr>
        <p:txBody>
          <a:bodyPr>
            <a:noAutofit/>
          </a:bodyPr>
          <a:lstStyle/>
          <a:p>
            <a:r>
              <a:rPr lang="id-ID" sz="4000" b="1" dirty="0" smtClean="0"/>
              <a:t>Indikator </a:t>
            </a:r>
            <a:r>
              <a:rPr lang="en-US" sz="4000" b="1" dirty="0" err="1" smtClean="0"/>
              <a:t>Kinerja</a:t>
            </a:r>
            <a:endParaRPr lang="id-ID" sz="4000" dirty="0"/>
          </a:p>
        </p:txBody>
      </p:sp>
      <p:sp>
        <p:nvSpPr>
          <p:cNvPr id="3" name="Content Placeholder 2"/>
          <p:cNvSpPr>
            <a:spLocks noGrp="1"/>
          </p:cNvSpPr>
          <p:nvPr>
            <p:ph idx="1"/>
          </p:nvPr>
        </p:nvSpPr>
        <p:spPr>
          <a:xfrm>
            <a:off x="785786" y="2214554"/>
            <a:ext cx="7400948" cy="4286280"/>
          </a:xfrm>
          <a:solidFill>
            <a:schemeClr val="accent3">
              <a:lumMod val="60000"/>
              <a:lumOff val="40000"/>
            </a:schemeClr>
          </a:solidFill>
        </p:spPr>
        <p:txBody>
          <a:bodyPr>
            <a:normAutofit/>
          </a:bodyPr>
          <a:lstStyle/>
          <a:p>
            <a:r>
              <a:rPr lang="id-ID" sz="1600" dirty="0"/>
              <a:t>	</a:t>
            </a:r>
            <a:r>
              <a:rPr lang="id-ID" sz="1800" dirty="0"/>
              <a:t>Bernardin (20</a:t>
            </a:r>
            <a:r>
              <a:rPr lang="en-US" sz="1800" dirty="0"/>
              <a:t>14</a:t>
            </a:r>
            <a:r>
              <a:rPr lang="id-ID" sz="1800" dirty="0"/>
              <a:t>) menyatakan kinerja merupakan catatan hasil yang diproduksi (dihasilkan) atas fungsi pekerjaan tertentu atau aktivitasaktivitas selama periode waktu tertentu. Seperti indikator dibawah ini</a:t>
            </a:r>
          </a:p>
          <a:p>
            <a:r>
              <a:rPr lang="id-ID" sz="1800" dirty="0"/>
              <a:t>1. penyelesaian jumlah pekerjaan</a:t>
            </a:r>
          </a:p>
          <a:p>
            <a:r>
              <a:rPr lang="id-ID" sz="1800" dirty="0"/>
              <a:t>	</a:t>
            </a:r>
            <a:r>
              <a:rPr lang="en-US" sz="1800" dirty="0" err="1"/>
              <a:t>Penyelesaian</a:t>
            </a:r>
            <a:r>
              <a:rPr lang="en-US" sz="1800" dirty="0"/>
              <a:t> </a:t>
            </a:r>
            <a:r>
              <a:rPr lang="en-US" sz="1800" dirty="0" err="1"/>
              <a:t>jumlah</a:t>
            </a:r>
            <a:r>
              <a:rPr lang="en-US" sz="1800" dirty="0"/>
              <a:t> </a:t>
            </a:r>
            <a:r>
              <a:rPr lang="en-US" sz="1800" dirty="0" err="1"/>
              <a:t>pekerjaan</a:t>
            </a:r>
            <a:r>
              <a:rPr lang="en-US" sz="1800" dirty="0"/>
              <a:t> </a:t>
            </a:r>
            <a:r>
              <a:rPr lang="en-US" sz="1800" dirty="0" err="1"/>
              <a:t>adalah</a:t>
            </a:r>
            <a:r>
              <a:rPr lang="en-US" sz="1800" dirty="0"/>
              <a:t>, </a:t>
            </a:r>
            <a:r>
              <a:rPr lang="en-US" sz="1800" dirty="0" err="1"/>
              <a:t>pekerjaan</a:t>
            </a:r>
            <a:r>
              <a:rPr lang="en-US" sz="1800" dirty="0"/>
              <a:t> yang </a:t>
            </a:r>
            <a:r>
              <a:rPr lang="en-US" sz="1800" dirty="0" err="1"/>
              <a:t>diselesaikan</a:t>
            </a:r>
            <a:r>
              <a:rPr lang="en-US" sz="1800" dirty="0"/>
              <a:t> </a:t>
            </a:r>
            <a:r>
              <a:rPr lang="en-US" sz="1800" dirty="0" err="1"/>
              <a:t>secara</a:t>
            </a:r>
            <a:r>
              <a:rPr lang="en-US" sz="1800" dirty="0"/>
              <a:t> </a:t>
            </a:r>
            <a:r>
              <a:rPr lang="en-US" sz="1800" dirty="0" err="1"/>
              <a:t>tepat</a:t>
            </a:r>
            <a:r>
              <a:rPr lang="en-US" sz="1800" dirty="0"/>
              <a:t> </a:t>
            </a:r>
            <a:r>
              <a:rPr lang="en-US" sz="1800" dirty="0" err="1"/>
              <a:t>waktu</a:t>
            </a:r>
            <a:r>
              <a:rPr lang="en-US" sz="1800" dirty="0"/>
              <a:t> </a:t>
            </a:r>
            <a:r>
              <a:rPr lang="en-US" sz="1800" dirty="0" err="1"/>
              <a:t>dengan</a:t>
            </a:r>
            <a:r>
              <a:rPr lang="en-US" sz="1800" dirty="0"/>
              <a:t> </a:t>
            </a:r>
            <a:r>
              <a:rPr lang="en-US" sz="1800" dirty="0" err="1"/>
              <a:t>jumlah</a:t>
            </a:r>
            <a:r>
              <a:rPr lang="en-US" sz="1800" dirty="0"/>
              <a:t> yang </a:t>
            </a:r>
            <a:r>
              <a:rPr lang="en-US" sz="1800" dirty="0" err="1"/>
              <a:t>telah</a:t>
            </a:r>
            <a:r>
              <a:rPr lang="en-US" sz="1800" dirty="0"/>
              <a:t> </a:t>
            </a:r>
            <a:r>
              <a:rPr lang="en-US" sz="1800" dirty="0" err="1"/>
              <a:t>diberikan</a:t>
            </a:r>
            <a:r>
              <a:rPr lang="en-US" sz="1800" dirty="0"/>
              <a:t> </a:t>
            </a:r>
            <a:r>
              <a:rPr lang="en-US" sz="1800" dirty="0" err="1"/>
              <a:t>oleh</a:t>
            </a:r>
            <a:r>
              <a:rPr lang="en-US" sz="1800" dirty="0"/>
              <a:t> </a:t>
            </a:r>
            <a:r>
              <a:rPr lang="en-US" sz="1800" dirty="0" err="1"/>
              <a:t>perusahaan</a:t>
            </a:r>
            <a:r>
              <a:rPr lang="en-US" sz="1800" dirty="0"/>
              <a:t>.</a:t>
            </a:r>
            <a:endParaRPr lang="id-ID" sz="1800" dirty="0"/>
          </a:p>
          <a:p>
            <a:r>
              <a:rPr lang="id-ID" sz="1800" dirty="0"/>
              <a:t>2. Penyelesaian pencapaian kerja sesuai target</a:t>
            </a:r>
          </a:p>
          <a:p>
            <a:r>
              <a:rPr lang="id-ID" sz="1800" dirty="0"/>
              <a:t>	</a:t>
            </a:r>
            <a:r>
              <a:rPr lang="en-US" sz="1800" dirty="0" err="1"/>
              <a:t>hasil</a:t>
            </a:r>
            <a:r>
              <a:rPr lang="en-US" sz="1800" dirty="0"/>
              <a:t> </a:t>
            </a:r>
            <a:r>
              <a:rPr lang="en-US" sz="1800" dirty="0" err="1"/>
              <a:t>dari</a:t>
            </a:r>
            <a:r>
              <a:rPr lang="en-US" sz="1800" dirty="0"/>
              <a:t> </a:t>
            </a:r>
            <a:r>
              <a:rPr lang="en-US" sz="1800" dirty="0" err="1"/>
              <a:t>suatu</a:t>
            </a:r>
            <a:r>
              <a:rPr lang="en-US" sz="1800" dirty="0"/>
              <a:t> proses yang </a:t>
            </a:r>
            <a:r>
              <a:rPr lang="en-US" sz="1800" dirty="0" err="1"/>
              <a:t>mengacu</a:t>
            </a:r>
            <a:r>
              <a:rPr lang="en-US" sz="1800" dirty="0"/>
              <a:t> </a:t>
            </a:r>
            <a:r>
              <a:rPr lang="en-US" sz="1800" dirty="0" err="1"/>
              <a:t>dan</a:t>
            </a:r>
            <a:r>
              <a:rPr lang="en-US" sz="1800" dirty="0"/>
              <a:t> </a:t>
            </a:r>
            <a:r>
              <a:rPr lang="en-US" sz="1800" dirty="0" err="1"/>
              <a:t>diukur</a:t>
            </a:r>
            <a:r>
              <a:rPr lang="en-US" sz="1800" dirty="0"/>
              <a:t> </a:t>
            </a:r>
            <a:r>
              <a:rPr lang="en-US" sz="1800" dirty="0" err="1"/>
              <a:t>selama</a:t>
            </a:r>
            <a:r>
              <a:rPr lang="en-US" sz="1800" dirty="0"/>
              <a:t> </a:t>
            </a:r>
            <a:r>
              <a:rPr lang="en-US" sz="1800" dirty="0" err="1"/>
              <a:t>periode</a:t>
            </a:r>
            <a:r>
              <a:rPr lang="en-US" sz="1800" dirty="0"/>
              <a:t> </a:t>
            </a:r>
            <a:r>
              <a:rPr lang="en-US" sz="1800" dirty="0" err="1"/>
              <a:t>waktu</a:t>
            </a:r>
            <a:r>
              <a:rPr lang="en-US" sz="1800" dirty="0"/>
              <a:t> </a:t>
            </a:r>
            <a:r>
              <a:rPr lang="en-US" sz="1800" dirty="0" err="1"/>
              <a:t>tertentu</a:t>
            </a:r>
            <a:r>
              <a:rPr lang="en-US" sz="1800" dirty="0"/>
              <a:t> </a:t>
            </a:r>
            <a:r>
              <a:rPr lang="en-US" sz="1800" dirty="0" err="1"/>
              <a:t>berdasarkan</a:t>
            </a:r>
            <a:r>
              <a:rPr lang="en-US" sz="1800" dirty="0"/>
              <a:t> </a:t>
            </a:r>
            <a:r>
              <a:rPr lang="en-US" sz="1800" dirty="0" err="1"/>
              <a:t>ketentuan</a:t>
            </a:r>
            <a:r>
              <a:rPr lang="en-US" sz="1800" dirty="0"/>
              <a:t>, </a:t>
            </a:r>
            <a:r>
              <a:rPr lang="en-US" sz="1800" dirty="0" err="1"/>
              <a:t>atau</a:t>
            </a:r>
            <a:r>
              <a:rPr lang="en-US" sz="1800" dirty="0"/>
              <a:t> </a:t>
            </a:r>
            <a:r>
              <a:rPr lang="en-US" sz="1800" dirty="0" err="1"/>
              <a:t>kesepakatan</a:t>
            </a:r>
            <a:r>
              <a:rPr lang="en-US" sz="1800" dirty="0"/>
              <a:t> yang </a:t>
            </a:r>
            <a:r>
              <a:rPr lang="en-US" sz="1800" dirty="0" err="1"/>
              <a:t>telah</a:t>
            </a:r>
            <a:r>
              <a:rPr lang="en-US" sz="1800" dirty="0"/>
              <a:t> </a:t>
            </a:r>
            <a:r>
              <a:rPr lang="en-US" sz="1800" dirty="0" err="1"/>
              <a:t>dibuat</a:t>
            </a:r>
            <a:r>
              <a:rPr lang="en-US" sz="1800" dirty="0"/>
              <a:t> </a:t>
            </a:r>
            <a:r>
              <a:rPr lang="en-US" sz="1800" dirty="0" err="1"/>
              <a:t>sebelumnya</a:t>
            </a:r>
            <a:r>
              <a:rPr lang="en-US" sz="1600" dirty="0" smtClean="0"/>
              <a:t>.</a:t>
            </a:r>
            <a:endParaRPr lang="id-ID" sz="1600" dirty="0"/>
          </a:p>
        </p:txBody>
      </p:sp>
    </p:spTree>
    <p:extLst>
      <p:ext uri="{BB962C8B-B14F-4D97-AF65-F5344CB8AC3E}">
        <p14:creationId xmlns:p14="http://schemas.microsoft.com/office/powerpoint/2010/main" val="1251781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wipe(down)">
                                      <p:cBhvr>
                                        <p:cTn id="13"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000108"/>
            <a:ext cx="7500990" cy="1143000"/>
          </a:xfrm>
          <a:solidFill>
            <a:schemeClr val="accent2">
              <a:lumMod val="20000"/>
              <a:lumOff val="80000"/>
            </a:schemeClr>
          </a:solidFill>
        </p:spPr>
        <p:txBody>
          <a:bodyPr>
            <a:noAutofit/>
          </a:bodyPr>
          <a:lstStyle/>
          <a:p>
            <a:r>
              <a:rPr lang="id-ID" sz="4000" b="1" dirty="0" smtClean="0"/>
              <a:t>Indikator </a:t>
            </a:r>
            <a:r>
              <a:rPr lang="en-US" sz="4000" b="1" dirty="0" err="1" smtClean="0"/>
              <a:t>Kinerja</a:t>
            </a:r>
            <a:endParaRPr lang="id-ID" sz="4000" dirty="0"/>
          </a:p>
        </p:txBody>
      </p:sp>
      <p:sp>
        <p:nvSpPr>
          <p:cNvPr id="3" name="Content Placeholder 2"/>
          <p:cNvSpPr>
            <a:spLocks noGrp="1"/>
          </p:cNvSpPr>
          <p:nvPr>
            <p:ph idx="1"/>
          </p:nvPr>
        </p:nvSpPr>
        <p:spPr>
          <a:xfrm>
            <a:off x="785786" y="2214554"/>
            <a:ext cx="7400948" cy="4286280"/>
          </a:xfrm>
          <a:solidFill>
            <a:schemeClr val="accent3">
              <a:lumMod val="60000"/>
              <a:lumOff val="40000"/>
            </a:schemeClr>
          </a:solidFill>
        </p:spPr>
        <p:txBody>
          <a:bodyPr>
            <a:normAutofit/>
          </a:bodyPr>
          <a:lstStyle/>
          <a:p>
            <a:r>
              <a:rPr lang="id-ID" sz="2000" dirty="0" smtClean="0"/>
              <a:t>3</a:t>
            </a:r>
            <a:r>
              <a:rPr lang="id-ID" sz="2000" dirty="0"/>
              <a:t>. Ketepatan</a:t>
            </a:r>
          </a:p>
          <a:p>
            <a:r>
              <a:rPr lang="id-ID" sz="2000" dirty="0"/>
              <a:t>	</a:t>
            </a:r>
            <a:r>
              <a:rPr lang="en-US" sz="2000" dirty="0" err="1"/>
              <a:t>Ketepatan</a:t>
            </a:r>
            <a:r>
              <a:rPr lang="en-US" sz="2000" dirty="0"/>
              <a:t> </a:t>
            </a:r>
            <a:r>
              <a:rPr lang="en-US" sz="2000" dirty="0" err="1"/>
              <a:t>adalah</a:t>
            </a:r>
            <a:r>
              <a:rPr lang="en-US" sz="2000" dirty="0"/>
              <a:t> </a:t>
            </a:r>
            <a:r>
              <a:rPr lang="en-US" sz="2000" dirty="0" err="1"/>
              <a:t>terdapat</a:t>
            </a:r>
            <a:r>
              <a:rPr lang="en-US" sz="2000" dirty="0"/>
              <a:t> </a:t>
            </a:r>
            <a:r>
              <a:rPr lang="en-US" sz="2000" dirty="0" err="1"/>
              <a:t>kesesuaian</a:t>
            </a:r>
            <a:r>
              <a:rPr lang="en-US" sz="2000" dirty="0"/>
              <a:t> </a:t>
            </a:r>
            <a:r>
              <a:rPr lang="en-US" sz="2000" dirty="0" err="1"/>
              <a:t>antara</a:t>
            </a:r>
            <a:r>
              <a:rPr lang="en-US" sz="2000" dirty="0"/>
              <a:t> </a:t>
            </a:r>
            <a:r>
              <a:rPr lang="en-US" sz="2000" dirty="0" err="1"/>
              <a:t>rencana</a:t>
            </a:r>
            <a:r>
              <a:rPr lang="en-US" sz="2000" dirty="0"/>
              <a:t> </a:t>
            </a:r>
            <a:r>
              <a:rPr lang="en-US" sz="2000" dirty="0" err="1"/>
              <a:t>kegiatan</a:t>
            </a:r>
            <a:r>
              <a:rPr lang="en-US" sz="2000" dirty="0"/>
              <a:t> </a:t>
            </a:r>
            <a:r>
              <a:rPr lang="en-US" sz="2000" dirty="0" err="1"/>
              <a:t>dengan</a:t>
            </a:r>
            <a:r>
              <a:rPr lang="en-US" sz="2000" dirty="0"/>
              <a:t> </a:t>
            </a:r>
            <a:r>
              <a:rPr lang="en-US" sz="2000" dirty="0" err="1"/>
              <a:t>sasaran</a:t>
            </a:r>
            <a:r>
              <a:rPr lang="en-US" sz="2000" dirty="0"/>
              <a:t> </a:t>
            </a:r>
            <a:r>
              <a:rPr lang="en-US" sz="2000" dirty="0" err="1"/>
              <a:t>atau</a:t>
            </a:r>
            <a:r>
              <a:rPr lang="en-US" sz="2000" dirty="0"/>
              <a:t> </a:t>
            </a:r>
            <a:r>
              <a:rPr lang="en-US" sz="2000" dirty="0" err="1"/>
              <a:t>tujuan</a:t>
            </a:r>
            <a:r>
              <a:rPr lang="en-US" sz="2000" dirty="0"/>
              <a:t> yang </a:t>
            </a:r>
            <a:r>
              <a:rPr lang="en-US" sz="2000" dirty="0" err="1"/>
              <a:t>telah</a:t>
            </a:r>
            <a:r>
              <a:rPr lang="en-US" sz="2000" dirty="0"/>
              <a:t> </a:t>
            </a:r>
            <a:r>
              <a:rPr lang="en-US" sz="2000" dirty="0" err="1"/>
              <a:t>ditetapkan</a:t>
            </a:r>
            <a:r>
              <a:rPr lang="en-US" sz="2000" dirty="0"/>
              <a:t>.</a:t>
            </a:r>
            <a:endParaRPr lang="id-ID" sz="2000" dirty="0"/>
          </a:p>
          <a:p>
            <a:r>
              <a:rPr lang="id-ID" sz="2000" dirty="0"/>
              <a:t>4. Ketelitian</a:t>
            </a:r>
          </a:p>
          <a:p>
            <a:r>
              <a:rPr lang="id-ID" sz="2000" dirty="0"/>
              <a:t>	</a:t>
            </a:r>
            <a:r>
              <a:rPr lang="en-US" sz="2000" dirty="0" err="1"/>
              <a:t>Ketelitian</a:t>
            </a:r>
            <a:r>
              <a:rPr lang="en-US" sz="2000" dirty="0"/>
              <a:t> </a:t>
            </a:r>
            <a:r>
              <a:rPr lang="en-US" sz="2000" dirty="0" err="1"/>
              <a:t>adalah</a:t>
            </a:r>
            <a:r>
              <a:rPr lang="en-US" sz="2000" dirty="0"/>
              <a:t> </a:t>
            </a:r>
            <a:r>
              <a:rPr lang="en-US" sz="2000" dirty="0" err="1"/>
              <a:t>kemampuan</a:t>
            </a:r>
            <a:r>
              <a:rPr lang="en-US" sz="2000" dirty="0"/>
              <a:t> </a:t>
            </a:r>
            <a:r>
              <a:rPr lang="en-US" sz="2000" dirty="0" err="1"/>
              <a:t>individu</a:t>
            </a:r>
            <a:r>
              <a:rPr lang="en-US" sz="2000" dirty="0"/>
              <a:t> </a:t>
            </a:r>
            <a:r>
              <a:rPr lang="en-US" sz="2000" dirty="0" err="1"/>
              <a:t>untuk</a:t>
            </a:r>
            <a:r>
              <a:rPr lang="en-US" sz="2000" dirty="0"/>
              <a:t> </a:t>
            </a:r>
            <a:r>
              <a:rPr lang="en-US" sz="2000" dirty="0" err="1"/>
              <a:t>melakukan</a:t>
            </a:r>
            <a:r>
              <a:rPr lang="en-US" sz="2000" dirty="0"/>
              <a:t> </a:t>
            </a:r>
            <a:r>
              <a:rPr lang="en-US" sz="2000" dirty="0" err="1"/>
              <a:t>sesuatu</a:t>
            </a:r>
            <a:r>
              <a:rPr lang="en-US" sz="2000" dirty="0"/>
              <a:t> </a:t>
            </a:r>
            <a:r>
              <a:rPr lang="en-US" sz="2000" dirty="0" err="1"/>
              <a:t>denagn</a:t>
            </a:r>
            <a:r>
              <a:rPr lang="en-US" sz="2000" dirty="0"/>
              <a:t> </a:t>
            </a:r>
            <a:r>
              <a:rPr lang="en-US" sz="2000" dirty="0" err="1"/>
              <a:t>cara</a:t>
            </a:r>
            <a:r>
              <a:rPr lang="en-US" sz="2000" dirty="0"/>
              <a:t> </a:t>
            </a:r>
            <a:r>
              <a:rPr lang="en-US" sz="2000" dirty="0" err="1"/>
              <a:t>cepat</a:t>
            </a:r>
            <a:r>
              <a:rPr lang="en-US" sz="2000" dirty="0"/>
              <a:t>, </a:t>
            </a:r>
            <a:r>
              <a:rPr lang="en-US" sz="2000" dirty="0" err="1"/>
              <a:t>cermat</a:t>
            </a:r>
            <a:r>
              <a:rPr lang="en-US" sz="2000" dirty="0"/>
              <a:t>, </a:t>
            </a:r>
            <a:r>
              <a:rPr lang="en-US" sz="2000" dirty="0" err="1"/>
              <a:t>dan</a:t>
            </a:r>
            <a:r>
              <a:rPr lang="en-US" sz="2000" dirty="0"/>
              <a:t> </a:t>
            </a:r>
            <a:r>
              <a:rPr lang="en-US" sz="2000" dirty="0" err="1"/>
              <a:t>teliti</a:t>
            </a:r>
            <a:r>
              <a:rPr lang="en-US" sz="2000" dirty="0"/>
              <a:t>.</a:t>
            </a:r>
            <a:endParaRPr lang="id-ID" sz="2000" dirty="0"/>
          </a:p>
          <a:p>
            <a:r>
              <a:rPr lang="id-ID" sz="2000" dirty="0"/>
              <a:t>5. Pengalaman </a:t>
            </a:r>
          </a:p>
          <a:p>
            <a:r>
              <a:rPr lang="id-ID" sz="2000" dirty="0"/>
              <a:t>	</a:t>
            </a:r>
            <a:r>
              <a:rPr lang="en-US" sz="2000" dirty="0" err="1"/>
              <a:t>Pengalaman</a:t>
            </a:r>
            <a:r>
              <a:rPr lang="en-US" sz="2000" dirty="0"/>
              <a:t> </a:t>
            </a:r>
            <a:r>
              <a:rPr lang="en-US" sz="2000" dirty="0" err="1"/>
              <a:t>adalah</a:t>
            </a:r>
            <a:r>
              <a:rPr lang="en-US" sz="2000" dirty="0"/>
              <a:t> proses </a:t>
            </a:r>
            <a:r>
              <a:rPr lang="en-US" sz="2000" dirty="0" err="1"/>
              <a:t>pembentukan</a:t>
            </a:r>
            <a:r>
              <a:rPr lang="en-US" sz="2000" dirty="0"/>
              <a:t> </a:t>
            </a:r>
            <a:r>
              <a:rPr lang="en-US" sz="2000" dirty="0" err="1"/>
              <a:t>pengetahuan</a:t>
            </a:r>
            <a:r>
              <a:rPr lang="en-US" sz="2000" dirty="0"/>
              <a:t> </a:t>
            </a:r>
            <a:r>
              <a:rPr lang="en-US" sz="2000" dirty="0" err="1"/>
              <a:t>atau</a:t>
            </a:r>
            <a:r>
              <a:rPr lang="en-US" sz="2000" dirty="0"/>
              <a:t> </a:t>
            </a:r>
            <a:r>
              <a:rPr lang="en-US" sz="2000" dirty="0" err="1"/>
              <a:t>keterampilan</a:t>
            </a:r>
            <a:r>
              <a:rPr lang="en-US" sz="2000" dirty="0"/>
              <a:t> </a:t>
            </a:r>
            <a:r>
              <a:rPr lang="en-US" sz="2000" dirty="0" err="1"/>
              <a:t>tentang</a:t>
            </a:r>
            <a:r>
              <a:rPr lang="en-US" sz="2000" dirty="0"/>
              <a:t> </a:t>
            </a:r>
            <a:r>
              <a:rPr lang="en-US" sz="2000" dirty="0" err="1"/>
              <a:t>metode</a:t>
            </a:r>
            <a:r>
              <a:rPr lang="en-US" sz="2000" dirty="0"/>
              <a:t> </a:t>
            </a:r>
            <a:r>
              <a:rPr lang="en-US" sz="2000" dirty="0" err="1"/>
              <a:t>suatu</a:t>
            </a:r>
            <a:r>
              <a:rPr lang="en-US" sz="2000" dirty="0"/>
              <a:t> </a:t>
            </a:r>
            <a:r>
              <a:rPr lang="en-US" sz="2000" dirty="0" err="1"/>
              <a:t>pekerjaan</a:t>
            </a:r>
            <a:r>
              <a:rPr lang="en-US" sz="2000" dirty="0"/>
              <a:t> </a:t>
            </a:r>
            <a:r>
              <a:rPr lang="en-US" sz="2000" dirty="0" err="1"/>
              <a:t>karena</a:t>
            </a:r>
            <a:r>
              <a:rPr lang="en-US" sz="2000" dirty="0"/>
              <a:t> </a:t>
            </a:r>
            <a:r>
              <a:rPr lang="en-US" sz="2000" dirty="0" err="1"/>
              <a:t>keterlibatan</a:t>
            </a:r>
            <a:r>
              <a:rPr lang="en-US" sz="2000" dirty="0"/>
              <a:t> </a:t>
            </a:r>
            <a:r>
              <a:rPr lang="en-US" sz="2000" dirty="0" err="1"/>
              <a:t>karyawan</a:t>
            </a:r>
            <a:r>
              <a:rPr lang="en-US" sz="2000" dirty="0"/>
              <a:t> </a:t>
            </a:r>
            <a:r>
              <a:rPr lang="en-US" sz="2000" dirty="0" err="1"/>
              <a:t>tersebut</a:t>
            </a:r>
            <a:r>
              <a:rPr lang="en-US" sz="2000" dirty="0"/>
              <a:t> </a:t>
            </a:r>
            <a:r>
              <a:rPr lang="en-US" sz="2000" dirty="0" err="1"/>
              <a:t>dalam</a:t>
            </a:r>
            <a:r>
              <a:rPr lang="en-US" sz="2000" dirty="0"/>
              <a:t> </a:t>
            </a:r>
            <a:r>
              <a:rPr lang="en-US" sz="2000" dirty="0" err="1"/>
              <a:t>pelaksanaan</a:t>
            </a:r>
            <a:r>
              <a:rPr lang="en-US" sz="2000" dirty="0"/>
              <a:t> </a:t>
            </a:r>
            <a:r>
              <a:rPr lang="en-US" sz="2000" dirty="0" err="1"/>
              <a:t>tugas</a:t>
            </a:r>
            <a:r>
              <a:rPr lang="en-US" sz="2000" dirty="0"/>
              <a:t> </a:t>
            </a:r>
            <a:r>
              <a:rPr lang="en-US" sz="2000" dirty="0" err="1"/>
              <a:t>pekerjaan</a:t>
            </a:r>
            <a:r>
              <a:rPr lang="en-US" sz="2000" dirty="0"/>
              <a:t>.</a:t>
            </a:r>
            <a:endParaRPr lang="id-ID" sz="2000" dirty="0"/>
          </a:p>
        </p:txBody>
      </p:sp>
    </p:spTree>
    <p:extLst>
      <p:ext uri="{BB962C8B-B14F-4D97-AF65-F5344CB8AC3E}">
        <p14:creationId xmlns:p14="http://schemas.microsoft.com/office/powerpoint/2010/main" val="1290283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wipe(down)">
                                      <p:cBhvr>
                                        <p:cTn id="13"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000108"/>
            <a:ext cx="7500990" cy="1143000"/>
          </a:xfrm>
          <a:solidFill>
            <a:schemeClr val="accent2">
              <a:lumMod val="20000"/>
              <a:lumOff val="80000"/>
            </a:schemeClr>
          </a:solidFill>
        </p:spPr>
        <p:txBody>
          <a:bodyPr>
            <a:normAutofit/>
          </a:bodyPr>
          <a:lstStyle/>
          <a:p>
            <a:pPr lvl="0" algn="ctr"/>
            <a:r>
              <a:rPr lang="id-ID" sz="6000" b="1" dirty="0" smtClean="0"/>
              <a:t>Penilaian Kinerja</a:t>
            </a:r>
            <a:endParaRPr lang="id-ID" sz="6000" dirty="0"/>
          </a:p>
        </p:txBody>
      </p:sp>
      <p:sp>
        <p:nvSpPr>
          <p:cNvPr id="3" name="Content Placeholder 2"/>
          <p:cNvSpPr>
            <a:spLocks noGrp="1"/>
          </p:cNvSpPr>
          <p:nvPr>
            <p:ph idx="1"/>
          </p:nvPr>
        </p:nvSpPr>
        <p:spPr>
          <a:xfrm>
            <a:off x="785786" y="2214554"/>
            <a:ext cx="7400948" cy="4286280"/>
          </a:xfrm>
          <a:solidFill>
            <a:schemeClr val="accent3">
              <a:lumMod val="60000"/>
              <a:lumOff val="40000"/>
            </a:schemeClr>
          </a:solidFill>
        </p:spPr>
        <p:txBody>
          <a:bodyPr>
            <a:normAutofit/>
          </a:bodyPr>
          <a:lstStyle/>
          <a:p>
            <a:pPr lvl="0"/>
            <a:endParaRPr lang="id-ID" sz="4400" b="1" dirty="0" smtClean="0"/>
          </a:p>
          <a:p>
            <a:pPr lvl="0"/>
            <a:r>
              <a:rPr lang="id-ID" sz="4400" b="1" dirty="0" smtClean="0"/>
              <a:t>Penilaian Kinerja Formal </a:t>
            </a:r>
          </a:p>
          <a:p>
            <a:pPr lvl="0">
              <a:buNone/>
            </a:pPr>
            <a:r>
              <a:rPr lang="id-ID" sz="4400" b="1" dirty="0" smtClean="0"/>
              <a:t> </a:t>
            </a:r>
          </a:p>
          <a:p>
            <a:pPr lvl="0"/>
            <a:r>
              <a:rPr lang="id-ID" sz="4400" b="1" dirty="0" smtClean="0"/>
              <a:t>Penilaian Kinerja Informal	</a:t>
            </a:r>
            <a:endParaRPr lang="id-ID" sz="4400" dirty="0" smtClean="0"/>
          </a:p>
          <a:p>
            <a:endParaRPr lang="id-ID" sz="4400" dirty="0"/>
          </a:p>
        </p:txBody>
      </p:sp>
    </p:spTree>
    <p:extLst>
      <p:ext uri="{BB962C8B-B14F-4D97-AF65-F5344CB8AC3E}">
        <p14:creationId xmlns:p14="http://schemas.microsoft.com/office/powerpoint/2010/main" val="59287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wipe(down)">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xit" presetSubtype="4" fill="hold" nodeType="clickEffect">
                                  <p:stCondLst>
                                    <p:cond delay="0"/>
                                  </p:stCondLst>
                                  <p:childTnLst>
                                    <p:anim calcmode="lin" valueType="num">
                                      <p:cBhvr additive="base">
                                        <p:cTn id="32"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p:tgtEl>
                                          <p:spTgt spid="3">
                                            <p:txEl>
                                              <p:pRg st="3" end="3"/>
                                            </p:txEl>
                                          </p:spTgt>
                                        </p:tgtEl>
                                        <p:attrNameLst>
                                          <p:attrName>ppt_y</p:attrName>
                                        </p:attrNameLst>
                                      </p:cBhvr>
                                      <p:tavLst>
                                        <p:tav tm="0">
                                          <p:val>
                                            <p:strVal val="ppt_y"/>
                                          </p:val>
                                        </p:tav>
                                        <p:tav tm="100000">
                                          <p:val>
                                            <p:strVal val="1+ppt_h/2"/>
                                          </p:val>
                                        </p:tav>
                                      </p:tavLst>
                                    </p:anim>
                                    <p:set>
                                      <p:cBhvr>
                                        <p:cTn id="34"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additive="base">
                                        <p:cTn id="3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988840"/>
            <a:ext cx="7500990" cy="288032"/>
          </a:xfrm>
          <a:solidFill>
            <a:schemeClr val="accent2">
              <a:lumMod val="20000"/>
              <a:lumOff val="80000"/>
            </a:schemeClr>
          </a:solidFill>
        </p:spPr>
        <p:txBody>
          <a:bodyPr>
            <a:noAutofit/>
          </a:bodyPr>
          <a:lstStyle/>
          <a:p>
            <a:r>
              <a:rPr lang="en-US" sz="2800" dirty="0" err="1"/>
              <a:t>Dalam</a:t>
            </a:r>
            <a:r>
              <a:rPr lang="en-US" sz="2800" dirty="0"/>
              <a:t> </a:t>
            </a:r>
            <a:r>
              <a:rPr lang="en-US" sz="2800" dirty="0" err="1"/>
              <a:t>Mardiasmo</a:t>
            </a:r>
            <a:r>
              <a:rPr lang="en-US" sz="2800" dirty="0"/>
              <a:t> (2002:122), </a:t>
            </a:r>
            <a:r>
              <a:rPr lang="en-US" sz="2800" dirty="0" err="1"/>
              <a:t>manfaat</a:t>
            </a:r>
            <a:r>
              <a:rPr lang="en-US" sz="2800" dirty="0"/>
              <a:t> </a:t>
            </a:r>
            <a:r>
              <a:rPr lang="en-US" sz="2800" dirty="0" err="1"/>
              <a:t>pengukuran</a:t>
            </a:r>
            <a:r>
              <a:rPr lang="en-US" sz="2800" dirty="0"/>
              <a:t> </a:t>
            </a:r>
            <a:r>
              <a:rPr lang="en-US" sz="2800" dirty="0" err="1"/>
              <a:t>kinerja</a:t>
            </a:r>
            <a:r>
              <a:rPr lang="en-US" sz="2800" dirty="0"/>
              <a:t> </a:t>
            </a:r>
            <a:r>
              <a:rPr lang="en-US" sz="2800" dirty="0" err="1"/>
              <a:t>adalah</a:t>
            </a:r>
            <a:r>
              <a:rPr lang="en-US" sz="4000" dirty="0"/>
              <a:t>: </a:t>
            </a:r>
            <a:r>
              <a:rPr lang="id-ID" sz="4000" dirty="0"/>
              <a:t/>
            </a:r>
            <a:br>
              <a:rPr lang="id-ID" sz="4000" dirty="0"/>
            </a:br>
            <a:endParaRPr lang="id-ID" sz="4000" dirty="0"/>
          </a:p>
        </p:txBody>
      </p:sp>
      <p:sp>
        <p:nvSpPr>
          <p:cNvPr id="3" name="Content Placeholder 2"/>
          <p:cNvSpPr>
            <a:spLocks noGrp="1"/>
          </p:cNvSpPr>
          <p:nvPr>
            <p:ph idx="1"/>
          </p:nvPr>
        </p:nvSpPr>
        <p:spPr>
          <a:xfrm>
            <a:off x="785786" y="1916832"/>
            <a:ext cx="7400948" cy="4584002"/>
          </a:xfrm>
          <a:solidFill>
            <a:schemeClr val="accent3">
              <a:lumMod val="60000"/>
              <a:lumOff val="40000"/>
            </a:schemeClr>
          </a:solidFill>
        </p:spPr>
        <p:txBody>
          <a:bodyPr>
            <a:normAutofit fontScale="85000" lnSpcReduction="10000"/>
          </a:bodyPr>
          <a:lstStyle/>
          <a:p>
            <a:pPr lvl="0"/>
            <a:r>
              <a:rPr lang="en-US" sz="2000" dirty="0" err="1"/>
              <a:t>Memberikan</a:t>
            </a:r>
            <a:r>
              <a:rPr lang="en-US" sz="2000" dirty="0"/>
              <a:t> </a:t>
            </a:r>
            <a:r>
              <a:rPr lang="en-US" sz="2000" dirty="0" err="1"/>
              <a:t>pemahaman</a:t>
            </a:r>
            <a:r>
              <a:rPr lang="en-US" sz="2000" dirty="0"/>
              <a:t> </a:t>
            </a:r>
            <a:r>
              <a:rPr lang="en-US" sz="2000" dirty="0" err="1"/>
              <a:t>mengenai</a:t>
            </a:r>
            <a:r>
              <a:rPr lang="en-US" sz="2000" dirty="0"/>
              <a:t> </a:t>
            </a:r>
            <a:r>
              <a:rPr lang="en-US" sz="2000" dirty="0" err="1"/>
              <a:t>ukuran</a:t>
            </a:r>
            <a:r>
              <a:rPr lang="en-US" sz="2000" dirty="0"/>
              <a:t> yang </a:t>
            </a:r>
            <a:r>
              <a:rPr lang="en-US" sz="2000" dirty="0" err="1"/>
              <a:t>digunakan</a:t>
            </a:r>
            <a:r>
              <a:rPr lang="en-US" sz="2000" dirty="0"/>
              <a:t> </a:t>
            </a:r>
            <a:r>
              <a:rPr lang="en-US" sz="2000" dirty="0" err="1"/>
              <a:t>untuk</a:t>
            </a:r>
            <a:r>
              <a:rPr lang="en-US" sz="2000" dirty="0"/>
              <a:t> </a:t>
            </a:r>
            <a:r>
              <a:rPr lang="en-US" sz="2000" dirty="0" err="1"/>
              <a:t>menilai</a:t>
            </a:r>
            <a:r>
              <a:rPr lang="en-US" sz="2000" dirty="0"/>
              <a:t> </a:t>
            </a:r>
            <a:r>
              <a:rPr lang="en-US" sz="2000" dirty="0" err="1"/>
              <a:t>kinerja</a:t>
            </a:r>
            <a:r>
              <a:rPr lang="en-US" sz="2000" dirty="0"/>
              <a:t> </a:t>
            </a:r>
            <a:r>
              <a:rPr lang="en-US" sz="2000" dirty="0" err="1"/>
              <a:t>manajemen</a:t>
            </a:r>
            <a:r>
              <a:rPr lang="en-US" sz="2000" dirty="0"/>
              <a:t>.</a:t>
            </a:r>
            <a:endParaRPr lang="id-ID" sz="2000" dirty="0"/>
          </a:p>
          <a:p>
            <a:pPr lvl="0"/>
            <a:r>
              <a:rPr lang="en-US" sz="2000" dirty="0" err="1"/>
              <a:t>Memberikan</a:t>
            </a:r>
            <a:r>
              <a:rPr lang="en-US" sz="2000" dirty="0"/>
              <a:t> </a:t>
            </a:r>
            <a:r>
              <a:rPr lang="en-US" sz="2000" dirty="0" err="1"/>
              <a:t>arah</a:t>
            </a:r>
            <a:r>
              <a:rPr lang="en-US" sz="2000" dirty="0"/>
              <a:t> </a:t>
            </a:r>
            <a:r>
              <a:rPr lang="en-US" sz="2000" dirty="0" err="1"/>
              <a:t>untuk</a:t>
            </a:r>
            <a:r>
              <a:rPr lang="en-US" sz="2000" dirty="0"/>
              <a:t> </a:t>
            </a:r>
            <a:r>
              <a:rPr lang="en-US" sz="2000" dirty="0" err="1"/>
              <a:t>mencapai</a:t>
            </a:r>
            <a:r>
              <a:rPr lang="en-US" sz="2000" dirty="0"/>
              <a:t> target </a:t>
            </a:r>
            <a:r>
              <a:rPr lang="en-US" sz="2000" dirty="0" err="1"/>
              <a:t>kinerja</a:t>
            </a:r>
            <a:r>
              <a:rPr lang="en-US" sz="2000" dirty="0"/>
              <a:t> yang </a:t>
            </a:r>
            <a:r>
              <a:rPr lang="en-US" sz="2000" dirty="0" err="1"/>
              <a:t>telah</a:t>
            </a:r>
            <a:r>
              <a:rPr lang="en-US" sz="2000" dirty="0"/>
              <a:t> </a:t>
            </a:r>
            <a:r>
              <a:rPr lang="en-US" sz="2000" dirty="0" err="1"/>
              <a:t>ditetapkan</a:t>
            </a:r>
            <a:r>
              <a:rPr lang="en-US" sz="2000" dirty="0"/>
              <a:t>. </a:t>
            </a:r>
            <a:endParaRPr lang="id-ID" sz="2000" dirty="0"/>
          </a:p>
          <a:p>
            <a:pPr lvl="0"/>
            <a:r>
              <a:rPr lang="en-US" sz="2000" dirty="0" err="1"/>
              <a:t>Untuk</a:t>
            </a:r>
            <a:r>
              <a:rPr lang="en-US" sz="2000" dirty="0"/>
              <a:t> </a:t>
            </a:r>
            <a:r>
              <a:rPr lang="en-US" sz="2000" dirty="0" err="1"/>
              <a:t>memonitor</a:t>
            </a:r>
            <a:r>
              <a:rPr lang="en-US" sz="2000" dirty="0"/>
              <a:t> </a:t>
            </a:r>
            <a:r>
              <a:rPr lang="en-US" sz="2000" dirty="0" err="1"/>
              <a:t>dan</a:t>
            </a:r>
            <a:r>
              <a:rPr lang="en-US" sz="2000" dirty="0"/>
              <a:t> </a:t>
            </a:r>
            <a:r>
              <a:rPr lang="en-US" sz="2000" dirty="0" err="1"/>
              <a:t>mengevaluasi</a:t>
            </a:r>
            <a:r>
              <a:rPr lang="en-US" sz="2000" dirty="0"/>
              <a:t> </a:t>
            </a:r>
            <a:r>
              <a:rPr lang="en-US" sz="2000" dirty="0" err="1"/>
              <a:t>pencapaian</a:t>
            </a:r>
            <a:r>
              <a:rPr lang="en-US" sz="2000" dirty="0"/>
              <a:t> </a:t>
            </a:r>
            <a:r>
              <a:rPr lang="en-US" sz="2000" dirty="0" err="1"/>
              <a:t>kinerja</a:t>
            </a:r>
            <a:r>
              <a:rPr lang="en-US" sz="2000" dirty="0"/>
              <a:t> </a:t>
            </a:r>
            <a:r>
              <a:rPr lang="en-US" sz="2000" dirty="0" err="1"/>
              <a:t>dan</a:t>
            </a:r>
            <a:r>
              <a:rPr lang="en-US" sz="2000" dirty="0"/>
              <a:t> </a:t>
            </a:r>
            <a:r>
              <a:rPr lang="en-US" sz="2000" dirty="0" err="1"/>
              <a:t>membandingkannya</a:t>
            </a:r>
            <a:r>
              <a:rPr lang="en-US" sz="2000" dirty="0"/>
              <a:t> </a:t>
            </a:r>
            <a:r>
              <a:rPr lang="en-US" sz="2000" dirty="0" err="1"/>
              <a:t>dengan</a:t>
            </a:r>
            <a:r>
              <a:rPr lang="en-US" sz="2000" dirty="0"/>
              <a:t> target </a:t>
            </a:r>
            <a:r>
              <a:rPr lang="en-US" sz="2000" dirty="0" err="1"/>
              <a:t>kinerja</a:t>
            </a:r>
            <a:r>
              <a:rPr lang="en-US" sz="2000" dirty="0"/>
              <a:t> </a:t>
            </a:r>
            <a:r>
              <a:rPr lang="en-US" sz="2000" dirty="0" err="1"/>
              <a:t>serta</a:t>
            </a:r>
            <a:r>
              <a:rPr lang="en-US" sz="2000" dirty="0"/>
              <a:t> </a:t>
            </a:r>
            <a:r>
              <a:rPr lang="en-US" sz="2000" dirty="0" err="1"/>
              <a:t>melakukan</a:t>
            </a:r>
            <a:r>
              <a:rPr lang="en-US" sz="2000" dirty="0"/>
              <a:t> </a:t>
            </a:r>
            <a:r>
              <a:rPr lang="en-US" sz="2000" dirty="0" err="1"/>
              <a:t>tindakan</a:t>
            </a:r>
            <a:r>
              <a:rPr lang="en-US" sz="2000" dirty="0"/>
              <a:t> </a:t>
            </a:r>
            <a:r>
              <a:rPr lang="en-US" sz="2000" dirty="0" err="1"/>
              <a:t>korektif</a:t>
            </a:r>
            <a:r>
              <a:rPr lang="en-US" sz="2000" dirty="0"/>
              <a:t> </a:t>
            </a:r>
            <a:r>
              <a:rPr lang="en-US" sz="2000" dirty="0" err="1"/>
              <a:t>untuk</a:t>
            </a:r>
            <a:r>
              <a:rPr lang="en-US" sz="2000" dirty="0"/>
              <a:t> </a:t>
            </a:r>
            <a:r>
              <a:rPr lang="en-US" sz="2000" dirty="0" err="1"/>
              <a:t>memperbaiki</a:t>
            </a:r>
            <a:r>
              <a:rPr lang="en-US" sz="2000" dirty="0"/>
              <a:t> </a:t>
            </a:r>
            <a:r>
              <a:rPr lang="en-US" sz="2000" dirty="0" err="1"/>
              <a:t>kinerja</a:t>
            </a:r>
            <a:r>
              <a:rPr lang="en-US" sz="2000" dirty="0"/>
              <a:t>. </a:t>
            </a:r>
            <a:endParaRPr lang="id-ID" sz="2000" dirty="0"/>
          </a:p>
          <a:p>
            <a:pPr lvl="0"/>
            <a:r>
              <a:rPr lang="en-US" sz="2000" dirty="0" err="1"/>
              <a:t>Sebagai</a:t>
            </a:r>
            <a:r>
              <a:rPr lang="en-US" sz="2000" dirty="0"/>
              <a:t> </a:t>
            </a:r>
            <a:r>
              <a:rPr lang="en-US" sz="2000" dirty="0" err="1"/>
              <a:t>dasar</a:t>
            </a:r>
            <a:r>
              <a:rPr lang="en-US" sz="2000" dirty="0"/>
              <a:t> </a:t>
            </a:r>
            <a:r>
              <a:rPr lang="en-US" sz="2000" dirty="0" err="1"/>
              <a:t>untuk</a:t>
            </a:r>
            <a:r>
              <a:rPr lang="en-US" sz="2000" dirty="0"/>
              <a:t> </a:t>
            </a:r>
            <a:r>
              <a:rPr lang="en-US" sz="2000" dirty="0" err="1"/>
              <a:t>memberikan</a:t>
            </a:r>
            <a:r>
              <a:rPr lang="en-US" sz="2000" dirty="0"/>
              <a:t> </a:t>
            </a:r>
            <a:r>
              <a:rPr lang="en-US" sz="2000" dirty="0" err="1"/>
              <a:t>penghargaan</a:t>
            </a:r>
            <a:r>
              <a:rPr lang="en-US" sz="2000" dirty="0"/>
              <a:t> </a:t>
            </a:r>
            <a:r>
              <a:rPr lang="en-US" sz="2000" dirty="0" err="1"/>
              <a:t>dan</a:t>
            </a:r>
            <a:r>
              <a:rPr lang="en-US" sz="2000" dirty="0"/>
              <a:t> </a:t>
            </a:r>
            <a:r>
              <a:rPr lang="en-US" sz="2000" dirty="0" err="1"/>
              <a:t>hukuman</a:t>
            </a:r>
            <a:r>
              <a:rPr lang="en-US" sz="2000" dirty="0"/>
              <a:t> (reward &amp; punishment) </a:t>
            </a:r>
            <a:r>
              <a:rPr lang="en-US" sz="2000" dirty="0" err="1"/>
              <a:t>secara</a:t>
            </a:r>
            <a:r>
              <a:rPr lang="en-US" sz="2000" dirty="0"/>
              <a:t> </a:t>
            </a:r>
            <a:r>
              <a:rPr lang="en-US" sz="2000" dirty="0" err="1"/>
              <a:t>obyektif</a:t>
            </a:r>
            <a:r>
              <a:rPr lang="en-US" sz="2000" dirty="0"/>
              <a:t> </a:t>
            </a:r>
            <a:r>
              <a:rPr lang="en-US" sz="2000" dirty="0" err="1"/>
              <a:t>atas</a:t>
            </a:r>
            <a:r>
              <a:rPr lang="en-US" sz="2000" dirty="0"/>
              <a:t> </a:t>
            </a:r>
            <a:r>
              <a:rPr lang="en-US" sz="2000" dirty="0" err="1"/>
              <a:t>pencapaian</a:t>
            </a:r>
            <a:r>
              <a:rPr lang="en-US" sz="2000" dirty="0"/>
              <a:t> </a:t>
            </a:r>
            <a:r>
              <a:rPr lang="en-US" sz="2000" dirty="0" err="1"/>
              <a:t>pretasi</a:t>
            </a:r>
            <a:r>
              <a:rPr lang="en-US" sz="2000" dirty="0"/>
              <a:t> yang </a:t>
            </a:r>
            <a:r>
              <a:rPr lang="en-US" sz="2000" dirty="0" err="1"/>
              <a:t>diukur</a:t>
            </a:r>
            <a:r>
              <a:rPr lang="en-US" sz="2000" dirty="0"/>
              <a:t> </a:t>
            </a:r>
            <a:r>
              <a:rPr lang="en-US" sz="2000" dirty="0" err="1"/>
              <a:t>sesuai</a:t>
            </a:r>
            <a:r>
              <a:rPr lang="en-US" sz="2000" dirty="0"/>
              <a:t> </a:t>
            </a:r>
            <a:r>
              <a:rPr lang="en-US" sz="2000" dirty="0" err="1"/>
              <a:t>dengan</a:t>
            </a:r>
            <a:r>
              <a:rPr lang="en-US" sz="2000" dirty="0"/>
              <a:t> </a:t>
            </a:r>
            <a:r>
              <a:rPr lang="en-US" sz="2000" dirty="0" err="1"/>
              <a:t>sistem</a:t>
            </a:r>
            <a:r>
              <a:rPr lang="en-US" sz="2000" dirty="0"/>
              <a:t> </a:t>
            </a:r>
            <a:r>
              <a:rPr lang="en-US" sz="2000" dirty="0" err="1"/>
              <a:t>pengukuran</a:t>
            </a:r>
            <a:r>
              <a:rPr lang="en-US" sz="2000" dirty="0"/>
              <a:t> </a:t>
            </a:r>
            <a:r>
              <a:rPr lang="en-US" sz="2000" dirty="0" err="1"/>
              <a:t>kinerja</a:t>
            </a:r>
            <a:r>
              <a:rPr lang="en-US" sz="2000" dirty="0"/>
              <a:t> yang </a:t>
            </a:r>
            <a:r>
              <a:rPr lang="en-US" sz="2000" dirty="0" err="1"/>
              <a:t>telah</a:t>
            </a:r>
            <a:r>
              <a:rPr lang="en-US" sz="2000" dirty="0"/>
              <a:t> </a:t>
            </a:r>
            <a:r>
              <a:rPr lang="en-US" sz="2000" dirty="0" err="1"/>
              <a:t>disepakati</a:t>
            </a:r>
            <a:r>
              <a:rPr lang="en-US" sz="2000" dirty="0"/>
              <a:t>.</a:t>
            </a:r>
            <a:endParaRPr lang="id-ID" sz="2000" dirty="0"/>
          </a:p>
          <a:p>
            <a:pPr lvl="0"/>
            <a:r>
              <a:rPr lang="en-US" sz="2000" dirty="0" err="1"/>
              <a:t>Sebagai</a:t>
            </a:r>
            <a:r>
              <a:rPr lang="en-US" sz="2000" dirty="0"/>
              <a:t> </a:t>
            </a:r>
            <a:r>
              <a:rPr lang="en-US" sz="2000" dirty="0" err="1"/>
              <a:t>alat</a:t>
            </a:r>
            <a:r>
              <a:rPr lang="en-US" sz="2000" dirty="0"/>
              <a:t> </a:t>
            </a:r>
            <a:r>
              <a:rPr lang="en-US" sz="2000" dirty="0" err="1"/>
              <a:t>komunikasi</a:t>
            </a:r>
            <a:r>
              <a:rPr lang="en-US" sz="2000" dirty="0"/>
              <a:t> </a:t>
            </a:r>
            <a:r>
              <a:rPr lang="en-US" sz="2000" dirty="0" err="1"/>
              <a:t>antara</a:t>
            </a:r>
            <a:r>
              <a:rPr lang="en-US" sz="2000" dirty="0"/>
              <a:t> </a:t>
            </a:r>
            <a:r>
              <a:rPr lang="en-US" sz="2000" dirty="0" err="1"/>
              <a:t>bawahan</a:t>
            </a:r>
            <a:r>
              <a:rPr lang="en-US" sz="2000" dirty="0"/>
              <a:t> </a:t>
            </a:r>
            <a:r>
              <a:rPr lang="en-US" sz="2000" dirty="0" err="1"/>
              <a:t>dan</a:t>
            </a:r>
            <a:r>
              <a:rPr lang="en-US" sz="2000" dirty="0"/>
              <a:t> </a:t>
            </a:r>
            <a:r>
              <a:rPr lang="en-US" sz="2000" dirty="0" err="1"/>
              <a:t>pimpinan</a:t>
            </a:r>
            <a:r>
              <a:rPr lang="en-US" sz="2000" dirty="0"/>
              <a:t> </a:t>
            </a:r>
            <a:r>
              <a:rPr lang="en-US" sz="2000" dirty="0" err="1"/>
              <a:t>dalam</a:t>
            </a:r>
            <a:r>
              <a:rPr lang="en-US" sz="2000" dirty="0"/>
              <a:t> </a:t>
            </a:r>
            <a:r>
              <a:rPr lang="en-US" sz="2000" dirty="0" err="1"/>
              <a:t>rangka</a:t>
            </a:r>
            <a:r>
              <a:rPr lang="en-US" sz="2000" dirty="0"/>
              <a:t> </a:t>
            </a:r>
            <a:r>
              <a:rPr lang="en-US" sz="2000" dirty="0" err="1"/>
              <a:t>memperbaiki</a:t>
            </a:r>
            <a:r>
              <a:rPr lang="en-US" sz="2000" dirty="0"/>
              <a:t> </a:t>
            </a:r>
            <a:r>
              <a:rPr lang="en-US" sz="2000" dirty="0" err="1"/>
              <a:t>kinerja</a:t>
            </a:r>
            <a:r>
              <a:rPr lang="en-US" sz="2000" dirty="0"/>
              <a:t> </a:t>
            </a:r>
            <a:r>
              <a:rPr lang="en-US" sz="2000" dirty="0" err="1"/>
              <a:t>organisasi</a:t>
            </a:r>
            <a:r>
              <a:rPr lang="en-US" sz="2000" dirty="0"/>
              <a:t>.</a:t>
            </a:r>
            <a:endParaRPr lang="id-ID" sz="2000" dirty="0"/>
          </a:p>
          <a:p>
            <a:pPr lvl="0"/>
            <a:r>
              <a:rPr lang="en-US" sz="2000" dirty="0" err="1"/>
              <a:t>Membantu</a:t>
            </a:r>
            <a:r>
              <a:rPr lang="en-US" sz="2000" dirty="0"/>
              <a:t> </a:t>
            </a:r>
            <a:r>
              <a:rPr lang="en-US" sz="2000" dirty="0" err="1"/>
              <a:t>mengidentifikasikan</a:t>
            </a:r>
            <a:r>
              <a:rPr lang="en-US" sz="2000" dirty="0"/>
              <a:t> </a:t>
            </a:r>
            <a:r>
              <a:rPr lang="en-US" sz="2000" dirty="0" err="1"/>
              <a:t>apakah</a:t>
            </a:r>
            <a:r>
              <a:rPr lang="en-US" sz="2000" dirty="0"/>
              <a:t> </a:t>
            </a:r>
            <a:r>
              <a:rPr lang="en-US" sz="2000" dirty="0" err="1"/>
              <a:t>kepuasaan</a:t>
            </a:r>
            <a:r>
              <a:rPr lang="en-US" sz="2000" dirty="0"/>
              <a:t> </a:t>
            </a:r>
            <a:r>
              <a:rPr lang="en-US" sz="2000" dirty="0" err="1"/>
              <a:t>pelanggan</a:t>
            </a:r>
            <a:r>
              <a:rPr lang="en-US" sz="2000" dirty="0"/>
              <a:t> </a:t>
            </a:r>
            <a:r>
              <a:rPr lang="en-US" sz="2000" dirty="0" err="1"/>
              <a:t>sudah</a:t>
            </a:r>
            <a:r>
              <a:rPr lang="en-US" sz="2000" dirty="0"/>
              <a:t> </a:t>
            </a:r>
            <a:r>
              <a:rPr lang="en-US" sz="2000" dirty="0" err="1"/>
              <a:t>terpenuhi</a:t>
            </a:r>
            <a:r>
              <a:rPr lang="en-US" sz="2000" dirty="0"/>
              <a:t> </a:t>
            </a:r>
            <a:endParaRPr lang="id-ID" sz="2000" dirty="0"/>
          </a:p>
          <a:p>
            <a:pPr lvl="0"/>
            <a:r>
              <a:rPr lang="en-US" sz="2000" dirty="0" err="1"/>
              <a:t>Membantu</a:t>
            </a:r>
            <a:r>
              <a:rPr lang="en-US" sz="2000" dirty="0"/>
              <a:t> </a:t>
            </a:r>
            <a:r>
              <a:rPr lang="en-US" sz="2000" dirty="0" err="1"/>
              <a:t>memahami</a:t>
            </a:r>
            <a:r>
              <a:rPr lang="en-US" sz="2000" dirty="0"/>
              <a:t> proses </a:t>
            </a:r>
            <a:r>
              <a:rPr lang="en-US" sz="2000" dirty="0" err="1"/>
              <a:t>kegiatan</a:t>
            </a:r>
            <a:r>
              <a:rPr lang="en-US" sz="2000" dirty="0"/>
              <a:t> </a:t>
            </a:r>
            <a:r>
              <a:rPr lang="en-US" sz="2000" dirty="0" err="1"/>
              <a:t>intansi</a:t>
            </a:r>
            <a:r>
              <a:rPr lang="en-US" sz="2000" dirty="0"/>
              <a:t> </a:t>
            </a:r>
            <a:r>
              <a:rPr lang="en-US" sz="2000" dirty="0" err="1"/>
              <a:t>pemerintahan</a:t>
            </a:r>
            <a:r>
              <a:rPr lang="en-US" sz="2000" dirty="0"/>
              <a:t>.</a:t>
            </a:r>
            <a:endParaRPr lang="id-ID" sz="2000" dirty="0"/>
          </a:p>
          <a:p>
            <a:pPr lvl="0"/>
            <a:r>
              <a:rPr lang="en-US" sz="2000" dirty="0" err="1"/>
              <a:t>Memastikan</a:t>
            </a:r>
            <a:r>
              <a:rPr lang="en-US" sz="2000" dirty="0"/>
              <a:t> </a:t>
            </a:r>
            <a:r>
              <a:rPr lang="en-US" sz="2000" dirty="0" err="1"/>
              <a:t>bahwa</a:t>
            </a:r>
            <a:r>
              <a:rPr lang="en-US" sz="2000" dirty="0"/>
              <a:t> </a:t>
            </a:r>
            <a:r>
              <a:rPr lang="en-US" sz="2000" dirty="0" err="1"/>
              <a:t>pengambilan</a:t>
            </a:r>
            <a:r>
              <a:rPr lang="en-US" sz="2000" dirty="0"/>
              <a:t> </a:t>
            </a:r>
            <a:r>
              <a:rPr lang="en-US" sz="2000" dirty="0" err="1"/>
              <a:t>keputusan</a:t>
            </a:r>
            <a:r>
              <a:rPr lang="en-US" sz="2000" dirty="0"/>
              <a:t> </a:t>
            </a:r>
            <a:r>
              <a:rPr lang="en-US" sz="2000" dirty="0" err="1"/>
              <a:t>dilakukan</a:t>
            </a:r>
            <a:r>
              <a:rPr lang="en-US" sz="2000" dirty="0"/>
              <a:t> </a:t>
            </a:r>
            <a:r>
              <a:rPr lang="en-US" sz="2000" dirty="0" err="1"/>
              <a:t>secara</a:t>
            </a:r>
            <a:r>
              <a:rPr lang="en-US" sz="2000" dirty="0"/>
              <a:t> </a:t>
            </a:r>
            <a:r>
              <a:rPr lang="en-US" sz="2000" dirty="0" err="1"/>
              <a:t>obyektif</a:t>
            </a:r>
            <a:endParaRPr lang="id-ID" sz="2000" dirty="0"/>
          </a:p>
          <a:p>
            <a:endParaRPr lang="id-ID" sz="2000" dirty="0"/>
          </a:p>
        </p:txBody>
      </p:sp>
    </p:spTree>
    <p:extLst>
      <p:ext uri="{BB962C8B-B14F-4D97-AF65-F5344CB8AC3E}">
        <p14:creationId xmlns:p14="http://schemas.microsoft.com/office/powerpoint/2010/main" val="313477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wipe(down)">
                                      <p:cBhvr>
                                        <p:cTn id="13"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112</TotalTime>
  <Words>598</Words>
  <Application>Microsoft Office PowerPoint</Application>
  <PresentationFormat>On-screen Show (4:3)</PresentationFormat>
  <Paragraphs>99</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Kinerja ORGANISASI</vt:lpstr>
      <vt:lpstr>  Kinerja adalah suatu prestasi yang dicapai oleh seseorang dalam melaksanakan tugas atau pekerjaannya, sesuai dengan standar kriteria yang ditetapkan dalab pekerjaan itu. Prestasi yang dicapai ini akan menghasilkan suatu kepuasan kerja yang nantinya akan berpengaruh pada tingkat imbalan. Suatu kinerja individu dapat ditingkatkan apabila ada kesesuaian antara pekerjaan dan kemampuan. Kinerja individu sendiri dipengaruhi oleh kepuasan kerja. </vt:lpstr>
      <vt:lpstr>Pengertian Kinerja</vt:lpstr>
      <vt:lpstr>Pengertian Kinerja</vt:lpstr>
      <vt:lpstr>Faktor – Faktor Yang Mempengaruhi Kinerja</vt:lpstr>
      <vt:lpstr>Indikator Kinerja</vt:lpstr>
      <vt:lpstr>Indikator Kinerja</vt:lpstr>
      <vt:lpstr>Penilaian Kinerja</vt:lpstr>
      <vt:lpstr>Dalam Mardiasmo (2002:122), manfaat pengukuran kinerja adalah:  </vt:lpstr>
      <vt:lpstr> Sumber Data</vt:lpstr>
      <vt:lpstr>PowerPoint Presentation</vt:lpstr>
      <vt:lpstr>Manfaat penilaian kerja</vt:lpstr>
      <vt:lpstr>Menurut Mathis dan Jackson (2011:378), kinerja pada dasarnya adalah apa yang dilakukan atau tidak dilakukan oleh karyawan. Kinerja karyawan yang umum untuk kebanyakan pekerjaan meliputi elemen sebagai berikut: </vt:lpstr>
      <vt:lpstr>Ukuran-ukuran dari Kinerja Karyawan yang dikemukakan oleh Bernandin dan Russell yang dikutip oleh Faustino Cardoso Gomes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Penilaian kinerja dan kinerja karyawan</dc:title>
  <dc:creator>acer 4930</dc:creator>
  <cp:lastModifiedBy>user</cp:lastModifiedBy>
  <cp:revision>20</cp:revision>
  <dcterms:created xsi:type="dcterms:W3CDTF">2009-12-12T08:41:00Z</dcterms:created>
  <dcterms:modified xsi:type="dcterms:W3CDTF">2020-04-09T00:05:45Z</dcterms:modified>
</cp:coreProperties>
</file>