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4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7" r:id="rId34"/>
    <p:sldId id="298" r:id="rId35"/>
    <p:sldId id="29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C5632-3F75-4888-B005-E4205E0D090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9111A-1D5E-4CC6-ACFE-B3850B0C1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2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700" dirty="0" smtClean="0"/>
              <a:t>LAB. AKUNTANSI </a:t>
            </a:r>
            <a:r>
              <a:rPr lang="en-US" sz="6700" dirty="0" smtClean="0"/>
              <a:t>KEUANGAN II</a:t>
            </a:r>
            <a:br>
              <a:rPr lang="en-US" sz="6700" dirty="0" smtClean="0"/>
            </a:br>
            <a:r>
              <a:rPr lang="en-US" sz="6700" dirty="0" smtClean="0"/>
              <a:t>D3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OLEH : dr. </a:t>
            </a:r>
            <a:r>
              <a:rPr lang="en-US" dirty="0" err="1" smtClean="0"/>
              <a:t>ony</a:t>
            </a:r>
            <a:r>
              <a:rPr lang="en-US" dirty="0" smtClean="0"/>
              <a:t> widilestariningtyas,se.,</a:t>
            </a:r>
            <a:r>
              <a:rPr lang="en-US" dirty="0" err="1" smtClean="0"/>
              <a:t>msi</a:t>
            </a:r>
            <a:r>
              <a:rPr lang="en-US" dirty="0" smtClean="0"/>
              <a:t>.,</a:t>
            </a:r>
            <a:r>
              <a:rPr lang="en-US" dirty="0" err="1" smtClean="0"/>
              <a:t>ak</a:t>
            </a:r>
            <a:r>
              <a:rPr lang="en-US" dirty="0" smtClean="0"/>
              <a:t>.,ca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9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01755" y="1583222"/>
            <a:ext cx="7696200" cy="161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1900" dirty="0">
                <a:solidFill>
                  <a:srgbClr val="000000"/>
                </a:solidFill>
                <a:latin typeface="Arial" charset="0"/>
              </a:rPr>
              <a:t>PT DEF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menerbitkan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>
                <a:solidFill>
                  <a:schemeClr val="tx2"/>
                </a:solidFill>
                <a:latin typeface="Arial" charset="0"/>
              </a:rPr>
              <a:t>500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lembar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biasa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dengan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par </a:t>
            </a:r>
            <a:r>
              <a:rPr lang="en-US" sz="1900" dirty="0" err="1">
                <a:solidFill>
                  <a:schemeClr val="accent2"/>
                </a:solidFill>
                <a:latin typeface="Arial" charset="0"/>
              </a:rPr>
              <a:t>Rp</a:t>
            </a:r>
            <a:r>
              <a:rPr lang="en-US" sz="1900" dirty="0">
                <a:solidFill>
                  <a:schemeClr val="accent2"/>
                </a:solidFill>
                <a:latin typeface="Arial" charset="0"/>
              </a:rPr>
              <a:t> 100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dan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wajar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Rp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600,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serta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>
                <a:solidFill>
                  <a:schemeClr val="tx2"/>
                </a:solidFill>
                <a:latin typeface="Arial" charset="0"/>
              </a:rPr>
              <a:t>200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lembar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preferen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dengan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par </a:t>
            </a:r>
            <a:r>
              <a:rPr lang="en-US" sz="1900" dirty="0" err="1">
                <a:solidFill>
                  <a:schemeClr val="accent2"/>
                </a:solidFill>
                <a:latin typeface="Arial" charset="0"/>
              </a:rPr>
              <a:t>Rp</a:t>
            </a:r>
            <a:r>
              <a:rPr lang="en-US" sz="1900" dirty="0">
                <a:solidFill>
                  <a:schemeClr val="accent2"/>
                </a:solidFill>
                <a:latin typeface="Arial" charset="0"/>
              </a:rPr>
              <a:t> 200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dan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wajar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Rp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1.000 yang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dijual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dengan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lump sum </a:t>
            </a:r>
            <a:r>
              <a:rPr lang="en-US" sz="1900" dirty="0" err="1">
                <a:solidFill>
                  <a:srgbClr val="0070C0"/>
                </a:solidFill>
                <a:latin typeface="Arial" charset="0"/>
              </a:rPr>
              <a:t>Rp</a:t>
            </a:r>
            <a:r>
              <a:rPr lang="en-US" sz="1900" dirty="0">
                <a:solidFill>
                  <a:srgbClr val="0070C0"/>
                </a:solidFill>
                <a:latin typeface="Arial" charset="0"/>
              </a:rPr>
              <a:t> 400.000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2031" y="3412233"/>
            <a:ext cx="7856539" cy="2270125"/>
            <a:chOff x="838199" y="3886200"/>
            <a:chExt cx="7856539" cy="22701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38199" y="3886200"/>
              <a:ext cx="7846417" cy="4572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5000"/>
                <a:tabLst>
                  <a:tab pos="6176963" algn="r"/>
                </a:tabLst>
              </a:pPr>
              <a:r>
                <a:rPr lang="en-US" sz="2000" dirty="0" err="1">
                  <a:latin typeface="Arial" charset="0"/>
                </a:rPr>
                <a:t>Kas</a:t>
              </a:r>
              <a:r>
                <a:rPr lang="en-US" sz="2000" dirty="0">
                  <a:latin typeface="Arial" charset="0"/>
                </a:rPr>
                <a:t>	</a:t>
              </a:r>
              <a:r>
                <a:rPr lang="en-US" sz="2000" dirty="0">
                  <a:solidFill>
                    <a:srgbClr val="0070C0"/>
                  </a:solidFill>
                  <a:latin typeface="Arial" charset="0"/>
                </a:rPr>
                <a:t>400.000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846138" y="4327525"/>
              <a:ext cx="7848600" cy="4572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marL="625475" indent="-625475">
                <a:spcBef>
                  <a:spcPct val="20000"/>
                </a:spcBef>
                <a:buClr>
                  <a:schemeClr val="accent2"/>
                </a:buClr>
                <a:buSzPct val="75000"/>
                <a:tabLst>
                  <a:tab pos="7607300" algn="r"/>
                </a:tabLst>
              </a:pPr>
              <a:r>
                <a:rPr lang="en-US" sz="2000" dirty="0">
                  <a:solidFill>
                    <a:schemeClr val="bg2"/>
                  </a:solidFill>
                  <a:latin typeface="Arial" charset="0"/>
                </a:rPr>
                <a:t>	</a:t>
              </a:r>
              <a:r>
                <a:rPr lang="en-US" sz="2000" dirty="0" err="1">
                  <a:latin typeface="Arial" charset="0"/>
                </a:rPr>
                <a:t>Saham</a:t>
              </a:r>
              <a:r>
                <a:rPr lang="en-US" sz="2000" dirty="0">
                  <a:latin typeface="Arial" charset="0"/>
                </a:rPr>
                <a:t> </a:t>
              </a:r>
              <a:r>
                <a:rPr lang="en-US" sz="2000" dirty="0" err="1">
                  <a:latin typeface="Arial" charset="0"/>
                </a:rPr>
                <a:t>preferen</a:t>
              </a:r>
              <a:r>
                <a:rPr lang="en-US" sz="2000" dirty="0">
                  <a:latin typeface="Arial" charset="0"/>
                </a:rPr>
                <a:t>  (</a:t>
              </a:r>
              <a:r>
                <a:rPr lang="en-US" sz="2000" dirty="0">
                  <a:solidFill>
                    <a:schemeClr val="tx2"/>
                  </a:solidFill>
                  <a:latin typeface="Arial" charset="0"/>
                </a:rPr>
                <a:t>200</a:t>
              </a:r>
              <a:r>
                <a:rPr lang="en-US" sz="2000" dirty="0">
                  <a:latin typeface="Arial" charset="0"/>
                </a:rPr>
                <a:t> x </a:t>
              </a:r>
              <a:r>
                <a:rPr lang="en-US" sz="2000" dirty="0" err="1">
                  <a:solidFill>
                    <a:schemeClr val="accent2"/>
                  </a:solidFill>
                  <a:latin typeface="Arial" charset="0"/>
                </a:rPr>
                <a:t>Rp</a:t>
              </a:r>
              <a:r>
                <a:rPr lang="en-US" sz="2000" dirty="0">
                  <a:solidFill>
                    <a:schemeClr val="accent2"/>
                  </a:solidFill>
                  <a:latin typeface="Arial" charset="0"/>
                </a:rPr>
                <a:t> 200</a:t>
              </a:r>
              <a:r>
                <a:rPr lang="en-US" sz="2000" dirty="0">
                  <a:latin typeface="Arial" charset="0"/>
                </a:rPr>
                <a:t>)  </a:t>
              </a:r>
              <a:r>
                <a:rPr lang="en-US" sz="2000" dirty="0">
                  <a:solidFill>
                    <a:schemeClr val="bg2"/>
                  </a:solidFill>
                  <a:latin typeface="Arial" charset="0"/>
                </a:rPr>
                <a:t>	</a:t>
              </a:r>
              <a:r>
                <a:rPr lang="en-US" sz="2000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</a:rPr>
                <a:t>40.000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846138" y="4784725"/>
              <a:ext cx="7848600" cy="4572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marL="625475" indent="-625475">
                <a:spcBef>
                  <a:spcPct val="20000"/>
                </a:spcBef>
                <a:buClr>
                  <a:schemeClr val="accent2"/>
                </a:buClr>
                <a:buSzPct val="75000"/>
                <a:tabLst>
                  <a:tab pos="7607300" algn="r"/>
                </a:tabLst>
              </a:pPr>
              <a:r>
                <a:rPr lang="en-US" sz="2000" dirty="0">
                  <a:solidFill>
                    <a:schemeClr val="bg2"/>
                  </a:solidFill>
                  <a:latin typeface="Arial" charset="0"/>
                </a:rPr>
                <a:t>	</a:t>
              </a:r>
              <a:r>
                <a:rPr lang="en-US" sz="2000" dirty="0" err="1">
                  <a:latin typeface="Arial" charset="0"/>
                </a:rPr>
                <a:t>Agio</a:t>
              </a:r>
              <a:r>
                <a:rPr lang="en-US" sz="2000" dirty="0">
                  <a:latin typeface="Arial" charset="0"/>
                </a:rPr>
                <a:t> </a:t>
              </a:r>
              <a:r>
                <a:rPr lang="en-US" sz="2000" dirty="0" err="1">
                  <a:latin typeface="Arial" charset="0"/>
                </a:rPr>
                <a:t>saham</a:t>
              </a:r>
              <a:r>
                <a:rPr lang="en-US" sz="2000" dirty="0">
                  <a:latin typeface="Arial" charset="0"/>
                </a:rPr>
                <a:t> </a:t>
              </a:r>
              <a:r>
                <a:rPr lang="en-US" sz="2000" dirty="0" err="1">
                  <a:latin typeface="Arial" charset="0"/>
                </a:rPr>
                <a:t>preferen</a:t>
              </a:r>
              <a:r>
                <a:rPr lang="en-US" sz="2000" dirty="0">
                  <a:latin typeface="Arial" charset="0"/>
                </a:rPr>
                <a:t> (</a:t>
              </a:r>
              <a:r>
                <a:rPr lang="en-US" sz="2000" dirty="0">
                  <a:solidFill>
                    <a:srgbClr val="C00000"/>
                  </a:solidFill>
                  <a:latin typeface="Arial" charset="0"/>
                </a:rPr>
                <a:t>160.000</a:t>
              </a:r>
              <a:r>
                <a:rPr lang="en-US" sz="2000" dirty="0">
                  <a:solidFill>
                    <a:schemeClr val="bg2"/>
                  </a:solidFill>
                  <a:latin typeface="Arial" charset="0"/>
                </a:rPr>
                <a:t> </a:t>
              </a:r>
              <a:r>
                <a:rPr lang="en-US" sz="2000" dirty="0">
                  <a:latin typeface="Arial" charset="0"/>
                </a:rPr>
                <a:t>–</a:t>
              </a:r>
              <a:r>
                <a:rPr lang="en-US" sz="2000" dirty="0">
                  <a:solidFill>
                    <a:schemeClr val="bg2"/>
                  </a:solidFill>
                  <a:latin typeface="Arial" charset="0"/>
                </a:rPr>
                <a:t> 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</a:rPr>
                <a:t>40.000</a:t>
              </a:r>
              <a:r>
                <a:rPr lang="en-US" sz="2000" dirty="0">
                  <a:latin typeface="Arial" charset="0"/>
                </a:rPr>
                <a:t>)	120.000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38200" y="5241925"/>
              <a:ext cx="7848600" cy="4572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marL="625475" indent="-625475">
                <a:spcBef>
                  <a:spcPct val="20000"/>
                </a:spcBef>
                <a:buClr>
                  <a:schemeClr val="accent2"/>
                </a:buClr>
                <a:buSzPct val="75000"/>
                <a:tabLst>
                  <a:tab pos="7607300" algn="r"/>
                </a:tabLst>
              </a:pPr>
              <a:r>
                <a:rPr lang="en-US" sz="2000" dirty="0">
                  <a:solidFill>
                    <a:schemeClr val="bg2"/>
                  </a:solidFill>
                  <a:latin typeface="Arial" charset="0"/>
                </a:rPr>
                <a:t>	</a:t>
              </a:r>
              <a:r>
                <a:rPr lang="en-US" sz="2000" dirty="0" err="1">
                  <a:latin typeface="Arial" charset="0"/>
                </a:rPr>
                <a:t>Saham</a:t>
              </a:r>
              <a:r>
                <a:rPr lang="en-US" sz="2000" dirty="0">
                  <a:latin typeface="Arial" charset="0"/>
                </a:rPr>
                <a:t> </a:t>
              </a:r>
              <a:r>
                <a:rPr lang="en-US" sz="2000" dirty="0" err="1">
                  <a:latin typeface="Arial" charset="0"/>
                </a:rPr>
                <a:t>biasa</a:t>
              </a:r>
              <a:r>
                <a:rPr lang="en-US" sz="2000" dirty="0">
                  <a:latin typeface="Arial" charset="0"/>
                </a:rPr>
                <a:t> (</a:t>
              </a:r>
              <a:r>
                <a:rPr lang="en-US" sz="2000" dirty="0">
                  <a:solidFill>
                    <a:schemeClr val="tx2"/>
                  </a:solidFill>
                  <a:latin typeface="Arial" charset="0"/>
                </a:rPr>
                <a:t>500</a:t>
              </a:r>
              <a:r>
                <a:rPr lang="en-US" sz="2000" dirty="0">
                  <a:latin typeface="Arial" charset="0"/>
                </a:rPr>
                <a:t> x </a:t>
              </a:r>
              <a:r>
                <a:rPr lang="en-US" sz="2000" dirty="0" err="1">
                  <a:solidFill>
                    <a:schemeClr val="accent2"/>
                  </a:solidFill>
                  <a:latin typeface="Arial" charset="0"/>
                </a:rPr>
                <a:t>Rp</a:t>
              </a:r>
              <a:r>
                <a:rPr lang="en-US" sz="2000" dirty="0">
                  <a:solidFill>
                    <a:schemeClr val="accent2"/>
                  </a:solidFill>
                  <a:latin typeface="Arial" charset="0"/>
                </a:rPr>
                <a:t> 100</a:t>
              </a:r>
              <a:r>
                <a:rPr lang="en-US" sz="2000" dirty="0">
                  <a:latin typeface="Arial" charset="0"/>
                </a:rPr>
                <a:t>) </a:t>
              </a:r>
              <a:r>
                <a:rPr lang="en-US" sz="2000" dirty="0">
                  <a:solidFill>
                    <a:schemeClr val="bg2"/>
                  </a:solidFill>
                  <a:latin typeface="Arial" charset="0"/>
                </a:rPr>
                <a:t>	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</a:rPr>
                <a:t>50.000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838200" y="5699125"/>
              <a:ext cx="7848600" cy="4572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marL="625475" indent="-625475">
                <a:spcBef>
                  <a:spcPct val="20000"/>
                </a:spcBef>
                <a:buClr>
                  <a:schemeClr val="accent2"/>
                </a:buClr>
                <a:buSzPct val="75000"/>
                <a:tabLst>
                  <a:tab pos="7607300" algn="r"/>
                </a:tabLst>
              </a:pPr>
              <a:r>
                <a:rPr lang="en-US" sz="2000" dirty="0">
                  <a:solidFill>
                    <a:schemeClr val="bg2"/>
                  </a:solidFill>
                  <a:latin typeface="Arial" charset="0"/>
                </a:rPr>
                <a:t>	</a:t>
              </a:r>
              <a:r>
                <a:rPr lang="en-US" sz="2000" dirty="0" err="1">
                  <a:latin typeface="Arial" charset="0"/>
                </a:rPr>
                <a:t>Agio</a:t>
              </a:r>
              <a:r>
                <a:rPr lang="en-US" sz="2000" dirty="0">
                  <a:latin typeface="Arial" charset="0"/>
                </a:rPr>
                <a:t> </a:t>
              </a:r>
              <a:r>
                <a:rPr lang="en-US" sz="2000" dirty="0" err="1">
                  <a:latin typeface="Arial" charset="0"/>
                </a:rPr>
                <a:t>saham</a:t>
              </a:r>
              <a:r>
                <a:rPr lang="en-US" sz="2000" dirty="0">
                  <a:latin typeface="Arial" charset="0"/>
                </a:rPr>
                <a:t> </a:t>
              </a:r>
              <a:r>
                <a:rPr lang="en-US" sz="2000" dirty="0" err="1">
                  <a:latin typeface="Arial" charset="0"/>
                </a:rPr>
                <a:t>biasa</a:t>
              </a:r>
              <a:r>
                <a:rPr lang="en-US" sz="2000" dirty="0">
                  <a:latin typeface="Arial" charset="0"/>
                </a:rPr>
                <a:t> (</a:t>
              </a:r>
              <a:r>
                <a:rPr lang="en-US" sz="2000" dirty="0">
                  <a:solidFill>
                    <a:srgbClr val="C00000"/>
                  </a:solidFill>
                  <a:latin typeface="Arial" charset="0"/>
                </a:rPr>
                <a:t>240.000</a:t>
              </a:r>
              <a:r>
                <a:rPr lang="en-US" sz="2000" dirty="0">
                  <a:solidFill>
                    <a:schemeClr val="bg2"/>
                  </a:solidFill>
                  <a:latin typeface="Arial" charset="0"/>
                </a:rPr>
                <a:t> </a:t>
              </a:r>
              <a:r>
                <a:rPr lang="en-US" sz="2000" dirty="0">
                  <a:latin typeface="Arial" charset="0"/>
                </a:rPr>
                <a:t>–</a:t>
              </a:r>
              <a:r>
                <a:rPr lang="en-US" sz="2000" dirty="0">
                  <a:solidFill>
                    <a:schemeClr val="bg2"/>
                  </a:solidFill>
                  <a:latin typeface="Arial" charset="0"/>
                </a:rPr>
                <a:t> 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</a:rPr>
                <a:t>50,000</a:t>
              </a:r>
              <a:r>
                <a:rPr lang="en-US" sz="2000" dirty="0">
                  <a:latin typeface="Arial" charset="0"/>
                </a:rPr>
                <a:t>)</a:t>
              </a:r>
              <a:r>
                <a:rPr lang="en-US" sz="2000" dirty="0">
                  <a:solidFill>
                    <a:schemeClr val="bg2"/>
                  </a:solidFill>
                  <a:latin typeface="Arial" charset="0"/>
                </a:rPr>
                <a:t>	</a:t>
              </a:r>
              <a:r>
                <a:rPr lang="en-US" sz="2000" dirty="0">
                  <a:latin typeface="Arial" charset="0"/>
                </a:rPr>
                <a:t>190.000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756301" y="413626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000000"/>
                </a:solidFill>
                <a:latin typeface="Arial" charset="0"/>
              </a:rPr>
              <a:t>Saham Diterbitkan </a:t>
            </a:r>
            <a:r>
              <a:rPr lang="id-ID" sz="2400" b="1" dirty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fi-FI" sz="2400" b="1" dirty="0">
                <a:solidFill>
                  <a:srgbClr val="000000"/>
                </a:solidFill>
                <a:latin typeface="Arial" charset="0"/>
              </a:rPr>
              <a:t>engan Sekuritas Lain</a:t>
            </a:r>
            <a:endParaRPr lang="id-ID" sz="2400" b="1" dirty="0">
              <a:solidFill>
                <a:srgbClr val="000000"/>
              </a:solidFill>
              <a:latin typeface="Arial" charset="0"/>
            </a:endParaRPr>
          </a:p>
          <a:p>
            <a:r>
              <a:rPr lang="id-ID" sz="2400" b="1" dirty="0">
                <a:solidFill>
                  <a:srgbClr val="000000"/>
                </a:solidFill>
              </a:rPr>
              <a:t>Metode Proporsional </a:t>
            </a:r>
            <a:endParaRPr lang="fi-FI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60241" y="1556793"/>
            <a:ext cx="7192144" cy="161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1900" dirty="0">
                <a:solidFill>
                  <a:srgbClr val="000000"/>
                </a:solidFill>
                <a:latin typeface="Arial" charset="0"/>
              </a:rPr>
              <a:t>PT DEF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menerbitkan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500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lembar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biasa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dengan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par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Rp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100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dan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wajar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Rp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600,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serta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200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lembar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preferen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dengan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par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Rp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200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dan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wajar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b="1" u="sng" dirty="0" err="1">
                <a:solidFill>
                  <a:srgbClr val="000000"/>
                </a:solidFill>
                <a:latin typeface="Arial" charset="0"/>
              </a:rPr>
              <a:t>tidak</a:t>
            </a:r>
            <a:r>
              <a:rPr lang="en-US" sz="19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b="1" u="sng" dirty="0" err="1">
                <a:solidFill>
                  <a:srgbClr val="000000"/>
                </a:solidFill>
                <a:latin typeface="Arial" charset="0"/>
              </a:rPr>
              <a:t>diketahui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dijual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dengan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lump sum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Rp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400.000.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365375" y="3200400"/>
          <a:ext cx="7316788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3" imgW="4867304" imgH="1990760" progId="Excel.Sheet.8">
                  <p:embed/>
                </p:oleObj>
              </mc:Choice>
              <mc:Fallback>
                <p:oleObj name="Worksheet" r:id="rId3" imgW="4867304" imgH="1990760" progId="Excel.Sheet.8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3200400"/>
                        <a:ext cx="7316788" cy="28829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56301" y="413626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000000"/>
                </a:solidFill>
                <a:latin typeface="Arial" charset="0"/>
              </a:rPr>
              <a:t>Saham Diterbitkan </a:t>
            </a:r>
            <a:r>
              <a:rPr lang="id-ID" sz="2400" b="1" dirty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fi-FI" sz="2400" b="1" dirty="0">
                <a:solidFill>
                  <a:srgbClr val="000000"/>
                </a:solidFill>
                <a:latin typeface="Arial" charset="0"/>
              </a:rPr>
              <a:t>engan Sekuritas Lain</a:t>
            </a:r>
            <a:endParaRPr lang="id-ID" sz="2400" b="1" dirty="0">
              <a:solidFill>
                <a:srgbClr val="000000"/>
              </a:solidFill>
              <a:latin typeface="Arial" charset="0"/>
            </a:endParaRPr>
          </a:p>
          <a:p>
            <a:r>
              <a:rPr lang="id-ID" sz="2400" b="1" dirty="0">
                <a:solidFill>
                  <a:srgbClr val="000000"/>
                </a:solidFill>
              </a:rPr>
              <a:t>Metode Penambahan</a:t>
            </a:r>
            <a:endParaRPr lang="fi-FI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01755" y="1583222"/>
            <a:ext cx="7696200" cy="161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1900" dirty="0">
                <a:solidFill>
                  <a:srgbClr val="000000"/>
                </a:solidFill>
                <a:latin typeface="Arial" charset="0"/>
              </a:rPr>
              <a:t>PT DEF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menerbitkan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>
                <a:solidFill>
                  <a:schemeClr val="tx2"/>
                </a:solidFill>
                <a:latin typeface="Arial" charset="0"/>
              </a:rPr>
              <a:t>500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lembar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biasa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dengan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par </a:t>
            </a:r>
            <a:r>
              <a:rPr lang="en-US" sz="1900" dirty="0" err="1">
                <a:solidFill>
                  <a:schemeClr val="accent2"/>
                </a:solidFill>
                <a:latin typeface="Arial" charset="0"/>
              </a:rPr>
              <a:t>Rp</a:t>
            </a:r>
            <a:r>
              <a:rPr lang="en-US" sz="1900" dirty="0">
                <a:solidFill>
                  <a:schemeClr val="accent2"/>
                </a:solidFill>
                <a:latin typeface="Arial" charset="0"/>
              </a:rPr>
              <a:t> 100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dan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wajar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Rp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600,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serta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>
                <a:solidFill>
                  <a:schemeClr val="tx2"/>
                </a:solidFill>
                <a:latin typeface="Arial" charset="0"/>
              </a:rPr>
              <a:t>200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lembar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preferen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dengan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par </a:t>
            </a:r>
            <a:r>
              <a:rPr lang="en-US" sz="1900" dirty="0" err="1">
                <a:solidFill>
                  <a:schemeClr val="accent2"/>
                </a:solidFill>
                <a:latin typeface="Arial" charset="0"/>
              </a:rPr>
              <a:t>Rp</a:t>
            </a:r>
            <a:r>
              <a:rPr lang="en-US" sz="1900" dirty="0">
                <a:solidFill>
                  <a:schemeClr val="accent2"/>
                </a:solidFill>
                <a:latin typeface="Arial" charset="0"/>
              </a:rPr>
              <a:t> 200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dan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wajar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b="1" u="sng" dirty="0" err="1">
                <a:solidFill>
                  <a:srgbClr val="000000"/>
                </a:solidFill>
                <a:latin typeface="Arial" charset="0"/>
              </a:rPr>
              <a:t>tidak</a:t>
            </a:r>
            <a:r>
              <a:rPr lang="en-US" sz="19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b="1" u="sng" dirty="0" err="1">
                <a:solidFill>
                  <a:srgbClr val="000000"/>
                </a:solidFill>
                <a:latin typeface="Arial" charset="0"/>
              </a:rPr>
              <a:t>diketahui</a:t>
            </a:r>
            <a:r>
              <a:rPr lang="en-US" sz="19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yang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dijual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dengan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lump sum </a:t>
            </a:r>
            <a:r>
              <a:rPr lang="en-US" sz="1900" dirty="0" err="1">
                <a:solidFill>
                  <a:srgbClr val="0070C0"/>
                </a:solidFill>
                <a:latin typeface="Arial" charset="0"/>
              </a:rPr>
              <a:t>Rp</a:t>
            </a:r>
            <a:r>
              <a:rPr lang="en-US" sz="1900" dirty="0">
                <a:solidFill>
                  <a:srgbClr val="0070C0"/>
                </a:solidFill>
                <a:latin typeface="Arial" charset="0"/>
              </a:rPr>
              <a:t> 400.000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33232" y="3450333"/>
            <a:ext cx="7856538" cy="2270125"/>
            <a:chOff x="838200" y="3886200"/>
            <a:chExt cx="7856538" cy="2270125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38200" y="3886200"/>
              <a:ext cx="7848600" cy="4572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lIns="90488" tIns="44450" rIns="90488" bIns="44450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5000"/>
                <a:tabLst>
                  <a:tab pos="6176963" algn="r"/>
                </a:tabLst>
              </a:pPr>
              <a:r>
                <a:rPr lang="en-US" sz="2000" dirty="0" err="1">
                  <a:latin typeface="Arial" charset="0"/>
                </a:rPr>
                <a:t>Kas</a:t>
              </a:r>
              <a:r>
                <a:rPr lang="en-US" sz="2000" dirty="0">
                  <a:latin typeface="Arial" charset="0"/>
                </a:rPr>
                <a:t>	</a:t>
              </a:r>
              <a:r>
                <a:rPr lang="en-US" sz="2000" dirty="0">
                  <a:solidFill>
                    <a:srgbClr val="0070C0"/>
                  </a:solidFill>
                  <a:latin typeface="Arial" charset="0"/>
                </a:rPr>
                <a:t>400.000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846138" y="4327525"/>
              <a:ext cx="7848600" cy="4572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lIns="90488" tIns="44450" rIns="90488" bIns="44450"/>
            <a:lstStyle/>
            <a:p>
              <a:pPr marL="625475" indent="-625475">
                <a:spcBef>
                  <a:spcPct val="20000"/>
                </a:spcBef>
                <a:buClr>
                  <a:schemeClr val="accent2"/>
                </a:buClr>
                <a:buSzPct val="75000"/>
                <a:tabLst>
                  <a:tab pos="7607300" algn="r"/>
                </a:tabLst>
              </a:pPr>
              <a:r>
                <a:rPr lang="en-US" sz="2000" dirty="0">
                  <a:solidFill>
                    <a:schemeClr val="bg2"/>
                  </a:solidFill>
                  <a:latin typeface="Arial" charset="0"/>
                </a:rPr>
                <a:t>	</a:t>
              </a:r>
              <a:r>
                <a:rPr lang="en-US" sz="2000" dirty="0" err="1">
                  <a:latin typeface="Arial" charset="0"/>
                </a:rPr>
                <a:t>Saham</a:t>
              </a:r>
              <a:r>
                <a:rPr lang="en-US" sz="2000" dirty="0">
                  <a:latin typeface="Arial" charset="0"/>
                </a:rPr>
                <a:t> </a:t>
              </a:r>
              <a:r>
                <a:rPr lang="en-US" sz="2000" dirty="0" err="1">
                  <a:latin typeface="Arial" charset="0"/>
                </a:rPr>
                <a:t>preferen</a:t>
              </a:r>
              <a:r>
                <a:rPr lang="en-US" sz="2000" dirty="0">
                  <a:latin typeface="Arial" charset="0"/>
                </a:rPr>
                <a:t>  (</a:t>
              </a:r>
              <a:r>
                <a:rPr lang="en-US" sz="2000" dirty="0">
                  <a:solidFill>
                    <a:schemeClr val="tx2"/>
                  </a:solidFill>
                  <a:latin typeface="Arial" charset="0"/>
                </a:rPr>
                <a:t>200</a:t>
              </a:r>
              <a:r>
                <a:rPr lang="en-US" sz="2000" dirty="0">
                  <a:latin typeface="Arial" charset="0"/>
                </a:rPr>
                <a:t> x </a:t>
              </a:r>
              <a:r>
                <a:rPr lang="en-US" sz="2000" dirty="0" err="1">
                  <a:solidFill>
                    <a:schemeClr val="accent2"/>
                  </a:solidFill>
                  <a:latin typeface="Arial" charset="0"/>
                </a:rPr>
                <a:t>Rp</a:t>
              </a:r>
              <a:r>
                <a:rPr lang="en-US" sz="2000" dirty="0">
                  <a:solidFill>
                    <a:schemeClr val="accent2"/>
                  </a:solidFill>
                  <a:latin typeface="Arial" charset="0"/>
                </a:rPr>
                <a:t> 200</a:t>
              </a:r>
              <a:r>
                <a:rPr lang="en-US" sz="2000" dirty="0">
                  <a:latin typeface="Arial" charset="0"/>
                </a:rPr>
                <a:t>)  </a:t>
              </a:r>
              <a:r>
                <a:rPr lang="en-US" sz="2000" dirty="0">
                  <a:solidFill>
                    <a:schemeClr val="bg2"/>
                  </a:solidFill>
                  <a:latin typeface="Arial" charset="0"/>
                </a:rPr>
                <a:t>	</a:t>
              </a:r>
              <a:r>
                <a:rPr lang="en-US" sz="2000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</a:rPr>
                <a:t>40.000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846138" y="4784725"/>
              <a:ext cx="7848600" cy="4572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lIns="90488" tIns="44450" rIns="90488" bIns="44450"/>
            <a:lstStyle/>
            <a:p>
              <a:pPr marL="625475" indent="-625475">
                <a:spcBef>
                  <a:spcPct val="20000"/>
                </a:spcBef>
                <a:buClr>
                  <a:schemeClr val="accent2"/>
                </a:buClr>
                <a:buSzPct val="75000"/>
                <a:tabLst>
                  <a:tab pos="7607300" algn="r"/>
                </a:tabLst>
              </a:pPr>
              <a:r>
                <a:rPr lang="en-US" sz="2000" dirty="0">
                  <a:solidFill>
                    <a:schemeClr val="bg2"/>
                  </a:solidFill>
                  <a:latin typeface="Arial" charset="0"/>
                </a:rPr>
                <a:t>	</a:t>
              </a:r>
              <a:r>
                <a:rPr lang="en-US" sz="2000" dirty="0" err="1">
                  <a:latin typeface="Arial" charset="0"/>
                </a:rPr>
                <a:t>Agio</a:t>
              </a:r>
              <a:r>
                <a:rPr lang="en-US" sz="2000" dirty="0">
                  <a:latin typeface="Arial" charset="0"/>
                </a:rPr>
                <a:t> </a:t>
              </a:r>
              <a:r>
                <a:rPr lang="en-US" sz="2000" dirty="0" err="1">
                  <a:latin typeface="Arial" charset="0"/>
                </a:rPr>
                <a:t>saham</a:t>
              </a:r>
              <a:r>
                <a:rPr lang="en-US" sz="2000" dirty="0">
                  <a:latin typeface="Arial" charset="0"/>
                </a:rPr>
                <a:t> </a:t>
              </a:r>
              <a:r>
                <a:rPr lang="en-US" sz="2000" dirty="0" err="1">
                  <a:latin typeface="Arial" charset="0"/>
                </a:rPr>
                <a:t>preferen</a:t>
              </a:r>
              <a:r>
                <a:rPr lang="en-US" sz="2000" dirty="0">
                  <a:latin typeface="Arial" charset="0"/>
                </a:rPr>
                <a:t> (</a:t>
              </a:r>
              <a:r>
                <a:rPr lang="en-US" sz="2000" dirty="0">
                  <a:solidFill>
                    <a:srgbClr val="C00000"/>
                  </a:solidFill>
                  <a:latin typeface="Arial" charset="0"/>
                </a:rPr>
                <a:t>100.000</a:t>
              </a:r>
              <a:r>
                <a:rPr lang="en-US" sz="2000" dirty="0">
                  <a:solidFill>
                    <a:schemeClr val="bg2"/>
                  </a:solidFill>
                  <a:latin typeface="Arial" charset="0"/>
                </a:rPr>
                <a:t> </a:t>
              </a:r>
              <a:r>
                <a:rPr lang="en-US" sz="2000" dirty="0">
                  <a:latin typeface="Arial" charset="0"/>
                </a:rPr>
                <a:t>–</a:t>
              </a:r>
              <a:r>
                <a:rPr lang="en-US" sz="2000" dirty="0">
                  <a:solidFill>
                    <a:schemeClr val="bg2"/>
                  </a:solidFill>
                  <a:latin typeface="Arial" charset="0"/>
                </a:rPr>
                <a:t> 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</a:rPr>
                <a:t>40.000</a:t>
              </a:r>
              <a:r>
                <a:rPr lang="en-US" sz="2000" dirty="0">
                  <a:latin typeface="Arial" charset="0"/>
                </a:rPr>
                <a:t>)	60.000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38200" y="5241925"/>
              <a:ext cx="7848600" cy="4572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lIns="90488" tIns="44450" rIns="90488" bIns="44450"/>
            <a:lstStyle/>
            <a:p>
              <a:pPr marL="625475" indent="-625475">
                <a:spcBef>
                  <a:spcPct val="20000"/>
                </a:spcBef>
                <a:buClr>
                  <a:schemeClr val="accent2"/>
                </a:buClr>
                <a:buSzPct val="75000"/>
                <a:tabLst>
                  <a:tab pos="7607300" algn="r"/>
                </a:tabLst>
              </a:pPr>
              <a:r>
                <a:rPr lang="en-US" sz="2000" dirty="0">
                  <a:solidFill>
                    <a:schemeClr val="bg2"/>
                  </a:solidFill>
                  <a:latin typeface="Arial" charset="0"/>
                </a:rPr>
                <a:t>	</a:t>
              </a:r>
              <a:r>
                <a:rPr lang="en-US" sz="2000" dirty="0" err="1">
                  <a:latin typeface="Arial" charset="0"/>
                </a:rPr>
                <a:t>Saham</a:t>
              </a:r>
              <a:r>
                <a:rPr lang="en-US" sz="2000" dirty="0">
                  <a:latin typeface="Arial" charset="0"/>
                </a:rPr>
                <a:t> </a:t>
              </a:r>
              <a:r>
                <a:rPr lang="en-US" sz="2000" dirty="0" err="1">
                  <a:latin typeface="Arial" charset="0"/>
                </a:rPr>
                <a:t>biasa</a:t>
              </a:r>
              <a:r>
                <a:rPr lang="en-US" sz="2000" dirty="0">
                  <a:latin typeface="Arial" charset="0"/>
                </a:rPr>
                <a:t> (</a:t>
              </a:r>
              <a:r>
                <a:rPr lang="en-US" sz="2000" dirty="0">
                  <a:solidFill>
                    <a:schemeClr val="tx2"/>
                  </a:solidFill>
                  <a:latin typeface="Arial" charset="0"/>
                </a:rPr>
                <a:t>500</a:t>
              </a:r>
              <a:r>
                <a:rPr lang="en-US" sz="2000" dirty="0">
                  <a:latin typeface="Arial" charset="0"/>
                </a:rPr>
                <a:t> x </a:t>
              </a:r>
              <a:r>
                <a:rPr lang="en-US" sz="2000" dirty="0" err="1">
                  <a:solidFill>
                    <a:schemeClr val="accent2"/>
                  </a:solidFill>
                  <a:latin typeface="Arial" charset="0"/>
                </a:rPr>
                <a:t>Rp</a:t>
              </a:r>
              <a:r>
                <a:rPr lang="en-US" sz="2000" dirty="0">
                  <a:solidFill>
                    <a:schemeClr val="accent2"/>
                  </a:solidFill>
                  <a:latin typeface="Arial" charset="0"/>
                </a:rPr>
                <a:t> 100</a:t>
              </a:r>
              <a:r>
                <a:rPr lang="en-US" sz="2000" dirty="0">
                  <a:latin typeface="Arial" charset="0"/>
                </a:rPr>
                <a:t>) </a:t>
              </a:r>
              <a:r>
                <a:rPr lang="en-US" sz="2000" dirty="0">
                  <a:solidFill>
                    <a:schemeClr val="bg2"/>
                  </a:solidFill>
                  <a:latin typeface="Arial" charset="0"/>
                </a:rPr>
                <a:t>	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</a:rPr>
                <a:t>50.000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838200" y="5699125"/>
              <a:ext cx="7848600" cy="4572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lIns="90488" tIns="44450" rIns="90488" bIns="44450"/>
            <a:lstStyle/>
            <a:p>
              <a:pPr marL="625475" indent="-625475">
                <a:spcBef>
                  <a:spcPct val="20000"/>
                </a:spcBef>
                <a:buClr>
                  <a:schemeClr val="accent2"/>
                </a:buClr>
                <a:buSzPct val="75000"/>
                <a:tabLst>
                  <a:tab pos="7607300" algn="r"/>
                </a:tabLst>
              </a:pPr>
              <a:r>
                <a:rPr lang="en-US" sz="2000" dirty="0">
                  <a:solidFill>
                    <a:schemeClr val="bg2"/>
                  </a:solidFill>
                  <a:latin typeface="Arial" charset="0"/>
                </a:rPr>
                <a:t>	</a:t>
              </a:r>
              <a:r>
                <a:rPr lang="en-US" sz="2000" dirty="0" err="1">
                  <a:latin typeface="Arial" charset="0"/>
                </a:rPr>
                <a:t>Agio</a:t>
              </a:r>
              <a:r>
                <a:rPr lang="en-US" sz="2000" dirty="0">
                  <a:latin typeface="Arial" charset="0"/>
                </a:rPr>
                <a:t> </a:t>
              </a:r>
              <a:r>
                <a:rPr lang="en-US" sz="2000" dirty="0" err="1">
                  <a:latin typeface="Arial" charset="0"/>
                </a:rPr>
                <a:t>saham</a:t>
              </a:r>
              <a:r>
                <a:rPr lang="en-US" sz="2000" dirty="0">
                  <a:latin typeface="Arial" charset="0"/>
                </a:rPr>
                <a:t> </a:t>
              </a:r>
              <a:r>
                <a:rPr lang="en-US" sz="2000" dirty="0" err="1">
                  <a:latin typeface="Arial" charset="0"/>
                </a:rPr>
                <a:t>biasa</a:t>
              </a:r>
              <a:r>
                <a:rPr lang="en-US" sz="2000" dirty="0">
                  <a:latin typeface="Arial" charset="0"/>
                </a:rPr>
                <a:t> (</a:t>
              </a:r>
              <a:r>
                <a:rPr lang="en-US" sz="2000" dirty="0">
                  <a:solidFill>
                    <a:srgbClr val="C00000"/>
                  </a:solidFill>
                  <a:latin typeface="Arial" charset="0"/>
                </a:rPr>
                <a:t>300.000</a:t>
              </a:r>
              <a:r>
                <a:rPr lang="en-US" sz="2000" dirty="0">
                  <a:solidFill>
                    <a:schemeClr val="bg2"/>
                  </a:solidFill>
                  <a:latin typeface="Arial" charset="0"/>
                </a:rPr>
                <a:t> </a:t>
              </a:r>
              <a:r>
                <a:rPr lang="en-US" sz="2000" dirty="0">
                  <a:latin typeface="Arial" charset="0"/>
                </a:rPr>
                <a:t>–</a:t>
              </a:r>
              <a:r>
                <a:rPr lang="en-US" sz="2000" dirty="0">
                  <a:solidFill>
                    <a:schemeClr val="bg2"/>
                  </a:solidFill>
                  <a:latin typeface="Arial" charset="0"/>
                </a:rPr>
                <a:t> 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</a:rPr>
                <a:t>50,000</a:t>
              </a:r>
              <a:r>
                <a:rPr lang="en-US" sz="2000" dirty="0">
                  <a:latin typeface="Arial" charset="0"/>
                </a:rPr>
                <a:t>)</a:t>
              </a:r>
              <a:r>
                <a:rPr lang="en-US" sz="2000" dirty="0">
                  <a:solidFill>
                    <a:schemeClr val="bg2"/>
                  </a:solidFill>
                  <a:latin typeface="Arial" charset="0"/>
                </a:rPr>
                <a:t>	</a:t>
              </a:r>
              <a:r>
                <a:rPr lang="en-US" sz="2000" dirty="0">
                  <a:latin typeface="Arial" charset="0"/>
                </a:rPr>
                <a:t>250.000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756301" y="413626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000000"/>
                </a:solidFill>
                <a:latin typeface="Arial" charset="0"/>
              </a:rPr>
              <a:t>Saham Diterbitkan </a:t>
            </a:r>
            <a:r>
              <a:rPr lang="id-ID" sz="2400" b="1" dirty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fi-FI" sz="2400" b="1" dirty="0">
                <a:solidFill>
                  <a:srgbClr val="000000"/>
                </a:solidFill>
                <a:latin typeface="Arial" charset="0"/>
              </a:rPr>
              <a:t>engan Sekuritas Lain</a:t>
            </a:r>
            <a:endParaRPr lang="id-ID" sz="2400" b="1" dirty="0">
              <a:solidFill>
                <a:srgbClr val="000000"/>
              </a:solidFill>
              <a:latin typeface="Arial" charset="0"/>
            </a:endParaRPr>
          </a:p>
          <a:p>
            <a:r>
              <a:rPr lang="id-ID" sz="2400" b="1" dirty="0">
                <a:solidFill>
                  <a:srgbClr val="000000"/>
                </a:solidFill>
              </a:rPr>
              <a:t>Metode Penambahan</a:t>
            </a:r>
            <a:endParaRPr lang="fi-FI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86844" y="428630"/>
            <a:ext cx="6912768" cy="55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Diterbitkan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d-ID" sz="2300" b="1" dirty="0" err="1">
                <a:solidFill>
                  <a:srgbClr val="000000"/>
                </a:solidFill>
              </a:rPr>
              <a:t>d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engan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Transaksi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Non-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Kas</a:t>
            </a:r>
            <a:endParaRPr lang="en-US" sz="23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359696" y="1916832"/>
            <a:ext cx="6021482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2300" dirty="0">
                <a:latin typeface="Arial" charset="0"/>
              </a:rPr>
              <a:t>Perusahaan </a:t>
            </a:r>
            <a:r>
              <a:rPr lang="en-US" sz="2300" dirty="0" err="1">
                <a:latin typeface="Arial" charset="0"/>
              </a:rPr>
              <a:t>harus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mencatat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saham</a:t>
            </a:r>
            <a:r>
              <a:rPr lang="en-US" sz="2300" dirty="0">
                <a:latin typeface="Arial" charset="0"/>
              </a:rPr>
              <a:t> yang </a:t>
            </a:r>
            <a:r>
              <a:rPr lang="en-US" sz="2300" dirty="0" err="1">
                <a:latin typeface="Arial" charset="0"/>
              </a:rPr>
              <a:t>diterbitkan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dengan</a:t>
            </a:r>
            <a:r>
              <a:rPr lang="en-US" sz="2300" dirty="0">
                <a:latin typeface="Arial" charset="0"/>
              </a:rPr>
              <a:t> non-</a:t>
            </a:r>
            <a:r>
              <a:rPr lang="en-US" sz="2300" dirty="0" err="1">
                <a:latin typeface="Arial" charset="0"/>
              </a:rPr>
              <a:t>kas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pada</a:t>
            </a:r>
            <a:r>
              <a:rPr lang="en-US" sz="2300" dirty="0">
                <a:latin typeface="Arial" charset="0"/>
              </a:rPr>
              <a:t>:</a:t>
            </a:r>
          </a:p>
          <a:p>
            <a:pPr marL="685800" lvl="1" indent="-458788">
              <a:lnSpc>
                <a:spcPct val="125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wajar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atas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barang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atau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jasa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diterima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685800" lvl="1" indent="-458788">
              <a:lnSpc>
                <a:spcPct val="125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Jika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wajar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atas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barang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dan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jasa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tidak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dapat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diukur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dengan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handal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gunakan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wajar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diterbitkan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4338" name="Picture 2" descr="C:\Users\siina\Desktop\MOM'S\PSAK BARU\gambar ekonomi\d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44" y="2576164"/>
            <a:ext cx="1455812" cy="237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94528" y="1553414"/>
            <a:ext cx="7696200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2300" dirty="0">
                <a:latin typeface="Arial" charset="0"/>
              </a:rPr>
              <a:t>PT GHI </a:t>
            </a:r>
            <a:r>
              <a:rPr lang="en-US" sz="2300" dirty="0" err="1">
                <a:latin typeface="Arial" charset="0"/>
              </a:rPr>
              <a:t>menerbitkan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saham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biasa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sebanyak</a:t>
            </a:r>
            <a:r>
              <a:rPr lang="en-US" sz="2300" dirty="0">
                <a:latin typeface="Arial" charset="0"/>
              </a:rPr>
              <a:t> 20.000 </a:t>
            </a:r>
            <a:r>
              <a:rPr lang="en-US" sz="2300" dirty="0" err="1">
                <a:latin typeface="Arial" charset="0"/>
              </a:rPr>
              <a:t>lembar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dengan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nilai</a:t>
            </a:r>
            <a:r>
              <a:rPr lang="en-US" sz="2300" dirty="0">
                <a:latin typeface="Arial" charset="0"/>
              </a:rPr>
              <a:t> par </a:t>
            </a:r>
            <a:r>
              <a:rPr lang="en-US" sz="2300" dirty="0" err="1">
                <a:latin typeface="Arial" charset="0"/>
              </a:rPr>
              <a:t>Rp</a:t>
            </a:r>
            <a:r>
              <a:rPr lang="en-US" sz="2300" dirty="0">
                <a:latin typeface="Arial" charset="0"/>
              </a:rPr>
              <a:t> 500 </a:t>
            </a:r>
            <a:r>
              <a:rPr lang="en-US" sz="2300" dirty="0" err="1">
                <a:latin typeface="Arial" charset="0"/>
              </a:rPr>
              <a:t>untuk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mendapatkan</a:t>
            </a:r>
            <a:r>
              <a:rPr lang="en-US" sz="2300" dirty="0">
                <a:latin typeface="Arial" charset="0"/>
              </a:rPr>
              <a:t> paten </a:t>
            </a:r>
            <a:r>
              <a:rPr lang="en-US" sz="2300" dirty="0" err="1">
                <a:latin typeface="Arial" charset="0"/>
              </a:rPr>
              <a:t>atas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produk</a:t>
            </a:r>
            <a:r>
              <a:rPr lang="en-US" sz="2300" dirty="0">
                <a:latin typeface="Arial" charset="0"/>
              </a:rPr>
              <a:t> PT GHI.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89494" y="3017536"/>
            <a:ext cx="7696200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2300" b="1" dirty="0" err="1">
                <a:latin typeface="Arial" charset="0"/>
              </a:rPr>
              <a:t>Kasus</a:t>
            </a:r>
            <a:r>
              <a:rPr lang="en-US" sz="2300" b="1" dirty="0">
                <a:latin typeface="Arial" charset="0"/>
              </a:rPr>
              <a:t> 1</a:t>
            </a:r>
            <a:r>
              <a:rPr lang="en-US" sz="2300" dirty="0">
                <a:latin typeface="Arial" charset="0"/>
              </a:rPr>
              <a:t>: PT GHI </a:t>
            </a:r>
            <a:r>
              <a:rPr lang="en-US" sz="2300" dirty="0" err="1">
                <a:latin typeface="Arial" charset="0"/>
              </a:rPr>
              <a:t>tidak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dapat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menentukan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nilai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wajar</a:t>
            </a:r>
            <a:r>
              <a:rPr lang="en-US" sz="2300" dirty="0">
                <a:latin typeface="Arial" charset="0"/>
              </a:rPr>
              <a:t> paten, </a:t>
            </a:r>
            <a:r>
              <a:rPr lang="en-US" sz="2300" dirty="0" err="1">
                <a:latin typeface="Arial" charset="0"/>
              </a:rPr>
              <a:t>tetapi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dapat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menentukan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nilai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wajar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saham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sebesar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Rp</a:t>
            </a:r>
            <a:r>
              <a:rPr lang="en-US" sz="2300" dirty="0">
                <a:latin typeface="Arial" charset="0"/>
              </a:rPr>
              <a:t> 750,-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2927648" y="4437112"/>
            <a:ext cx="6690044" cy="124945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marL="457200" indent="-454025">
              <a:spcBef>
                <a:spcPts val="6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</a:pPr>
            <a:r>
              <a:rPr lang="en-US" sz="2200" dirty="0">
                <a:latin typeface="Arial" charset="0"/>
              </a:rPr>
              <a:t>Paten 	1.500.000</a:t>
            </a:r>
          </a:p>
          <a:p>
            <a:pPr marL="457200" indent="-454025">
              <a:spcBef>
                <a:spcPts val="6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</a:pPr>
            <a:r>
              <a:rPr lang="en-US" sz="2200" dirty="0">
                <a:latin typeface="Arial" charset="0"/>
              </a:rPr>
              <a:t>	</a:t>
            </a:r>
            <a:r>
              <a:rPr lang="en-US" sz="2200" dirty="0" err="1">
                <a:latin typeface="Arial" charset="0"/>
              </a:rPr>
              <a:t>Saham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biasa</a:t>
            </a:r>
            <a:r>
              <a:rPr lang="en-US" sz="2200" dirty="0">
                <a:latin typeface="Arial" charset="0"/>
              </a:rPr>
              <a:t> 		1.000.000</a:t>
            </a:r>
          </a:p>
          <a:p>
            <a:pPr marL="457200" indent="-454025">
              <a:spcBef>
                <a:spcPts val="6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</a:pPr>
            <a:r>
              <a:rPr lang="en-US" sz="2200" dirty="0">
                <a:latin typeface="Arial" charset="0"/>
              </a:rPr>
              <a:t>	</a:t>
            </a:r>
            <a:r>
              <a:rPr lang="en-US" sz="2200" dirty="0" err="1">
                <a:latin typeface="Arial" charset="0"/>
              </a:rPr>
              <a:t>Agio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saham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biasa</a:t>
            </a:r>
            <a:r>
              <a:rPr lang="en-US" sz="2200" dirty="0">
                <a:latin typeface="Arial" charset="0"/>
              </a:rPr>
              <a:t>		500.000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6844" y="428630"/>
            <a:ext cx="6912768" cy="55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Diterbitkan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d-ID" sz="2300" b="1" dirty="0" err="1">
                <a:solidFill>
                  <a:srgbClr val="000000"/>
                </a:solidFill>
              </a:rPr>
              <a:t>d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engan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Transaksi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Non-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Kas</a:t>
            </a:r>
            <a:endParaRPr lang="en-US" sz="23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17026" y="1556792"/>
            <a:ext cx="7696200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dirty="0">
                <a:latin typeface="Arial" charset="0"/>
              </a:rPr>
              <a:t>PT GHI </a:t>
            </a:r>
            <a:r>
              <a:rPr lang="en-US" sz="2300" dirty="0" err="1">
                <a:latin typeface="Arial" charset="0"/>
              </a:rPr>
              <a:t>menerbitkan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saham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biasa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sebanyak</a:t>
            </a:r>
            <a:r>
              <a:rPr lang="en-US" sz="2300" dirty="0">
                <a:latin typeface="Arial" charset="0"/>
              </a:rPr>
              <a:t> 20.000 </a:t>
            </a:r>
            <a:r>
              <a:rPr lang="en-US" sz="2300" dirty="0" err="1">
                <a:latin typeface="Arial" charset="0"/>
              </a:rPr>
              <a:t>lembar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dengan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nilai</a:t>
            </a:r>
            <a:r>
              <a:rPr lang="en-US" sz="2300" dirty="0">
                <a:latin typeface="Arial" charset="0"/>
              </a:rPr>
              <a:t> par </a:t>
            </a:r>
            <a:r>
              <a:rPr lang="en-US" sz="2300" dirty="0" err="1">
                <a:latin typeface="Arial" charset="0"/>
              </a:rPr>
              <a:t>Rp</a:t>
            </a:r>
            <a:r>
              <a:rPr lang="en-US" sz="2300" dirty="0">
                <a:latin typeface="Arial" charset="0"/>
              </a:rPr>
              <a:t> 500 </a:t>
            </a:r>
            <a:r>
              <a:rPr lang="en-US" sz="2300" dirty="0" err="1">
                <a:latin typeface="Arial" charset="0"/>
              </a:rPr>
              <a:t>untuk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mendapatkan</a:t>
            </a:r>
            <a:r>
              <a:rPr lang="en-US" sz="2300" dirty="0">
                <a:latin typeface="Arial" charset="0"/>
              </a:rPr>
              <a:t> paten </a:t>
            </a:r>
            <a:r>
              <a:rPr lang="en-US" sz="2300" dirty="0" err="1">
                <a:latin typeface="Arial" charset="0"/>
              </a:rPr>
              <a:t>atas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produk</a:t>
            </a:r>
            <a:r>
              <a:rPr lang="en-US" sz="2300" dirty="0">
                <a:latin typeface="Arial" charset="0"/>
              </a:rPr>
              <a:t> PT GHI.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11992" y="3027784"/>
            <a:ext cx="7696200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dirty="0" err="1">
                <a:latin typeface="Arial" charset="0"/>
              </a:rPr>
              <a:t>Kasus</a:t>
            </a:r>
            <a:r>
              <a:rPr lang="en-US" sz="2300" b="1" dirty="0">
                <a:latin typeface="Arial" charset="0"/>
              </a:rPr>
              <a:t> 2</a:t>
            </a:r>
            <a:r>
              <a:rPr lang="en-US" sz="2300" dirty="0">
                <a:latin typeface="Arial" charset="0"/>
              </a:rPr>
              <a:t>: PT GHI </a:t>
            </a:r>
            <a:r>
              <a:rPr lang="en-US" sz="2300" dirty="0" err="1">
                <a:latin typeface="Arial" charset="0"/>
              </a:rPr>
              <a:t>tidak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dapat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menentukan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nilai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wajar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saham</a:t>
            </a:r>
            <a:r>
              <a:rPr lang="en-US" sz="2300" dirty="0">
                <a:latin typeface="Arial" charset="0"/>
              </a:rPr>
              <a:t>, </a:t>
            </a:r>
            <a:r>
              <a:rPr lang="en-US" sz="2300" dirty="0" err="1">
                <a:latin typeface="Arial" charset="0"/>
              </a:rPr>
              <a:t>tetapi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dapat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menentukan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nilai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wajar</a:t>
            </a:r>
            <a:r>
              <a:rPr lang="en-US" sz="2300" dirty="0">
                <a:latin typeface="Arial" charset="0"/>
              </a:rPr>
              <a:t> paten </a:t>
            </a:r>
            <a:r>
              <a:rPr lang="en-US" sz="2300" dirty="0" err="1">
                <a:latin typeface="Arial" charset="0"/>
              </a:rPr>
              <a:t>sebesar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Rp</a:t>
            </a:r>
            <a:r>
              <a:rPr lang="en-US" sz="2300" dirty="0">
                <a:latin typeface="Arial" charset="0"/>
              </a:rPr>
              <a:t> 1.200.000,-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2711624" y="4467944"/>
            <a:ext cx="6720974" cy="13373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marL="457200" indent="-454025">
              <a:spcBef>
                <a:spcPts val="6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</a:pPr>
            <a:r>
              <a:rPr lang="en-US" sz="2200" dirty="0">
                <a:latin typeface="Arial" charset="0"/>
              </a:rPr>
              <a:t>Paten 	1.200.000</a:t>
            </a:r>
          </a:p>
          <a:p>
            <a:pPr marL="457200" indent="-454025">
              <a:spcBef>
                <a:spcPts val="6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</a:pPr>
            <a:r>
              <a:rPr lang="en-US" sz="2200" dirty="0">
                <a:latin typeface="Arial" charset="0"/>
              </a:rPr>
              <a:t>	</a:t>
            </a:r>
            <a:r>
              <a:rPr lang="en-US" sz="2200" dirty="0" err="1">
                <a:latin typeface="Arial" charset="0"/>
              </a:rPr>
              <a:t>Saham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biasa</a:t>
            </a:r>
            <a:r>
              <a:rPr lang="en-US" sz="2200" dirty="0">
                <a:latin typeface="Arial" charset="0"/>
              </a:rPr>
              <a:t> 		1.000.000</a:t>
            </a:r>
          </a:p>
          <a:p>
            <a:pPr marL="457200" indent="-454025">
              <a:spcBef>
                <a:spcPts val="6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</a:pPr>
            <a:r>
              <a:rPr lang="en-US" sz="2200" dirty="0">
                <a:latin typeface="Arial" charset="0"/>
              </a:rPr>
              <a:t>	</a:t>
            </a:r>
            <a:r>
              <a:rPr lang="en-US" sz="2200" dirty="0" err="1">
                <a:latin typeface="Arial" charset="0"/>
              </a:rPr>
              <a:t>Agio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saham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biasa</a:t>
            </a:r>
            <a:r>
              <a:rPr lang="en-US" sz="2200" dirty="0">
                <a:latin typeface="Arial" charset="0"/>
              </a:rPr>
              <a:t>		200.000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6844" y="428630"/>
            <a:ext cx="6912768" cy="55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Diterbitkan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d-ID" sz="2300" b="1" dirty="0" err="1">
                <a:solidFill>
                  <a:srgbClr val="000000"/>
                </a:solidFill>
              </a:rPr>
              <a:t>d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engan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Transaksi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Non-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Kas</a:t>
            </a:r>
            <a:endParaRPr lang="en-US" sz="23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96578" y="1753371"/>
            <a:ext cx="7696200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2300" dirty="0">
                <a:latin typeface="Arial" charset="0"/>
              </a:rPr>
              <a:t>PT GHI </a:t>
            </a:r>
            <a:r>
              <a:rPr lang="en-US" sz="2300" dirty="0" err="1">
                <a:latin typeface="Arial" charset="0"/>
              </a:rPr>
              <a:t>menerbitkan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saham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biasa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sebanyak</a:t>
            </a:r>
            <a:r>
              <a:rPr lang="en-US" sz="2300" dirty="0">
                <a:latin typeface="Arial" charset="0"/>
              </a:rPr>
              <a:t> 20.000 </a:t>
            </a:r>
            <a:r>
              <a:rPr lang="en-US" sz="2300" dirty="0" err="1">
                <a:latin typeface="Arial" charset="0"/>
              </a:rPr>
              <a:t>lembar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dengan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nilai</a:t>
            </a:r>
            <a:r>
              <a:rPr lang="en-US" sz="2300" dirty="0">
                <a:latin typeface="Arial" charset="0"/>
              </a:rPr>
              <a:t> par </a:t>
            </a:r>
            <a:r>
              <a:rPr lang="en-US" sz="2300" dirty="0" err="1">
                <a:latin typeface="Arial" charset="0"/>
              </a:rPr>
              <a:t>Rp</a:t>
            </a:r>
            <a:r>
              <a:rPr lang="en-US" sz="2300" dirty="0">
                <a:latin typeface="Arial" charset="0"/>
              </a:rPr>
              <a:t> 500 </a:t>
            </a:r>
            <a:r>
              <a:rPr lang="en-US" sz="2300" dirty="0" err="1">
                <a:latin typeface="Arial" charset="0"/>
              </a:rPr>
              <a:t>untuk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mendapatkan</a:t>
            </a:r>
            <a:r>
              <a:rPr lang="en-US" sz="2300" dirty="0">
                <a:latin typeface="Arial" charset="0"/>
              </a:rPr>
              <a:t> paten </a:t>
            </a:r>
            <a:r>
              <a:rPr lang="en-US" sz="2300" dirty="0" err="1">
                <a:latin typeface="Arial" charset="0"/>
              </a:rPr>
              <a:t>atas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produk</a:t>
            </a:r>
            <a:r>
              <a:rPr lang="en-US" sz="2300" dirty="0">
                <a:latin typeface="Arial" charset="0"/>
              </a:rPr>
              <a:t> PT GHI.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91544" y="3217494"/>
            <a:ext cx="7696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latin typeface="Arial" charset="0"/>
              </a:rPr>
              <a:t>Kasus</a:t>
            </a:r>
            <a:r>
              <a:rPr lang="en-US" sz="2000" b="1" dirty="0">
                <a:latin typeface="Arial" charset="0"/>
              </a:rPr>
              <a:t> 3</a:t>
            </a:r>
            <a:r>
              <a:rPr lang="en-US" sz="2000" dirty="0">
                <a:latin typeface="Arial" charset="0"/>
              </a:rPr>
              <a:t>: PT GHI </a:t>
            </a:r>
            <a:r>
              <a:rPr lang="en-US" sz="2000" dirty="0" err="1">
                <a:latin typeface="Arial" charset="0"/>
              </a:rPr>
              <a:t>tidak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dapat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menentukan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nilai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wajar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saham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dan</a:t>
            </a:r>
            <a:r>
              <a:rPr lang="en-US" sz="2000" dirty="0">
                <a:latin typeface="Arial" charset="0"/>
              </a:rPr>
              <a:t> paten, </a:t>
            </a:r>
            <a:r>
              <a:rPr lang="en-US" sz="2000" dirty="0" err="1">
                <a:latin typeface="Arial" charset="0"/>
              </a:rPr>
              <a:t>tetapi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konsultan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independen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menentukan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nilai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wajar</a:t>
            </a:r>
            <a:r>
              <a:rPr lang="en-US" sz="2000" dirty="0">
                <a:latin typeface="Arial" charset="0"/>
              </a:rPr>
              <a:t> paten </a:t>
            </a:r>
            <a:r>
              <a:rPr lang="en-US" sz="2000" dirty="0" err="1">
                <a:latin typeface="Arial" charset="0"/>
              </a:rPr>
              <a:t>sebesar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Rp</a:t>
            </a:r>
            <a:r>
              <a:rPr lang="en-US" sz="2000" dirty="0">
                <a:latin typeface="Arial" charset="0"/>
              </a:rPr>
              <a:t> 1.250.000,- </a:t>
            </a:r>
            <a:r>
              <a:rPr lang="en-US" sz="2000" dirty="0" err="1">
                <a:latin typeface="Arial" charset="0"/>
              </a:rPr>
              <a:t>berdasarkan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metode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diskonto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arus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kas</a:t>
            </a:r>
            <a:r>
              <a:rPr lang="en-US" sz="2000" dirty="0">
                <a:latin typeface="Arial" charset="0"/>
              </a:rPr>
              <a:t>.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2063552" y="4365104"/>
            <a:ext cx="7315200" cy="130797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marL="457200" indent="-454025">
              <a:spcBef>
                <a:spcPts val="6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</a:pPr>
            <a:r>
              <a:rPr lang="en-US" sz="2200" dirty="0">
                <a:latin typeface="Arial" charset="0"/>
              </a:rPr>
              <a:t>Paten 	1.250.000</a:t>
            </a:r>
          </a:p>
          <a:p>
            <a:pPr marL="457200" indent="-454025">
              <a:spcBef>
                <a:spcPts val="6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</a:pPr>
            <a:r>
              <a:rPr lang="en-US" sz="2200" dirty="0">
                <a:latin typeface="Arial" charset="0"/>
              </a:rPr>
              <a:t>	</a:t>
            </a:r>
            <a:r>
              <a:rPr lang="en-US" sz="2200" dirty="0" err="1">
                <a:latin typeface="Arial" charset="0"/>
              </a:rPr>
              <a:t>Saham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biasa</a:t>
            </a:r>
            <a:r>
              <a:rPr lang="en-US" sz="2200" dirty="0">
                <a:latin typeface="Arial" charset="0"/>
              </a:rPr>
              <a:t> 		1.000.000</a:t>
            </a:r>
          </a:p>
          <a:p>
            <a:pPr marL="457200" indent="-454025">
              <a:spcBef>
                <a:spcPts val="6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</a:pPr>
            <a:r>
              <a:rPr lang="en-US" sz="2200" dirty="0">
                <a:latin typeface="Arial" charset="0"/>
              </a:rPr>
              <a:t>	</a:t>
            </a:r>
            <a:r>
              <a:rPr lang="en-US" sz="2200" dirty="0" err="1">
                <a:latin typeface="Arial" charset="0"/>
              </a:rPr>
              <a:t>Agio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saham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biasa</a:t>
            </a:r>
            <a:r>
              <a:rPr lang="en-US" sz="2200" dirty="0">
                <a:latin typeface="Arial" charset="0"/>
              </a:rPr>
              <a:t>		250.000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6844" y="428630"/>
            <a:ext cx="6912768" cy="55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Diterbitkan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d-ID" sz="2300" b="1" dirty="0" err="1">
                <a:solidFill>
                  <a:srgbClr val="000000"/>
                </a:solidFill>
              </a:rPr>
              <a:t>d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engan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Transaksi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Non-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Kas</a:t>
            </a:r>
            <a:endParaRPr lang="en-US" sz="23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iina\Desktop\MOM'S\PSAK BARU\gambar ekonomi\business-opportunities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200" y="3842460"/>
            <a:ext cx="1937296" cy="246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1624" y="278740"/>
            <a:ext cx="59073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id-ID" sz="3000" b="1" dirty="0">
                <a:solidFill>
                  <a:srgbClr val="000000"/>
                </a:solidFill>
                <a:latin typeface="Arial" charset="0"/>
              </a:rPr>
              <a:t>Pembelian kembali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Saham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817204" y="1340769"/>
            <a:ext cx="6078996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25000"/>
              </a:spcBef>
            </a:pPr>
            <a:r>
              <a:rPr lang="id-ID" sz="2000" dirty="0">
                <a:solidFill>
                  <a:srgbClr val="000000"/>
                </a:solidFill>
                <a:latin typeface="Arial" charset="0"/>
              </a:rPr>
              <a:t>Alasan p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erusahaan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membeli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kembali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beredarnya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sendiri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d-ID" sz="2000" dirty="0">
                <a:solidFill>
                  <a:srgbClr val="000000"/>
                </a:solidFill>
                <a:latin typeface="Arial" charset="0"/>
              </a:rPr>
              <a:t>: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685800" lvl="1" indent="-458788"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Meningkatkan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Arial" charset="0"/>
              </a:rPr>
              <a:t>earnings per share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Arial" charset="0"/>
              </a:rPr>
              <a:t>return on equity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685800" lvl="1" indent="-458788"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Menyediakan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kontrak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kompensasi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pegawai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atau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memenuhi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kebutuhan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Arial" charset="0"/>
              </a:rPr>
              <a:t>merger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potensial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685800" lvl="1" indent="-458788"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Menggagalkan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usaha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pengambilalihan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atau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mengurangi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jumlah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pemegang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685800" lvl="1" indent="-458788"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id-ID" sz="2000" dirty="0">
                <a:solidFill>
                  <a:srgbClr val="000000"/>
                </a:solidFill>
                <a:latin typeface="Arial" charset="0"/>
              </a:rPr>
              <a:t>Mempengaruhi harga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pasar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meningkatkan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permintaan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harga</a:t>
            </a:r>
            <a:r>
              <a:rPr lang="en-US" sz="20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stabil</a:t>
            </a:r>
            <a:r>
              <a:rPr lang="en-US" sz="20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atau</a:t>
            </a:r>
            <a:r>
              <a:rPr lang="en-US" sz="20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meningkat</a:t>
            </a:r>
            <a:r>
              <a:rPr lang="en-US" sz="20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.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1624" y="288232"/>
            <a:ext cx="597936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Treasuri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53575" y="1745794"/>
            <a:ext cx="6760274" cy="34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Reakuisisi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telah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dibeli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kemudian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d-ID" sz="2000" dirty="0">
                <a:solidFill>
                  <a:srgbClr val="000000"/>
                </a:solidFill>
                <a:latin typeface="Arial" charset="0"/>
              </a:rPr>
              <a:t>ditarik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2000" i="1" dirty="0">
                <a:solidFill>
                  <a:srgbClr val="000000"/>
                </a:solidFill>
                <a:latin typeface="Arial" charset="0"/>
              </a:rPr>
              <a:t>retirement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atau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dijual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kembali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masa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depan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. </a:t>
            </a:r>
            <a:endParaRPr lang="id-ID" sz="20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lnSpc>
                <a:spcPct val="12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Jika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d-ID" sz="2000" dirty="0">
                <a:solidFill>
                  <a:srgbClr val="000000"/>
                </a:solidFill>
                <a:latin typeface="Arial" charset="0"/>
              </a:rPr>
              <a:t>ditarik dari peredaran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maka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disebut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b="1" u="sng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0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b="1" u="sng" dirty="0" err="1">
                <a:solidFill>
                  <a:srgbClr val="000000"/>
                </a:solidFill>
                <a:latin typeface="Arial" charset="0"/>
              </a:rPr>
              <a:t>treasuri</a:t>
            </a:r>
            <a:r>
              <a:rPr lang="en-US" sz="2000" b="1" u="sng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342900" indent="-342900">
              <a:lnSpc>
                <a:spcPct val="12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treasuri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digolongkan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ke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dalam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aset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mengurangi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aset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bersih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342900" indent="-342900">
              <a:lnSpc>
                <a:spcPct val="12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Kepemilikan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treasuri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memberikan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hak-hak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pemegang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.</a:t>
            </a:r>
            <a:endParaRPr lang="en-US" sz="2000" b="1" u="sng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194" name="Picture 2" descr="C:\Users\siina\Desktop\MOM'S\PSAK BARU\gambar ekonomi\images_0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49" y="4437113"/>
            <a:ext cx="12382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0" y="5949280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Ref. PSAK</a:t>
            </a:r>
            <a:endParaRPr lang="fi-FI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39616" y="332657"/>
            <a:ext cx="612338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Treasuri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– PSAK</a:t>
            </a:r>
            <a:r>
              <a:rPr lang="id-ID" sz="3000" b="1" dirty="0">
                <a:solidFill>
                  <a:srgbClr val="000000"/>
                </a:solidFill>
                <a:latin typeface="Arial" charset="0"/>
              </a:rPr>
              <a:t> 50 &amp; 55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82746" y="1556792"/>
            <a:ext cx="76962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rgbClr val="000000"/>
                </a:solidFill>
                <a:latin typeface="Arial"/>
              </a:rPr>
              <a:t>Jika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entitas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memperoleh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kembali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instrumen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ekuitasnya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maka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instrumen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tersebut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treasuri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)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dikurangkan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dari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ekuitas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Keuntungan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atau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kerugian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yang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timbul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dari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pembelian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penjualan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penerbitan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atau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pembatalan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instrumen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ekuitas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entitas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tersebut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tidak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diakui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dalam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laba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rug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treasuri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tersebut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dapat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diperoleh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dimiliki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oleh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entitas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bersangkutan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atau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oleh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anggota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lain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dalam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kelompok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usaha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dikonsolidasi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Imbalan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dibayarkan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atau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diterima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diakui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secara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langsung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di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ekuitas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BAB 3</a:t>
            </a:r>
            <a:br>
              <a:rPr lang="en-US" dirty="0" smtClean="0"/>
            </a:br>
            <a:r>
              <a:rPr lang="en-US" dirty="0" smtClean="0"/>
              <a:t>EKUITAS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23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21764" y="260649"/>
            <a:ext cx="604123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Treasuri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- PSAK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17026" y="1628801"/>
            <a:ext cx="76962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Nilai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treasuri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dimiliki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diungkapkan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secara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terpisah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dalam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Iaporan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posisi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keuangan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atau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catatan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atas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laporan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keuangan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sesuai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PSAK 1 (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revisi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2009):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Penyajian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Laporan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Keuangan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rgbClr val="000000"/>
                </a:solidFill>
                <a:latin typeface="Arial"/>
              </a:rPr>
              <a:t>Entitas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mengungkapkan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sesuai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PSAK 7 (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revisi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2010):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Pengungkapan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Pihak-pihak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Berelasi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jika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treasuri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diperoleh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oleh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pihak-pihak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berelasi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5949280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Ref. PSAK</a:t>
            </a:r>
            <a:endParaRPr lang="fi-FI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1624" y="260649"/>
            <a:ext cx="60513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Treasuri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contoh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66714" y="1628800"/>
            <a:ext cx="8305800" cy="14478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63500" indent="-3175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200" dirty="0">
                <a:latin typeface="Arial" charset="0"/>
              </a:rPr>
              <a:t>PT JKL </a:t>
            </a:r>
            <a:r>
              <a:rPr lang="en-US" sz="2200" dirty="0" err="1">
                <a:latin typeface="Arial" charset="0"/>
              </a:rPr>
              <a:t>menerbitkan</a:t>
            </a:r>
            <a:r>
              <a:rPr lang="en-US" sz="2200" dirty="0">
                <a:latin typeface="Arial" charset="0"/>
              </a:rPr>
              <a:t> 20.000 </a:t>
            </a:r>
            <a:r>
              <a:rPr lang="en-US" sz="2200" dirty="0" err="1">
                <a:latin typeface="Arial" charset="0"/>
              </a:rPr>
              <a:t>lembar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saham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biasa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dengan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nilai</a:t>
            </a:r>
            <a:r>
              <a:rPr lang="en-US" sz="2200" dirty="0">
                <a:latin typeface="Arial" charset="0"/>
              </a:rPr>
              <a:t> par </a:t>
            </a:r>
            <a:r>
              <a:rPr lang="en-US" sz="2200" dirty="0" err="1">
                <a:latin typeface="Arial" charset="0"/>
              </a:rPr>
              <a:t>Rp</a:t>
            </a:r>
            <a:r>
              <a:rPr lang="en-US" sz="2200" dirty="0">
                <a:latin typeface="Arial" charset="0"/>
              </a:rPr>
              <a:t> 200  </a:t>
            </a:r>
            <a:r>
              <a:rPr lang="en-US" sz="2200" dirty="0" err="1">
                <a:latin typeface="Arial" charset="0"/>
              </a:rPr>
              <a:t>pada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harga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Rp</a:t>
            </a:r>
            <a:r>
              <a:rPr lang="en-US" sz="2200" dirty="0">
                <a:latin typeface="Arial" charset="0"/>
              </a:rPr>
              <a:t> 500 per share. </a:t>
            </a:r>
            <a:r>
              <a:rPr lang="en-US" sz="2200" dirty="0" err="1">
                <a:latin typeface="Arial" charset="0"/>
              </a:rPr>
              <a:t>Sebagai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tambahan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dirty="0" err="1">
                <a:latin typeface="Arial" charset="0"/>
              </a:rPr>
              <a:t>perusahaan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juga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memiliki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laba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ditahan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sebesar</a:t>
            </a:r>
            <a:r>
              <a:rPr lang="en-US" sz="2200" dirty="0">
                <a:latin typeface="Arial" charset="0"/>
              </a:rPr>
              <a:t>  Rp20.000.000.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966714" y="3076600"/>
          <a:ext cx="7772400" cy="1748790"/>
        </p:xfrm>
        <a:graphic>
          <a:graphicData uri="http://schemas.openxmlformats.org/drawingml/2006/table">
            <a:tbl>
              <a:tblPr/>
              <a:tblGrid>
                <a:gridCol w="218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0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27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Ekuitas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Saham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biasa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Rp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par,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20.000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lembar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diisukan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beredar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4.000.000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Agio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saham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biasa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6.000.000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Laba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ditahan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20.000.000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Total ekuitas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30.000.000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218" name="Picture 2" descr="C:\Users\siina\Desktop\MOM'S\PSAK BARU\gambar ekonomi\images_02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941168"/>
            <a:ext cx="1828800" cy="13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86401" y="6534836"/>
            <a:ext cx="33274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TP 4  Akuntansi untuk saham treasuri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83632" y="430622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Treasuri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contoh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81200" y="1570112"/>
            <a:ext cx="8305800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63500" indent="-3175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000" dirty="0" err="1">
                <a:latin typeface="Arial" charset="0"/>
              </a:rPr>
              <a:t>Kemudian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pada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tanggal</a:t>
            </a:r>
            <a:r>
              <a:rPr lang="en-US" sz="2000" dirty="0">
                <a:latin typeface="Arial" charset="0"/>
              </a:rPr>
              <a:t> 2 </a:t>
            </a:r>
            <a:r>
              <a:rPr lang="en-US" sz="2000" dirty="0" err="1">
                <a:latin typeface="Arial" charset="0"/>
              </a:rPr>
              <a:t>Februari</a:t>
            </a:r>
            <a:r>
              <a:rPr lang="en-US" sz="2000" dirty="0">
                <a:latin typeface="Arial" charset="0"/>
              </a:rPr>
              <a:t>, PT JKL </a:t>
            </a:r>
            <a:r>
              <a:rPr lang="en-US" sz="2000" dirty="0" err="1">
                <a:latin typeface="Arial" charset="0"/>
              </a:rPr>
              <a:t>melakukan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reakuisisi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saham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sebanyak</a:t>
            </a:r>
            <a:r>
              <a:rPr lang="en-US" sz="2000" dirty="0">
                <a:latin typeface="Arial" charset="0"/>
              </a:rPr>
              <a:t> 5.000 </a:t>
            </a:r>
            <a:r>
              <a:rPr lang="en-US" sz="2000" dirty="0" err="1">
                <a:latin typeface="Arial" charset="0"/>
              </a:rPr>
              <a:t>lembar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saham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dengan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harga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Rp</a:t>
            </a:r>
            <a:r>
              <a:rPr lang="en-US" sz="2000" dirty="0">
                <a:latin typeface="Arial" charset="0"/>
              </a:rPr>
              <a:t> 700.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055813" y="2662808"/>
            <a:ext cx="6931025" cy="838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marL="457200" indent="-454025">
              <a:spcBef>
                <a:spcPct val="500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  <a:defRPr/>
            </a:pPr>
            <a:r>
              <a:rPr lang="en-US" dirty="0" err="1">
                <a:solidFill>
                  <a:schemeClr val="tx1"/>
                </a:solidFill>
              </a:rPr>
              <a:t>Saham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treasuri</a:t>
            </a:r>
            <a:r>
              <a:rPr lang="en-US" dirty="0">
                <a:solidFill>
                  <a:schemeClr val="tx1"/>
                </a:solidFill>
              </a:rPr>
              <a:t>	3.500.000</a:t>
            </a:r>
          </a:p>
          <a:p>
            <a:pPr marL="457200" indent="-454025">
              <a:spcBef>
                <a:spcPct val="500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  <a:defRPr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err="1">
                <a:solidFill>
                  <a:schemeClr val="tx1"/>
                </a:solidFill>
              </a:rPr>
              <a:t>Kas</a:t>
            </a:r>
            <a:r>
              <a:rPr lang="en-US" dirty="0">
                <a:solidFill>
                  <a:schemeClr val="tx1"/>
                </a:solidFill>
              </a:rPr>
              <a:t>		3.500.000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2438400" y="3619500"/>
          <a:ext cx="7556500" cy="1748790"/>
        </p:xfrm>
        <a:graphic>
          <a:graphicData uri="http://schemas.openxmlformats.org/drawingml/2006/table">
            <a:tbl>
              <a:tblPr/>
              <a:tblGrid>
                <a:gridCol w="579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Saham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biasa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Rp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par, 20.000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lembar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diisukan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dan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15.000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beredar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Rp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4.000.000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Agio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saham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biasa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6.000.000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Laba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ditahan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20.000.000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Dikurangi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: </a:t>
                      </a:r>
                      <a:r>
                        <a:rPr lang="en-US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biaya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saham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treasuri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(5.000 </a:t>
                      </a:r>
                      <a:r>
                        <a:rPr lang="en-US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lembar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3.500,000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     Total ekuitas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26.500.000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7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8900" y="332657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Treasuri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contoh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04814" y="2002160"/>
            <a:ext cx="6995120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63500" indent="-3175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dirty="0" err="1">
                <a:latin typeface="Arial" charset="0"/>
              </a:rPr>
              <a:t>Tanggal</a:t>
            </a:r>
            <a:r>
              <a:rPr lang="en-US" sz="2400" dirty="0">
                <a:latin typeface="Arial" charset="0"/>
              </a:rPr>
              <a:t> 2 </a:t>
            </a:r>
            <a:r>
              <a:rPr lang="en-US" sz="2400" dirty="0" err="1">
                <a:latin typeface="Arial" charset="0"/>
              </a:rPr>
              <a:t>Maret</a:t>
            </a:r>
            <a:r>
              <a:rPr lang="en-US" sz="2400" dirty="0">
                <a:latin typeface="Arial" charset="0"/>
              </a:rPr>
              <a:t>, PT JKL </a:t>
            </a:r>
            <a:r>
              <a:rPr lang="en-US" sz="2400" dirty="0" err="1">
                <a:latin typeface="Arial" charset="0"/>
              </a:rPr>
              <a:t>menjual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kembali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saham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treasurinya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sebanyak</a:t>
            </a:r>
            <a:r>
              <a:rPr lang="en-US" sz="2400" dirty="0">
                <a:latin typeface="Arial" charset="0"/>
              </a:rPr>
              <a:t> 500 </a:t>
            </a:r>
            <a:r>
              <a:rPr lang="en-US" sz="2400" dirty="0" err="1">
                <a:latin typeface="Arial" charset="0"/>
              </a:rPr>
              <a:t>lembar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dengan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harga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Rp</a:t>
            </a:r>
            <a:r>
              <a:rPr lang="en-US" sz="2400" dirty="0">
                <a:latin typeface="Arial" charset="0"/>
              </a:rPr>
              <a:t> 1.000</a:t>
            </a:r>
          </a:p>
        </p:txBody>
      </p:sp>
      <p:pic>
        <p:nvPicPr>
          <p:cNvPr id="14339" name="Picture 3" descr="C:\Users\siina\Desktop\MOM'S\PSAK BARU\gambar ekonomi\c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4821745"/>
            <a:ext cx="2212822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87688" y="3573016"/>
            <a:ext cx="6716370" cy="13226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marL="457200" indent="-454025">
              <a:spcBef>
                <a:spcPct val="500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</a:pPr>
            <a:r>
              <a:rPr lang="en-US" sz="2000" dirty="0" err="1">
                <a:latin typeface="Arial" charset="0"/>
              </a:rPr>
              <a:t>Kas</a:t>
            </a:r>
            <a:r>
              <a:rPr lang="en-US" sz="2000" dirty="0">
                <a:latin typeface="Arial" charset="0"/>
              </a:rPr>
              <a:t> 	500.000</a:t>
            </a:r>
          </a:p>
          <a:p>
            <a:pPr marL="457200" indent="-454025">
              <a:spcBef>
                <a:spcPct val="500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</a:pPr>
            <a:r>
              <a:rPr lang="en-US" sz="2000" dirty="0">
                <a:latin typeface="Arial" charset="0"/>
              </a:rPr>
              <a:t>	</a:t>
            </a:r>
            <a:r>
              <a:rPr lang="en-US" sz="2000" dirty="0" err="1">
                <a:latin typeface="Arial" charset="0"/>
              </a:rPr>
              <a:t>Saham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treasuri</a:t>
            </a:r>
            <a:r>
              <a:rPr lang="en-US" sz="2000" dirty="0">
                <a:latin typeface="Arial" charset="0"/>
              </a:rPr>
              <a:t>		350.000</a:t>
            </a:r>
          </a:p>
          <a:p>
            <a:pPr marL="457200" indent="-454025">
              <a:spcBef>
                <a:spcPct val="500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</a:pPr>
            <a:r>
              <a:rPr lang="en-US" sz="2000" dirty="0">
                <a:latin typeface="Arial" charset="0"/>
              </a:rPr>
              <a:t>	</a:t>
            </a:r>
            <a:r>
              <a:rPr lang="en-US" sz="2000" dirty="0" err="1">
                <a:latin typeface="Arial" charset="0"/>
              </a:rPr>
              <a:t>Agio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saham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treasuri</a:t>
            </a:r>
            <a:r>
              <a:rPr lang="en-US" sz="2000" dirty="0">
                <a:latin typeface="Arial" charset="0"/>
              </a:rPr>
              <a:t>		150.000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79976" y="1905000"/>
            <a:ext cx="7184377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63500" indent="-3175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000" dirty="0" err="1">
                <a:latin typeface="Arial" charset="0"/>
              </a:rPr>
              <a:t>Tanggal</a:t>
            </a:r>
            <a:r>
              <a:rPr lang="en-US" sz="2000" dirty="0">
                <a:latin typeface="Arial" charset="0"/>
              </a:rPr>
              <a:t> 2 April, PT JKL </a:t>
            </a:r>
            <a:r>
              <a:rPr lang="en-US" sz="2000" dirty="0" err="1">
                <a:latin typeface="Arial" charset="0"/>
              </a:rPr>
              <a:t>menjual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kembali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saham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treasurinya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sebanyak</a:t>
            </a:r>
            <a:r>
              <a:rPr lang="en-US" sz="2000" dirty="0">
                <a:latin typeface="Arial" charset="0"/>
              </a:rPr>
              <a:t> 500 </a:t>
            </a:r>
            <a:r>
              <a:rPr lang="en-US" sz="2000" dirty="0" err="1">
                <a:latin typeface="Arial" charset="0"/>
              </a:rPr>
              <a:t>lembar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dengan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harga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Rp</a:t>
            </a:r>
            <a:r>
              <a:rPr lang="en-US" sz="2000" dirty="0">
                <a:latin typeface="Arial" charset="0"/>
              </a:rPr>
              <a:t> 600.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133600" y="3028950"/>
            <a:ext cx="7315200" cy="11201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marL="457200" indent="-454025">
              <a:spcBef>
                <a:spcPts val="6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</a:pPr>
            <a:r>
              <a:rPr lang="en-US" sz="2000" dirty="0" err="1">
                <a:latin typeface="Arial" charset="0"/>
              </a:rPr>
              <a:t>Kas</a:t>
            </a:r>
            <a:r>
              <a:rPr lang="en-US" sz="2000" dirty="0">
                <a:latin typeface="Arial" charset="0"/>
              </a:rPr>
              <a:t> 	300.000</a:t>
            </a:r>
          </a:p>
          <a:p>
            <a:pPr marL="457200" indent="-454025">
              <a:spcBef>
                <a:spcPts val="6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</a:pPr>
            <a:r>
              <a:rPr lang="en-US" sz="2000" dirty="0" err="1">
                <a:latin typeface="Arial" charset="0"/>
              </a:rPr>
              <a:t>Agio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saham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treasuri</a:t>
            </a:r>
            <a:r>
              <a:rPr lang="en-US" sz="2000" dirty="0">
                <a:latin typeface="Arial" charset="0"/>
              </a:rPr>
              <a:t>	50.000</a:t>
            </a:r>
          </a:p>
          <a:p>
            <a:pPr marL="457200" indent="-454025">
              <a:spcBef>
                <a:spcPts val="6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</a:pPr>
            <a:r>
              <a:rPr lang="en-US" sz="2000" dirty="0">
                <a:latin typeface="Arial" charset="0"/>
              </a:rPr>
              <a:t>	</a:t>
            </a:r>
            <a:r>
              <a:rPr lang="en-US" sz="2000" dirty="0" err="1">
                <a:latin typeface="Arial" charset="0"/>
              </a:rPr>
              <a:t>Saham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treasuri</a:t>
            </a:r>
            <a:r>
              <a:rPr lang="en-US" sz="2000" dirty="0">
                <a:latin typeface="Arial" charset="0"/>
              </a:rPr>
              <a:t> 		350.000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519190" y="4437113"/>
          <a:ext cx="6299200" cy="942975"/>
        </p:xfrm>
        <a:graphic>
          <a:graphicData uri="http://schemas.openxmlformats.org/drawingml/2006/table">
            <a:tbl>
              <a:tblPr/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27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Agio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Saham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Treasuri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April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Maret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150.000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83632" y="430622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Treasuri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contoh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iina\Desktop\MOM'S\PSAK BARU\gambar ekonomi\home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85" y="4005064"/>
            <a:ext cx="2632535" cy="208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0016" y="332657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Treasuri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contoh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81200" y="1846312"/>
            <a:ext cx="6923112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63500" indent="-3175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000" dirty="0" err="1">
                <a:latin typeface="Arial" charset="0"/>
              </a:rPr>
              <a:t>Tanggal</a:t>
            </a:r>
            <a:r>
              <a:rPr lang="en-US" sz="2000" dirty="0">
                <a:latin typeface="Arial" charset="0"/>
              </a:rPr>
              <a:t> 2 Mei, PT JKL </a:t>
            </a:r>
            <a:r>
              <a:rPr lang="en-US" sz="2000" dirty="0" err="1">
                <a:latin typeface="Arial" charset="0"/>
              </a:rPr>
              <a:t>menjual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kembali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saham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treasurinya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sebanyak</a:t>
            </a:r>
            <a:r>
              <a:rPr lang="en-US" sz="2000" dirty="0">
                <a:latin typeface="Arial" charset="0"/>
              </a:rPr>
              <a:t> 1.000 </a:t>
            </a:r>
            <a:r>
              <a:rPr lang="en-US" sz="2000" dirty="0" err="1">
                <a:latin typeface="Arial" charset="0"/>
              </a:rPr>
              <a:t>lembar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dengan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harga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Rp</a:t>
            </a:r>
            <a:r>
              <a:rPr lang="en-US" sz="2000" dirty="0">
                <a:latin typeface="Arial" charset="0"/>
              </a:rPr>
              <a:t> 550.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228874" y="3052936"/>
            <a:ext cx="6611543" cy="1600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marL="457200" indent="-454025">
              <a:spcBef>
                <a:spcPct val="350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</a:pPr>
            <a:r>
              <a:rPr lang="en-US" dirty="0" err="1">
                <a:latin typeface="Arial" charset="0"/>
              </a:rPr>
              <a:t>Kas</a:t>
            </a:r>
            <a:r>
              <a:rPr lang="en-US" dirty="0">
                <a:latin typeface="Arial" charset="0"/>
              </a:rPr>
              <a:t> 	550.000</a:t>
            </a:r>
          </a:p>
          <a:p>
            <a:pPr marL="457200" indent="-454025">
              <a:spcBef>
                <a:spcPct val="350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</a:pPr>
            <a:r>
              <a:rPr lang="en-US" dirty="0" err="1">
                <a:latin typeface="Arial" charset="0"/>
              </a:rPr>
              <a:t>Agio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saham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treasuri</a:t>
            </a:r>
            <a:r>
              <a:rPr lang="en-US" dirty="0">
                <a:latin typeface="Arial" charset="0"/>
              </a:rPr>
              <a:t>	100.000</a:t>
            </a:r>
          </a:p>
          <a:p>
            <a:pPr marL="457200" indent="-454025">
              <a:spcBef>
                <a:spcPct val="350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</a:pPr>
            <a:r>
              <a:rPr lang="en-US" dirty="0" err="1">
                <a:latin typeface="Arial" charset="0"/>
              </a:rPr>
              <a:t>Laba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ditahan</a:t>
            </a:r>
            <a:r>
              <a:rPr lang="en-US" dirty="0">
                <a:latin typeface="Arial" charset="0"/>
              </a:rPr>
              <a:t> 	50.000</a:t>
            </a:r>
          </a:p>
          <a:p>
            <a:pPr marL="457200" indent="-454025">
              <a:spcBef>
                <a:spcPct val="350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</a:pPr>
            <a:r>
              <a:rPr lang="en-US" dirty="0">
                <a:latin typeface="Arial" charset="0"/>
              </a:rPr>
              <a:t>	</a:t>
            </a:r>
            <a:r>
              <a:rPr lang="en-US" dirty="0" err="1">
                <a:latin typeface="Arial" charset="0"/>
              </a:rPr>
              <a:t>Saham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treasuri</a:t>
            </a:r>
            <a:r>
              <a:rPr lang="en-US" dirty="0">
                <a:latin typeface="Arial" charset="0"/>
              </a:rPr>
              <a:t>		700.000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83632" y="216248"/>
            <a:ext cx="597936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id-ID" sz="3000" b="1" dirty="0">
                <a:solidFill>
                  <a:srgbClr val="000000"/>
                </a:solidFill>
                <a:latin typeface="Arial" charset="0"/>
              </a:rPr>
              <a:t>Karakteristik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Preferen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3592" y="1556792"/>
            <a:ext cx="4053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Preferensi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dividen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Preferensi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aset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likuidasi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dikonversi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biasa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i="1" dirty="0"/>
              <a:t>call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opsi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cs typeface="Arial" pitchFamily="34" charset="0"/>
              </a:rPr>
              <a:t>Tidak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memiliki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hak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suara</a:t>
            </a:r>
            <a:r>
              <a:rPr lang="en-US" sz="2400" dirty="0">
                <a:cs typeface="Arial" pitchFamily="34" charset="0"/>
              </a:rPr>
              <a:t> / vote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785774" y="1556792"/>
            <a:ext cx="3429000" cy="341632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9300" lvl="1" indent="-522288">
              <a:spcBef>
                <a:spcPct val="4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Kumulatif</a:t>
            </a:r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marL="749300" lvl="1" indent="-522288">
              <a:spcBef>
                <a:spcPct val="4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Partisipasi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parsial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penuh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marL="749300" lvl="1" indent="-522288">
              <a:spcBef>
                <a:spcPct val="4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dikonversi</a:t>
            </a:r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marL="749300" lvl="1" indent="-522288">
              <a:spcBef>
                <a:spcPct val="4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400" i="1" dirty="0">
                <a:solidFill>
                  <a:schemeClr val="tx1"/>
                </a:solidFill>
                <a:latin typeface="Arial" charset="0"/>
              </a:rPr>
              <a:t>Callable</a:t>
            </a:r>
            <a:endParaRPr lang="id-ID" sz="2400" i="1" dirty="0">
              <a:solidFill>
                <a:schemeClr val="tx1"/>
              </a:solidFill>
              <a:latin typeface="Arial" charset="0"/>
            </a:endParaRPr>
          </a:p>
          <a:p>
            <a:pPr marL="749300" lvl="1" indent="-522288">
              <a:spcBef>
                <a:spcPct val="4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endParaRPr lang="id-ID" sz="2400" i="1" dirty="0">
              <a:solidFill>
                <a:schemeClr val="tx1"/>
              </a:solidFill>
              <a:latin typeface="Arial" charset="0"/>
            </a:endParaRPr>
          </a:p>
          <a:p>
            <a:pPr marL="749300" lvl="1" indent="-522288">
              <a:spcBef>
                <a:spcPct val="4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400" i="1" dirty="0">
                <a:solidFill>
                  <a:schemeClr val="tx1"/>
                </a:solidFill>
                <a:latin typeface="Arial" charset="0"/>
              </a:rPr>
              <a:t>Redeemable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1" y="1143000"/>
            <a:ext cx="42310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300" dirty="0" err="1">
                <a:latin typeface="Arial" pitchFamily="34" charset="0"/>
                <a:cs typeface="Arial" pitchFamily="34" charset="0"/>
              </a:rPr>
              <a:t>Fitur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umum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preferen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300" dirty="0" err="1">
                <a:latin typeface="Arial" pitchFamily="34" charset="0"/>
                <a:cs typeface="Arial" pitchFamily="34" charset="0"/>
              </a:rPr>
              <a:t>Preferensi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dividen</a:t>
            </a:r>
            <a:endParaRPr lang="en-US" sz="23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300" dirty="0" err="1">
                <a:latin typeface="Arial" pitchFamily="34" charset="0"/>
                <a:cs typeface="Arial" pitchFamily="34" charset="0"/>
              </a:rPr>
              <a:t>Preferensi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aset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saat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likuidasi</a:t>
            </a:r>
            <a:endParaRPr lang="en-US" sz="23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3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dikonversi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biasa</a:t>
            </a:r>
            <a:endParaRPr lang="en-US" sz="23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>
                <a:latin typeface="Arial" charset="0"/>
              </a:rPr>
              <a:t>Dapat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melakukan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i="1" dirty="0">
                <a:latin typeface="Arial" charset="0"/>
              </a:rPr>
              <a:t>call </a:t>
            </a:r>
            <a:r>
              <a:rPr lang="en-US" sz="2400" dirty="0" err="1">
                <a:latin typeface="Arial" charset="0"/>
              </a:rPr>
              <a:t>atas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opsi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dari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perusahaan</a:t>
            </a:r>
            <a:endParaRPr lang="en-US" sz="2400" dirty="0">
              <a:latin typeface="Arial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>
                <a:latin typeface="Arial" charset="0"/>
                <a:cs typeface="Arial" pitchFamily="34" charset="0"/>
              </a:rPr>
              <a:t>Tidak</a:t>
            </a:r>
            <a:r>
              <a:rPr lang="en-US" sz="2400" dirty="0">
                <a:latin typeface="Arial" charset="0"/>
                <a:cs typeface="Arial" pitchFamily="34" charset="0"/>
              </a:rPr>
              <a:t> </a:t>
            </a:r>
            <a:r>
              <a:rPr lang="en-US" sz="2400" dirty="0" err="1">
                <a:latin typeface="Arial" charset="0"/>
                <a:cs typeface="Arial" pitchFamily="34" charset="0"/>
              </a:rPr>
              <a:t>memiliki</a:t>
            </a:r>
            <a:r>
              <a:rPr lang="en-US" sz="2400" dirty="0">
                <a:latin typeface="Arial" charset="0"/>
                <a:cs typeface="Arial" pitchFamily="34" charset="0"/>
              </a:rPr>
              <a:t> </a:t>
            </a:r>
            <a:r>
              <a:rPr lang="en-US" sz="2400" dirty="0" err="1">
                <a:latin typeface="Arial" charset="0"/>
                <a:cs typeface="Arial" pitchFamily="34" charset="0"/>
              </a:rPr>
              <a:t>hak</a:t>
            </a:r>
            <a:r>
              <a:rPr lang="en-US" sz="2400" dirty="0">
                <a:latin typeface="Arial" charset="0"/>
                <a:cs typeface="Arial" pitchFamily="34" charset="0"/>
              </a:rPr>
              <a:t> </a:t>
            </a:r>
            <a:r>
              <a:rPr lang="en-US" sz="2400" dirty="0" err="1">
                <a:latin typeface="Arial" charset="0"/>
                <a:cs typeface="Arial" pitchFamily="34" charset="0"/>
              </a:rPr>
              <a:t>suara</a:t>
            </a:r>
            <a:r>
              <a:rPr lang="en-US" sz="2400" dirty="0">
                <a:latin typeface="Arial" charset="0"/>
                <a:cs typeface="Arial" pitchFamily="34" charset="0"/>
              </a:rPr>
              <a:t> / vote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477000" y="1676401"/>
            <a:ext cx="3429000" cy="289877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9300" lvl="1" indent="-522288">
              <a:spcBef>
                <a:spcPct val="4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Kumulatif</a:t>
            </a:r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marL="749300" lvl="1" indent="-522288">
              <a:spcBef>
                <a:spcPct val="4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Partisipasi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parsial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penuh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marL="749300" lvl="1" indent="-522288">
              <a:spcBef>
                <a:spcPct val="4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dikonversi</a:t>
            </a:r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marL="749300" lvl="1" indent="-522288">
              <a:spcBef>
                <a:spcPct val="4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400" i="1" dirty="0">
                <a:solidFill>
                  <a:schemeClr val="tx1"/>
                </a:solidFill>
                <a:latin typeface="Arial" charset="0"/>
              </a:rPr>
              <a:t>Callable</a:t>
            </a:r>
          </a:p>
          <a:p>
            <a:pPr marL="749300" lvl="1" indent="-522288">
              <a:spcBef>
                <a:spcPct val="4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400" i="1" dirty="0">
                <a:solidFill>
                  <a:schemeClr val="tx1"/>
                </a:solidFill>
                <a:latin typeface="Arial" charset="0"/>
              </a:rPr>
              <a:t>Redeemable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1810" y="406061"/>
            <a:ext cx="597936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id-ID" sz="3000" b="1" dirty="0">
                <a:solidFill>
                  <a:srgbClr val="000000"/>
                </a:solidFill>
                <a:latin typeface="Arial" charset="0"/>
              </a:rPr>
              <a:t>Karakteristik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Preferen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2936" y="288232"/>
            <a:ext cx="60513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Preferen</a:t>
            </a:r>
            <a:r>
              <a:rPr lang="en-US" sz="3000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3000" dirty="0" err="1">
                <a:solidFill>
                  <a:srgbClr val="000000"/>
                </a:solidFill>
                <a:latin typeface="Arial" charset="0"/>
              </a:rPr>
              <a:t>contoh</a:t>
            </a:r>
            <a:r>
              <a:rPr lang="en-US" sz="3000" dirty="0">
                <a:solidFill>
                  <a:srgbClr val="000000"/>
                </a:solidFill>
                <a:latin typeface="Arial" charset="0"/>
              </a:rPr>
              <a:t>)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1924" y="1549153"/>
            <a:ext cx="8153400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indent="-3175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</a:pPr>
            <a:r>
              <a:rPr lang="en-US" sz="2300" dirty="0">
                <a:solidFill>
                  <a:srgbClr val="000000"/>
                </a:solidFill>
                <a:latin typeface="Arial" charset="0"/>
              </a:rPr>
              <a:t>PT MNO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menerbitkan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5.000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lembar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preferen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dengan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par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Rp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300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dengan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harga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Rp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1.000 per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lembar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. Bishop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mencatat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penerbitan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sebagai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berikut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: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246996" y="3284984"/>
            <a:ext cx="7315200" cy="1600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marL="457200" indent="-454025">
              <a:spcBef>
                <a:spcPct val="500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</a:pPr>
            <a:r>
              <a:rPr lang="en-US" sz="2200" dirty="0" err="1">
                <a:latin typeface="Arial" charset="0"/>
              </a:rPr>
              <a:t>Kas</a:t>
            </a:r>
            <a:r>
              <a:rPr lang="en-US" sz="2200" dirty="0">
                <a:latin typeface="Arial" charset="0"/>
              </a:rPr>
              <a:t> 	5.000.000</a:t>
            </a:r>
          </a:p>
          <a:p>
            <a:pPr marL="457200" indent="-454025">
              <a:spcBef>
                <a:spcPct val="500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</a:pPr>
            <a:r>
              <a:rPr lang="en-US" sz="2200" dirty="0">
                <a:latin typeface="Arial" charset="0"/>
              </a:rPr>
              <a:t>	</a:t>
            </a:r>
            <a:r>
              <a:rPr lang="en-US" sz="2200" dirty="0" err="1">
                <a:latin typeface="Arial" charset="0"/>
              </a:rPr>
              <a:t>Saham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preferen</a:t>
            </a:r>
            <a:r>
              <a:rPr lang="en-US" sz="2200" dirty="0">
                <a:latin typeface="Arial" charset="0"/>
              </a:rPr>
              <a:t>		1.500.000</a:t>
            </a:r>
          </a:p>
          <a:p>
            <a:pPr marL="457200" indent="-454025">
              <a:spcBef>
                <a:spcPct val="500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</a:pPr>
            <a:r>
              <a:rPr lang="en-US" sz="2200" dirty="0">
                <a:latin typeface="Arial" charset="0"/>
              </a:rPr>
              <a:t>	</a:t>
            </a:r>
            <a:r>
              <a:rPr lang="en-US" sz="2200" dirty="0" err="1">
                <a:latin typeface="Arial" charset="0"/>
              </a:rPr>
              <a:t>Agio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saham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preferen</a:t>
            </a:r>
            <a:r>
              <a:rPr lang="en-US" sz="2200" dirty="0">
                <a:latin typeface="Arial" charset="0"/>
              </a:rPr>
              <a:t>		3.500.000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63652" y="332657"/>
            <a:ext cx="59073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Kebijakan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Dividen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1113" y="1700808"/>
            <a:ext cx="8462174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</a:pP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Alasan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distribusi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dividen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tidak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dimaksimalkan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berdasarkan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jumlah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laba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ditahan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tersedia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909638" lvl="1" indent="-45243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Memelihara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persetujuan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kreditur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909638" lvl="1" indent="-45243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Memenuhi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persyaratan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id-ID" sz="2200" kern="0" dirty="0">
                <a:solidFill>
                  <a:srgbClr val="000000"/>
                </a:solidFill>
                <a:latin typeface="Arial"/>
              </a:rPr>
              <a:t>regulasi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negara</a:t>
            </a:r>
            <a:r>
              <a:rPr lang="id-ID" sz="2200" kern="0" dirty="0">
                <a:solidFill>
                  <a:srgbClr val="000000"/>
                </a:solidFill>
                <a:latin typeface="Arial"/>
              </a:rPr>
              <a:t> / UU PT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909638" lvl="1" indent="-45243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Membiayai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pertumbuhan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ekspansi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909638" lvl="1" indent="-45243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id-ID" sz="2200" kern="0" dirty="0">
                <a:solidFill>
                  <a:srgbClr val="000000"/>
                </a:solidFill>
                <a:latin typeface="Arial"/>
              </a:rPr>
              <a:t>Mempengaruhi arus kas / likuiditas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909638" lvl="1" indent="-45243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id-ID" sz="2200" kern="0" dirty="0">
                <a:solidFill>
                  <a:srgbClr val="000000"/>
                </a:solidFill>
                <a:latin typeface="Arial"/>
              </a:rPr>
              <a:t>Berjaga terhadap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kemungkinan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kerugian</a:t>
            </a:r>
            <a:r>
              <a:rPr lang="id-ID" sz="2200" kern="0" dirty="0">
                <a:solidFill>
                  <a:srgbClr val="000000"/>
                </a:solidFill>
                <a:latin typeface="Arial"/>
              </a:rPr>
              <a:t> dan masalah likuiditas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5362" name="Picture 2" descr="C:\Users\siina\Desktop\MOM'S\PSAK BARU\gambar ekonomi\Home_inspection_checklis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90" y="4851790"/>
            <a:ext cx="150110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96319" y="1397487"/>
            <a:ext cx="5653494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000000"/>
                </a:solidFill>
                <a:latin typeface="Arial" charset="0"/>
              </a:rPr>
              <a:t>3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bentuk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organisasi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bisnis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Perorangan</a:t>
            </a:r>
            <a:endParaRPr lang="en-US" sz="2600" dirty="0">
              <a:solidFill>
                <a:srgbClr val="000000"/>
              </a:solidFill>
              <a:latin typeface="Arial" charset="0"/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Arial" charset="0"/>
              </a:rPr>
              <a:t>Persekutuan / </a:t>
            </a:r>
            <a:r>
              <a:rPr lang="en-US" sz="2600" i="1" dirty="0">
                <a:solidFill>
                  <a:srgbClr val="000000"/>
                </a:solidFill>
                <a:latin typeface="Arial" charset="0"/>
              </a:rPr>
              <a:t>Partnership</a:t>
            </a:r>
            <a:endParaRPr lang="en-US" sz="2600" dirty="0">
              <a:solidFill>
                <a:srgbClr val="000000"/>
              </a:solidFill>
              <a:latin typeface="Arial" charset="0"/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Arial" charset="0"/>
              </a:rPr>
              <a:t>Perusahaan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75152" y="3793532"/>
            <a:ext cx="6099974" cy="23583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900" dirty="0" err="1">
                <a:latin typeface="Arial" pitchFamily="34" charset="0"/>
                <a:cs typeface="Arial" pitchFamily="34" charset="0"/>
              </a:rPr>
              <a:t>Karakteristik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khusus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684213" lvl="1" indent="-457200">
              <a:lnSpc>
                <a:spcPct val="125000"/>
              </a:lnSpc>
              <a:spcBef>
                <a:spcPct val="25000"/>
              </a:spcBef>
              <a:buClr>
                <a:srgbClr val="800000"/>
              </a:buClr>
              <a:buFontTx/>
              <a:buAutoNum type="arabicPeriod"/>
            </a:pP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Pengaruh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dari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undang-undang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PT.</a:t>
            </a:r>
          </a:p>
          <a:p>
            <a:pPr marL="684213" lvl="1" indent="-457200">
              <a:lnSpc>
                <a:spcPct val="125000"/>
              </a:lnSpc>
              <a:spcBef>
                <a:spcPct val="25000"/>
              </a:spcBef>
              <a:buClr>
                <a:srgbClr val="800000"/>
              </a:buClr>
              <a:buFontTx/>
              <a:buAutoNum type="arabicPeriod"/>
            </a:pP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Penggunaan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sistem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684213" lvl="1" indent="-457200">
              <a:lnSpc>
                <a:spcPct val="125000"/>
              </a:lnSpc>
              <a:spcBef>
                <a:spcPct val="25000"/>
              </a:spcBef>
              <a:buClr>
                <a:srgbClr val="800000"/>
              </a:buClr>
              <a:buFontTx/>
              <a:buAutoNum type="arabicPeriod"/>
            </a:pP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Pengembangan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variasi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dari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i="1" dirty="0">
                <a:solidFill>
                  <a:srgbClr val="000000"/>
                </a:solidFill>
                <a:latin typeface="Arial" charset="0"/>
              </a:rPr>
              <a:t>ownership interests 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kepentingan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kepemilikan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).</a:t>
            </a:r>
          </a:p>
          <a:p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4513085" y="3121064"/>
            <a:ext cx="290888" cy="65877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91360" y="429399"/>
            <a:ext cx="639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 err="1">
                <a:latin typeface="Arial" pitchFamily="34" charset="0"/>
                <a:cs typeface="Arial" pitchFamily="34" charset="0"/>
              </a:rPr>
              <a:t>Bentuk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Perusahaan</a:t>
            </a:r>
          </a:p>
        </p:txBody>
      </p:sp>
      <p:sp>
        <p:nvSpPr>
          <p:cNvPr id="3" name="Oval 2"/>
          <p:cNvSpPr/>
          <p:nvPr/>
        </p:nvSpPr>
        <p:spPr>
          <a:xfrm>
            <a:off x="2372921" y="2743200"/>
            <a:ext cx="2140165" cy="61269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195" name="Picture 3" descr="C:\Users\siina\Desktop\MOM'S\PSAK BARU\gambar ekonomi\images_0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012" y="2204865"/>
            <a:ext cx="973889" cy="111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iina\Desktop\MOM'S\PSAK BARU\gambar ekonomi\home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009" y="3450084"/>
            <a:ext cx="1777791" cy="140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1552247"/>
            <a:ext cx="84621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</a:pP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Jenis-jenis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dividen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: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09800" y="2137668"/>
            <a:ext cx="41148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08000" indent="-508000">
              <a:lnSpc>
                <a:spcPct val="115000"/>
              </a:lnSpc>
              <a:spcBef>
                <a:spcPct val="30000"/>
              </a:spcBef>
              <a:buClr>
                <a:srgbClr val="800000"/>
              </a:buClr>
              <a:buSzPct val="95000"/>
              <a:buFontTx/>
              <a:buAutoNum type="arabicPeriod"/>
            </a:pPr>
            <a:r>
              <a:rPr lang="en-US" sz="2300" dirty="0" err="1">
                <a:latin typeface="Arial" charset="0"/>
              </a:rPr>
              <a:t>Dividen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kas</a:t>
            </a:r>
            <a:endParaRPr lang="en-US" sz="2300" dirty="0">
              <a:latin typeface="Arial" charset="0"/>
            </a:endParaRPr>
          </a:p>
          <a:p>
            <a:pPr marL="508000" indent="-508000">
              <a:lnSpc>
                <a:spcPct val="115000"/>
              </a:lnSpc>
              <a:spcBef>
                <a:spcPct val="30000"/>
              </a:spcBef>
              <a:buClr>
                <a:srgbClr val="800000"/>
              </a:buClr>
              <a:buSzPct val="95000"/>
              <a:buFontTx/>
              <a:buAutoNum type="arabicPeriod"/>
            </a:pPr>
            <a:r>
              <a:rPr lang="en-US" sz="2300" dirty="0" err="1">
                <a:latin typeface="Arial" charset="0"/>
              </a:rPr>
              <a:t>Dividen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properti</a:t>
            </a:r>
            <a:endParaRPr lang="en-US" sz="2300" dirty="0"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81200" y="3573016"/>
            <a:ext cx="8229600" cy="2294384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403225" indent="-342900">
              <a:spcBef>
                <a:spcPts val="12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200" dirty="0" err="1">
                <a:latin typeface="Arial" charset="0"/>
              </a:rPr>
              <a:t>Semua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dividen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u="sng" dirty="0" err="1">
                <a:latin typeface="Arial" charset="0"/>
              </a:rPr>
              <a:t>selain</a:t>
            </a:r>
            <a:r>
              <a:rPr lang="en-US" sz="2200" u="sng" dirty="0">
                <a:latin typeface="Arial" charset="0"/>
              </a:rPr>
              <a:t> </a:t>
            </a:r>
            <a:r>
              <a:rPr lang="en-US" sz="2200" u="sng" dirty="0" err="1">
                <a:latin typeface="Arial" charset="0"/>
              </a:rPr>
              <a:t>dividen</a:t>
            </a:r>
            <a:r>
              <a:rPr lang="en-US" sz="2200" u="sng" dirty="0">
                <a:latin typeface="Arial" charset="0"/>
              </a:rPr>
              <a:t> </a:t>
            </a:r>
            <a:r>
              <a:rPr lang="en-US" sz="2200" u="sng" dirty="0" err="1">
                <a:latin typeface="Arial" charset="0"/>
              </a:rPr>
              <a:t>saham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mengurangi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total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ekuitas</a:t>
            </a:r>
            <a:r>
              <a:rPr lang="en-US" sz="22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perusahaan</a:t>
            </a:r>
            <a:r>
              <a:rPr lang="en-US" sz="2200" dirty="0">
                <a:latin typeface="Arial" charset="0"/>
              </a:rPr>
              <a:t>.</a:t>
            </a:r>
          </a:p>
          <a:p>
            <a:pPr marL="403225" indent="-342900">
              <a:spcBef>
                <a:spcPts val="12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200" dirty="0" err="1">
                <a:latin typeface="Arial" charset="0"/>
              </a:rPr>
              <a:t>Ketika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perusahaan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mengumumkan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dividen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saham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dirty="0" err="1">
                <a:latin typeface="Arial" charset="0"/>
              </a:rPr>
              <a:t>perusahaan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tidak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membayarkan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sejumlah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aset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atau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mengakui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kewajiban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dirty="0" err="1">
                <a:latin typeface="Arial" charset="0"/>
              </a:rPr>
              <a:t>tetapi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hanya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menerbitkan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saham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tambahan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ke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masing-masing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pemegang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saham</a:t>
            </a:r>
            <a:r>
              <a:rPr lang="en-US" sz="2200" dirty="0">
                <a:latin typeface="Arial" charset="0"/>
              </a:rPr>
              <a:t>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943600" y="2137668"/>
            <a:ext cx="41148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08000" indent="-508000">
              <a:lnSpc>
                <a:spcPct val="115000"/>
              </a:lnSpc>
              <a:spcBef>
                <a:spcPct val="30000"/>
              </a:spcBef>
              <a:buClr>
                <a:srgbClr val="800000"/>
              </a:buClr>
              <a:buSzPct val="95000"/>
              <a:buFontTx/>
              <a:buAutoNum type="arabicPeriod" startAt="3"/>
            </a:pPr>
            <a:r>
              <a:rPr lang="en-US" sz="2300" dirty="0" err="1">
                <a:latin typeface="Arial" charset="0"/>
              </a:rPr>
              <a:t>Dividen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likuidasi</a:t>
            </a:r>
            <a:endParaRPr lang="en-US" sz="2300" dirty="0">
              <a:latin typeface="Arial" charset="0"/>
            </a:endParaRPr>
          </a:p>
          <a:p>
            <a:pPr marL="508000" indent="-508000">
              <a:lnSpc>
                <a:spcPct val="115000"/>
              </a:lnSpc>
              <a:spcBef>
                <a:spcPct val="30000"/>
              </a:spcBef>
              <a:buClr>
                <a:srgbClr val="800000"/>
              </a:buClr>
              <a:buSzPct val="95000"/>
              <a:buFontTx/>
              <a:buAutoNum type="arabicPeriod" startAt="3"/>
            </a:pPr>
            <a:r>
              <a:rPr lang="en-US" sz="2300" dirty="0" err="1">
                <a:latin typeface="Arial" charset="0"/>
              </a:rPr>
              <a:t>Dividen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saham</a:t>
            </a:r>
            <a:r>
              <a:rPr lang="en-US" sz="2300" dirty="0">
                <a:latin typeface="Arial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7648" y="363068"/>
            <a:ext cx="59073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Kebijakan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Dividen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5640" y="350748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Dividen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Kas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965434" y="1676400"/>
            <a:ext cx="420257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57200" indent="-457200">
              <a:lnSpc>
                <a:spcPct val="115000"/>
              </a:lnSpc>
              <a:spcBef>
                <a:spcPct val="35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Dewan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direksi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mengusulkan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pengumuman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dividen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kas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endParaRPr lang="id-ID" sz="2000" kern="0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15000"/>
              </a:lnSpc>
              <a:spcBef>
                <a:spcPct val="35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endParaRPr lang="id-ID" sz="20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15000"/>
              </a:lnSpc>
              <a:spcBef>
                <a:spcPct val="35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000" dirty="0" err="1">
                <a:solidFill>
                  <a:srgbClr val="000000"/>
                </a:solidFill>
              </a:rPr>
              <a:t>Dividen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kas</a:t>
            </a:r>
            <a:r>
              <a:rPr lang="en-US" sz="2000" dirty="0">
                <a:solidFill>
                  <a:srgbClr val="000000"/>
                </a:solidFill>
              </a:rPr>
              <a:t> yang </a:t>
            </a:r>
            <a:r>
              <a:rPr lang="en-US" sz="2000" dirty="0" err="1">
                <a:solidFill>
                  <a:srgbClr val="000000"/>
                </a:solidFill>
              </a:rPr>
              <a:t>diumumkan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merupakan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kewajiban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en-US" sz="2000" dirty="0" err="1">
                <a:solidFill>
                  <a:srgbClr val="000000"/>
                </a:solidFill>
              </a:rPr>
              <a:t>biasanya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termasuk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kewajiban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lancar</a:t>
            </a:r>
            <a:r>
              <a:rPr lang="en-US" sz="2000" dirty="0">
                <a:solidFill>
                  <a:srgbClr val="000000"/>
                </a:solidFill>
              </a:rPr>
              <a:t>).</a:t>
            </a:r>
          </a:p>
          <a:p>
            <a:pPr marL="457200" indent="-457200">
              <a:lnSpc>
                <a:spcPct val="115000"/>
              </a:lnSpc>
              <a:spcBef>
                <a:spcPct val="35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000" dirty="0">
                <a:solidFill>
                  <a:srgbClr val="000000"/>
                </a:solidFill>
              </a:rPr>
              <a:t>Perusahaan </a:t>
            </a:r>
            <a:r>
              <a:rPr lang="en-US" sz="2000" dirty="0" err="1">
                <a:solidFill>
                  <a:srgbClr val="000000"/>
                </a:solidFill>
              </a:rPr>
              <a:t>tidak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mengumumkan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atau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membayar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dividen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pada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saham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treasuri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6298490" y="1308825"/>
            <a:ext cx="3901966" cy="4524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14300">
              <a:lnSpc>
                <a:spcPct val="120000"/>
              </a:lnSpc>
              <a:spcBef>
                <a:spcPct val="55000"/>
              </a:spcBef>
              <a:buClr>
                <a:schemeClr val="accent2"/>
              </a:buClr>
              <a:buSzPct val="75000"/>
              <a:defRPr/>
            </a:pPr>
            <a:r>
              <a:rPr lang="en-US" b="1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Tiga</a:t>
            </a:r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tanggal</a:t>
            </a:r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penting</a:t>
            </a:r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>
              <a:lnSpc>
                <a:spcPct val="120000"/>
              </a:lnSpc>
              <a:spcBef>
                <a:spcPct val="20000"/>
              </a:spcBef>
              <a:buClr>
                <a:srgbClr val="800000"/>
              </a:buClr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Tanggal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pengumuman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1">
              <a:lnSpc>
                <a:spcPct val="120000"/>
              </a:lnSpc>
              <a:spcBef>
                <a:spcPct val="20000"/>
              </a:spcBef>
              <a:buClr>
                <a:srgbClr val="800000"/>
              </a:buCl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Laba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ditahan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    xxx</a:t>
            </a:r>
          </a:p>
          <a:p>
            <a:pPr marL="285750" lvl="1">
              <a:lnSpc>
                <a:spcPct val="120000"/>
              </a:lnSpc>
              <a:spcBef>
                <a:spcPct val="20000"/>
              </a:spcBef>
              <a:buClr>
                <a:srgbClr val="800000"/>
              </a:buCl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Utang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dividen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xxx</a:t>
            </a:r>
          </a:p>
          <a:p>
            <a:pPr marL="285750" lvl="1">
              <a:spcBef>
                <a:spcPct val="20000"/>
              </a:spcBef>
              <a:buClr>
                <a:srgbClr val="800000"/>
              </a:buClr>
              <a:defRPr/>
            </a:pPr>
            <a:endParaRPr lang="id-ID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1">
              <a:spcBef>
                <a:spcPct val="20000"/>
              </a:spcBef>
              <a:buClr>
                <a:srgbClr val="800000"/>
              </a:buClr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Tanggal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pencatatan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1">
              <a:spcBef>
                <a:spcPct val="20000"/>
              </a:spcBef>
              <a:buClr>
                <a:srgbClr val="800000"/>
              </a:buCl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No entry</a:t>
            </a:r>
          </a:p>
          <a:p>
            <a:pPr marL="285750" lvl="1">
              <a:lnSpc>
                <a:spcPct val="120000"/>
              </a:lnSpc>
              <a:spcBef>
                <a:spcPct val="20000"/>
              </a:spcBef>
              <a:buClr>
                <a:srgbClr val="800000"/>
              </a:buClr>
              <a:defRPr/>
            </a:pPr>
            <a:endParaRPr lang="id-ID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1">
              <a:lnSpc>
                <a:spcPct val="120000"/>
              </a:lnSpc>
              <a:spcBef>
                <a:spcPct val="20000"/>
              </a:spcBef>
              <a:buClr>
                <a:srgbClr val="800000"/>
              </a:buClr>
              <a:defRPr/>
            </a:pPr>
            <a:endParaRPr lang="id-ID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1">
              <a:lnSpc>
                <a:spcPct val="120000"/>
              </a:lnSpc>
              <a:spcBef>
                <a:spcPct val="20000"/>
              </a:spcBef>
              <a:buClr>
                <a:srgbClr val="800000"/>
              </a:buClr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Tanggal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pembayaran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1">
              <a:lnSpc>
                <a:spcPct val="120000"/>
              </a:lnSpc>
              <a:spcBef>
                <a:spcPct val="20000"/>
              </a:spcBef>
              <a:buClr>
                <a:srgbClr val="800000"/>
              </a:buCl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Utang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dividen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xxx</a:t>
            </a:r>
          </a:p>
          <a:p>
            <a:pPr marL="285750" lvl="1">
              <a:lnSpc>
                <a:spcPct val="120000"/>
              </a:lnSpc>
              <a:spcBef>
                <a:spcPct val="20000"/>
              </a:spcBef>
              <a:buClr>
                <a:srgbClr val="800000"/>
              </a:buCl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xxx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1412777"/>
            <a:ext cx="7511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indent="-3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</a:pP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Tanggal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2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Juni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PT PQR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mengumumkan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pembayaran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kas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dividen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Rp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200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atas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200.000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terutang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pada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tanggal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12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Juli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kepada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semua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pemegang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tercatat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pada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tanggal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22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Juni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8" name="Rectangle 1047"/>
          <p:cNvSpPr>
            <a:spLocks noChangeArrowheads="1"/>
          </p:cNvSpPr>
          <p:nvPr/>
        </p:nvSpPr>
        <p:spPr bwMode="auto">
          <a:xfrm>
            <a:off x="2246040" y="2924944"/>
            <a:ext cx="7620000" cy="27084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tabLst>
                <a:tab pos="914400" algn="l"/>
                <a:tab pos="5943600" algn="r"/>
                <a:tab pos="7143750" algn="r"/>
              </a:tabLst>
            </a:pPr>
            <a:r>
              <a:rPr lang="en-US" sz="2000" dirty="0" err="1">
                <a:latin typeface="Arial" charset="0"/>
              </a:rPr>
              <a:t>Tanggal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pengumuman</a:t>
            </a:r>
            <a:r>
              <a:rPr lang="en-US" sz="2000" dirty="0">
                <a:latin typeface="Arial" charset="0"/>
              </a:rPr>
              <a:t> (2 </a:t>
            </a:r>
            <a:r>
              <a:rPr lang="en-US" sz="2000" dirty="0" err="1">
                <a:latin typeface="Arial" charset="0"/>
              </a:rPr>
              <a:t>Juni</a:t>
            </a:r>
            <a:r>
              <a:rPr lang="en-US" sz="2000" dirty="0">
                <a:latin typeface="Arial" charset="0"/>
              </a:rPr>
              <a:t>)</a:t>
            </a:r>
          </a:p>
          <a:p>
            <a:pPr marL="457200" indent="-457200">
              <a:spcBef>
                <a:spcPts val="600"/>
              </a:spcBef>
              <a:tabLst>
                <a:tab pos="914400" algn="l"/>
                <a:tab pos="5943600" algn="r"/>
                <a:tab pos="7143750" algn="r"/>
              </a:tabLst>
            </a:pPr>
            <a:r>
              <a:rPr lang="en-US" sz="2000" dirty="0">
                <a:latin typeface="Arial" charset="0"/>
              </a:rPr>
              <a:t>	</a:t>
            </a:r>
            <a:r>
              <a:rPr lang="en-US" sz="2000" dirty="0" err="1">
                <a:latin typeface="Arial" charset="0"/>
              </a:rPr>
              <a:t>Laba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ditahan</a:t>
            </a:r>
            <a:r>
              <a:rPr lang="en-US" sz="2000" dirty="0">
                <a:latin typeface="Arial" charset="0"/>
              </a:rPr>
              <a:t>	40.000.000</a:t>
            </a:r>
          </a:p>
          <a:p>
            <a:pPr marL="457200" indent="-457200">
              <a:spcBef>
                <a:spcPts val="600"/>
              </a:spcBef>
              <a:tabLst>
                <a:tab pos="914400" algn="l"/>
                <a:tab pos="5943600" algn="r"/>
                <a:tab pos="7143750" algn="r"/>
              </a:tabLst>
            </a:pPr>
            <a:r>
              <a:rPr lang="en-US" sz="2000" dirty="0">
                <a:latin typeface="Arial" charset="0"/>
              </a:rPr>
              <a:t>		</a:t>
            </a:r>
            <a:r>
              <a:rPr lang="en-US" sz="2000" dirty="0" err="1">
                <a:latin typeface="Arial" charset="0"/>
              </a:rPr>
              <a:t>Utang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dividen</a:t>
            </a:r>
            <a:r>
              <a:rPr lang="en-US" sz="2000" dirty="0">
                <a:latin typeface="Arial" charset="0"/>
              </a:rPr>
              <a:t>		40.000.000</a:t>
            </a:r>
          </a:p>
          <a:p>
            <a:pPr marL="457200" indent="-457200">
              <a:spcBef>
                <a:spcPts val="600"/>
              </a:spcBef>
              <a:tabLst>
                <a:tab pos="914400" algn="l"/>
                <a:tab pos="5943600" algn="r"/>
                <a:tab pos="7143750" algn="r"/>
              </a:tabLst>
            </a:pPr>
            <a:r>
              <a:rPr lang="en-US" sz="2000" dirty="0" err="1">
                <a:latin typeface="Arial" charset="0"/>
              </a:rPr>
              <a:t>Tanggal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pencatatan</a:t>
            </a:r>
            <a:r>
              <a:rPr lang="en-US" sz="2000" dirty="0">
                <a:latin typeface="Arial" charset="0"/>
              </a:rPr>
              <a:t> (22 </a:t>
            </a:r>
            <a:r>
              <a:rPr lang="en-US" sz="2000" dirty="0" err="1">
                <a:latin typeface="Arial" charset="0"/>
              </a:rPr>
              <a:t>Juni</a:t>
            </a:r>
            <a:r>
              <a:rPr lang="en-US" sz="2000" dirty="0">
                <a:latin typeface="Arial" charset="0"/>
              </a:rPr>
              <a:t>)                            No entry</a:t>
            </a:r>
          </a:p>
          <a:p>
            <a:pPr marL="457200" indent="-457200">
              <a:spcBef>
                <a:spcPts val="600"/>
              </a:spcBef>
              <a:tabLst>
                <a:tab pos="914400" algn="l"/>
                <a:tab pos="5943600" algn="r"/>
                <a:tab pos="7143750" algn="r"/>
              </a:tabLst>
            </a:pPr>
            <a:r>
              <a:rPr lang="en-US" sz="2000" dirty="0" err="1">
                <a:latin typeface="Arial" charset="0"/>
              </a:rPr>
              <a:t>Tanggal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pembayaran</a:t>
            </a:r>
            <a:r>
              <a:rPr lang="en-US" sz="2000" dirty="0">
                <a:latin typeface="Arial" charset="0"/>
              </a:rPr>
              <a:t> (12 </a:t>
            </a:r>
            <a:r>
              <a:rPr lang="en-US" sz="2000" dirty="0" err="1">
                <a:latin typeface="Arial" charset="0"/>
              </a:rPr>
              <a:t>Juli</a:t>
            </a:r>
            <a:r>
              <a:rPr lang="en-US" sz="2000" dirty="0">
                <a:latin typeface="Arial" charset="0"/>
              </a:rPr>
              <a:t>)</a:t>
            </a:r>
          </a:p>
          <a:p>
            <a:pPr marL="457200" indent="-457200">
              <a:spcBef>
                <a:spcPts val="600"/>
              </a:spcBef>
              <a:tabLst>
                <a:tab pos="914400" algn="l"/>
                <a:tab pos="5943600" algn="r"/>
                <a:tab pos="7143750" algn="r"/>
              </a:tabLst>
            </a:pPr>
            <a:r>
              <a:rPr lang="en-US" sz="2000" dirty="0">
                <a:latin typeface="Arial" charset="0"/>
              </a:rPr>
              <a:t>	</a:t>
            </a:r>
            <a:r>
              <a:rPr lang="en-US" sz="2000" dirty="0" err="1">
                <a:latin typeface="Arial" charset="0"/>
              </a:rPr>
              <a:t>Utang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dividen</a:t>
            </a:r>
            <a:r>
              <a:rPr lang="en-US" sz="2000" dirty="0">
                <a:latin typeface="Arial" charset="0"/>
              </a:rPr>
              <a:t>	40.000.000</a:t>
            </a:r>
          </a:p>
          <a:p>
            <a:pPr marL="457200" indent="-457200">
              <a:spcBef>
                <a:spcPts val="600"/>
              </a:spcBef>
              <a:tabLst>
                <a:tab pos="914400" algn="l"/>
                <a:tab pos="5943600" algn="r"/>
                <a:tab pos="7143750" algn="r"/>
              </a:tabLst>
            </a:pPr>
            <a:r>
              <a:rPr lang="en-US" sz="2000" dirty="0">
                <a:latin typeface="Arial" charset="0"/>
              </a:rPr>
              <a:t>		</a:t>
            </a:r>
            <a:r>
              <a:rPr lang="en-US" sz="2000" dirty="0" err="1">
                <a:latin typeface="Arial" charset="0"/>
              </a:rPr>
              <a:t>Kas</a:t>
            </a:r>
            <a:r>
              <a:rPr lang="en-US" sz="2000" dirty="0">
                <a:latin typeface="Arial" charset="0"/>
              </a:rPr>
              <a:t> 		40.000.000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5640" y="350748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Dividen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Kas</a:t>
            </a:r>
            <a:r>
              <a:rPr lang="id-ID" sz="3000" b="1" dirty="0">
                <a:solidFill>
                  <a:srgbClr val="000000"/>
                </a:solidFill>
                <a:latin typeface="Arial" charset="0"/>
              </a:rPr>
              <a:t> - contoh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2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Diskusikan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noncontrolling</a:t>
            </a:r>
            <a:r>
              <a:rPr lang="en-US" dirty="0"/>
              <a:t> </a:t>
            </a:r>
            <a:r>
              <a:rPr lang="en-US" dirty="0" err="1"/>
              <a:t>intereset</a:t>
            </a:r>
            <a:r>
              <a:rPr lang="en-US" dirty="0"/>
              <a:t>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ekuitas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/>
              <a:t>Diskusikan</a:t>
            </a:r>
            <a:r>
              <a:rPr lang="en-US" dirty="0"/>
              <a:t> 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smtClean="0"/>
              <a:t>: PT</a:t>
            </a:r>
            <a:r>
              <a:rPr lang="en-US" dirty="0"/>
              <a:t>. Dahlia </a:t>
            </a:r>
            <a:r>
              <a:rPr lang="en-US" dirty="0" err="1"/>
              <a:t>pada</a:t>
            </a:r>
            <a:r>
              <a:rPr lang="en-US" dirty="0"/>
              <a:t> 1 </a:t>
            </a:r>
            <a:r>
              <a:rPr lang="en-US" dirty="0" err="1"/>
              <a:t>Januari</a:t>
            </a:r>
            <a:r>
              <a:rPr lang="en-US" dirty="0"/>
              <a:t> 2010 </a:t>
            </a:r>
            <a:r>
              <a:rPr lang="en-US" dirty="0" err="1"/>
              <a:t>mengakuisi</a:t>
            </a:r>
            <a:r>
              <a:rPr lang="en-US" dirty="0"/>
              <a:t> 80% PT. </a:t>
            </a:r>
            <a:r>
              <a:rPr lang="en-US" dirty="0" err="1"/>
              <a:t>Mawar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10.000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par 100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400.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akuisisi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konsultan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akuntan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80.000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registrasi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100.000. </a:t>
            </a:r>
            <a:r>
              <a:rPr lang="en-US" dirty="0" err="1"/>
              <a:t>Catatlah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pembukuan</a:t>
            </a:r>
            <a:r>
              <a:rPr lang="en-US" dirty="0"/>
              <a:t> PT. Dahlia </a:t>
            </a:r>
          </a:p>
        </p:txBody>
      </p:sp>
    </p:spTree>
    <p:extLst>
      <p:ext uri="{BB962C8B-B14F-4D97-AF65-F5344CB8AC3E}">
        <p14:creationId xmlns:p14="http://schemas.microsoft.com/office/powerpoint/2010/main" val="2172888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Permasalahan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menerbitkan</a:t>
            </a:r>
            <a:r>
              <a:rPr lang="en-US" dirty="0"/>
              <a:t> 50.000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par 1.000/</a:t>
            </a:r>
            <a:r>
              <a:rPr lang="en-US" dirty="0" err="1"/>
              <a:t>lembar</a:t>
            </a:r>
            <a:r>
              <a:rPr lang="en-US" dirty="0"/>
              <a:t>.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per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penerbitan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US1.700/</a:t>
            </a:r>
            <a:r>
              <a:rPr lang="en-US" dirty="0" err="1"/>
              <a:t>lembar</a:t>
            </a:r>
            <a:r>
              <a:rPr lang="en-US" dirty="0"/>
              <a:t>)  </a:t>
            </a:r>
            <a:endParaRPr lang="en-US" dirty="0" smtClean="0"/>
          </a:p>
          <a:p>
            <a:r>
              <a:rPr lang="en-US" dirty="0" smtClean="0"/>
              <a:t>Perusahaan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menerbitkan</a:t>
            </a:r>
            <a:r>
              <a:rPr lang="en-US" dirty="0"/>
              <a:t> 10.000 </a:t>
            </a:r>
            <a:r>
              <a:rPr lang="en-US" dirty="0" err="1"/>
              <a:t>lembar</a:t>
            </a:r>
            <a:r>
              <a:rPr lang="en-US" dirty="0"/>
              <a:t> 6%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istimewa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par 500/</a:t>
            </a:r>
            <a:r>
              <a:rPr lang="en-US" dirty="0" err="1"/>
              <a:t>lembar</a:t>
            </a:r>
            <a:r>
              <a:rPr lang="en-US" dirty="0"/>
              <a:t>.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US 1.620/</a:t>
            </a:r>
            <a:r>
              <a:rPr lang="en-US" dirty="0" err="1"/>
              <a:t>lembar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1871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TERIMA KASIH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2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06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152401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Bef>
                <a:spcPct val="30000"/>
              </a:spcBef>
            </a:pP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Komponen</a:t>
            </a:r>
            <a:r>
              <a:rPr lang="en-US" sz="30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Ekuitas</a:t>
            </a:r>
            <a:endParaRPr lang="en-US" sz="3000" b="1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752601"/>
            <a:ext cx="1295400" cy="8002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b="1" dirty="0">
                <a:latin typeface="Arial" pitchFamily="34" charset="0"/>
                <a:cs typeface="Arial" pitchFamily="34" charset="0"/>
              </a:rPr>
              <a:t>Modal </a:t>
            </a:r>
            <a:r>
              <a:rPr lang="en-US" sz="2300" b="1" dirty="0" err="1">
                <a:latin typeface="Arial" pitchFamily="34" charset="0"/>
                <a:cs typeface="Arial" pitchFamily="34" charset="0"/>
              </a:rPr>
              <a:t>Disetor</a:t>
            </a:r>
            <a:endParaRPr lang="en-US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7382" y="1542564"/>
            <a:ext cx="2514601" cy="4462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b="1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latin typeface="Arial" pitchFamily="34" charset="0"/>
                <a:cs typeface="Arial" pitchFamily="34" charset="0"/>
              </a:rPr>
              <a:t>Biasa</a:t>
            </a:r>
            <a:endParaRPr lang="en-US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2478668"/>
            <a:ext cx="2514601" cy="4462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b="1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latin typeface="Arial" pitchFamily="34" charset="0"/>
                <a:cs typeface="Arial" pitchFamily="34" charset="0"/>
              </a:rPr>
              <a:t>Preferen</a:t>
            </a:r>
            <a:endParaRPr lang="en-US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5381" y="1691044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73354" y="1806714"/>
            <a:ext cx="4587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</a:p>
        </p:txBody>
      </p:sp>
      <p:sp>
        <p:nvSpPr>
          <p:cNvPr id="5" name="Right Brace 4"/>
          <p:cNvSpPr/>
          <p:nvPr/>
        </p:nvSpPr>
        <p:spPr>
          <a:xfrm>
            <a:off x="7083152" y="1652572"/>
            <a:ext cx="381000" cy="1128356"/>
          </a:xfrm>
          <a:prstGeom prst="rightBrace">
            <a:avLst>
              <a:gd name="adj1" fmla="val 72811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49814" y="1988840"/>
            <a:ext cx="2046587" cy="4462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b="1" dirty="0" err="1">
                <a:latin typeface="Arial" pitchFamily="34" charset="0"/>
                <a:cs typeface="Arial" pitchFamily="34" charset="0"/>
              </a:rPr>
              <a:t>Agio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latin typeface="Arial" pitchFamily="34" charset="0"/>
                <a:cs typeface="Arial" pitchFamily="34" charset="0"/>
              </a:rPr>
              <a:t>Saham</a:t>
            </a:r>
            <a:endParaRPr lang="en-US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7809" y="3501008"/>
            <a:ext cx="5563453" cy="4462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b="1" dirty="0" err="1">
                <a:latin typeface="Arial" pitchFamily="34" charset="0"/>
                <a:cs typeface="Arial" pitchFamily="34" charset="0"/>
              </a:rPr>
              <a:t>Laba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latin typeface="Arial" pitchFamily="34" charset="0"/>
                <a:cs typeface="Arial" pitchFamily="34" charset="0"/>
              </a:rPr>
              <a:t>Ditahan</a:t>
            </a:r>
            <a:endParaRPr lang="en-US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1389658"/>
            <a:ext cx="8236024" cy="16793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42239" y="2924944"/>
            <a:ext cx="4587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10400" y="3731260"/>
            <a:ext cx="3417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78089" y="4307324"/>
            <a:ext cx="5534337" cy="4462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b="1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300" b="1" dirty="0">
                <a:latin typeface="Arial" pitchFamily="34" charset="0"/>
                <a:cs typeface="Arial" pitchFamily="34" charset="0"/>
              </a:rPr>
              <a:t>+  Agio Saham </a:t>
            </a:r>
            <a:r>
              <a:rPr lang="en-US" sz="2300" b="1" dirty="0" err="1">
                <a:latin typeface="Arial" pitchFamily="34" charset="0"/>
                <a:cs typeface="Arial" pitchFamily="34" charset="0"/>
              </a:rPr>
              <a:t>Treasuri</a:t>
            </a:r>
            <a:endParaRPr lang="en-US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67809" y="5085184"/>
            <a:ext cx="5534337" cy="4462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latin typeface="Arial" pitchFamily="34" charset="0"/>
                <a:cs typeface="Arial" pitchFamily="34" charset="0"/>
              </a:rPr>
              <a:t>L</a:t>
            </a:r>
            <a:r>
              <a:rPr lang="id-ID" sz="2300" b="1" dirty="0">
                <a:latin typeface="Arial" pitchFamily="34" charset="0"/>
                <a:cs typeface="Arial" pitchFamily="34" charset="0"/>
              </a:rPr>
              <a:t>aba Komprehensif Lain (OCI)</a:t>
            </a:r>
            <a:endParaRPr lang="en-US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67809" y="5747484"/>
            <a:ext cx="5534337" cy="4462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latin typeface="Arial" pitchFamily="34" charset="0"/>
                <a:cs typeface="Arial" pitchFamily="34" charset="0"/>
              </a:rPr>
              <a:t>K</a:t>
            </a:r>
            <a:r>
              <a:rPr lang="id-ID" sz="2300" b="1" dirty="0">
                <a:latin typeface="Arial" pitchFamily="34" charset="0"/>
                <a:cs typeface="Arial" pitchFamily="34" charset="0"/>
              </a:rPr>
              <a:t>epentingan non Pengendali</a:t>
            </a:r>
            <a:endParaRPr lang="en-US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22486" y="4593322"/>
            <a:ext cx="4587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950478" y="5313402"/>
            <a:ext cx="4587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1266" name="Picture 2" descr="C:\Users\siina\Desktop\MOM'S\PSAK BARU\gambar ekonomi\business-clipart-addingmach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427" y="4680076"/>
            <a:ext cx="1310778" cy="13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09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83632" y="288232"/>
            <a:ext cx="58353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Par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Saham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853208" y="1484784"/>
            <a:ext cx="7696200" cy="180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125000"/>
              </a:lnSpc>
              <a:spcBef>
                <a:spcPct val="30000"/>
              </a:spcBef>
              <a:buFont typeface="+mj-lt"/>
              <a:buAutoNum type="arabicPeriod"/>
            </a:pP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par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tidak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ada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hubungannya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dengan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wajar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457200" indent="-457200">
              <a:lnSpc>
                <a:spcPct val="125000"/>
              </a:lnSpc>
              <a:spcBef>
                <a:spcPct val="30000"/>
              </a:spcBef>
              <a:buFont typeface="+mj-lt"/>
              <a:buAutoNum type="arabicPeriod"/>
            </a:pP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Penerbitan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dengan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par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rendah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membantu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perusahaan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menghindari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kewajiban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kontinjensi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ketika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dijual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di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bawah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par.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51584" y="3789040"/>
            <a:ext cx="7696200" cy="1934376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685800" lvl="1" indent="-458788">
              <a:lnSpc>
                <a:spcPct val="13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1" u="sng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1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b="1" u="sng" dirty="0" err="1">
                <a:solidFill>
                  <a:srgbClr val="000000"/>
                </a:solidFill>
                <a:latin typeface="Arial" charset="0"/>
              </a:rPr>
              <a:t>preferen</a:t>
            </a:r>
            <a:r>
              <a:rPr lang="en-US" sz="21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b="1" u="sng" dirty="0" err="1">
                <a:solidFill>
                  <a:srgbClr val="000000"/>
                </a:solidFill>
                <a:latin typeface="Arial" charset="0"/>
              </a:rPr>
              <a:t>atau</a:t>
            </a:r>
            <a:r>
              <a:rPr lang="en-US" sz="21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b="1" u="sng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1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b="1" u="sng" dirty="0" err="1">
                <a:solidFill>
                  <a:srgbClr val="000000"/>
                </a:solidFill>
                <a:latin typeface="Arial" charset="0"/>
              </a:rPr>
              <a:t>biasa</a:t>
            </a:r>
            <a:r>
              <a:rPr lang="en-US" sz="21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merefleksikan</a:t>
            </a:r>
            <a:r>
              <a:rPr lang="en-US" sz="21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nilai</a:t>
            </a:r>
            <a:r>
              <a:rPr lang="en-US" sz="21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par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atas</a:t>
            </a:r>
            <a:r>
              <a:rPr lang="en-US" sz="21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saham</a:t>
            </a:r>
            <a:r>
              <a:rPr lang="en-US" sz="21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yang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diterbitkan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  <a:p>
            <a:pPr marL="685800" lvl="1" indent="-458788">
              <a:lnSpc>
                <a:spcPct val="13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1" u="sng" dirty="0" err="1">
                <a:solidFill>
                  <a:srgbClr val="000000"/>
                </a:solidFill>
                <a:latin typeface="Arial" charset="0"/>
              </a:rPr>
              <a:t>Agio</a:t>
            </a:r>
            <a:r>
              <a:rPr lang="en-US" sz="21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b="1" u="sng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nilai</a:t>
            </a:r>
            <a:r>
              <a:rPr lang="en-US" sz="21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lebih</a:t>
            </a:r>
            <a:r>
              <a:rPr lang="en-US" sz="21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atas</a:t>
            </a:r>
            <a:r>
              <a:rPr lang="en-US" sz="21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nilai</a:t>
            </a:r>
            <a:r>
              <a:rPr lang="en-US" sz="21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par yang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dibayarkan</a:t>
            </a:r>
            <a:r>
              <a:rPr lang="en-US" sz="21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oleh</a:t>
            </a:r>
            <a:r>
              <a:rPr lang="en-US" sz="21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pemegang</a:t>
            </a:r>
            <a:r>
              <a:rPr lang="en-US" sz="21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saham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5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5640" y="278740"/>
            <a:ext cx="57142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Tanpa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Par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27884" y="1338527"/>
            <a:ext cx="7192144" cy="464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Alasan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penerbitan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marL="685800" lvl="1" indent="-458788"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Menghindari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kewajiban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kontinjensi</a:t>
            </a:r>
            <a:r>
              <a:rPr lang="en-US" sz="2300" i="1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685800" lvl="1" indent="-458788"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Menghindari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kebingungan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di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dalam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pencatatan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par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vs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charset="0"/>
              </a:rPr>
              <a:t>pasar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2300" i="1" dirty="0">
                <a:solidFill>
                  <a:srgbClr val="000000"/>
                </a:solidFill>
                <a:latin typeface="Arial" charset="0"/>
              </a:rPr>
              <a:t>fair market value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).</a:t>
            </a:r>
          </a:p>
          <a:p>
            <a:pPr marL="6350" lvl="1">
              <a:spcBef>
                <a:spcPts val="1200"/>
              </a:spcBef>
              <a:buClr>
                <a:srgbClr val="800000"/>
              </a:buClr>
              <a:buSzPct val="80000"/>
            </a:pPr>
            <a:endParaRPr lang="id-ID" sz="2100" dirty="0">
              <a:solidFill>
                <a:srgbClr val="000000"/>
              </a:solidFill>
              <a:latin typeface="Arial" charset="0"/>
            </a:endParaRPr>
          </a:p>
          <a:p>
            <a:pPr marL="6350" lvl="1">
              <a:spcBef>
                <a:spcPts val="1200"/>
              </a:spcBef>
              <a:buClr>
                <a:srgbClr val="800000"/>
              </a:buClr>
              <a:buSzPct val="80000"/>
            </a:pP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tanpa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par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harus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dicatat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sebesar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saat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diterbitkan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tanpa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agio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 marL="6350" lvl="1">
              <a:spcBef>
                <a:spcPts val="1200"/>
              </a:spcBef>
              <a:buClr>
                <a:srgbClr val="800000"/>
              </a:buClr>
              <a:buSzPct val="80000"/>
            </a:pP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Jika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d-ID" sz="2100" dirty="0">
                <a:solidFill>
                  <a:srgbClr val="000000"/>
                </a:solidFill>
                <a:latin typeface="Arial" charset="0"/>
              </a:rPr>
              <a:t>regulasi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mengharuskan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adanya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ditetapkan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pada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tanpa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par,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maka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selisih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ditetapkan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dengan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harga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saat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diterbitkan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dicatat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sebagai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agio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2290" name="Picture 2" descr="C:\Users\siina\Desktop\MOM'S\PSAK BARU\gambar ekonomi\business_chart-1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64905"/>
            <a:ext cx="14287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3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25418" y="6534836"/>
            <a:ext cx="3663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152401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Bef>
                <a:spcPct val="30000"/>
              </a:spcBef>
            </a:pP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30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Tanpa</a:t>
            </a:r>
            <a:r>
              <a:rPr lang="en-US" sz="30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3000" b="1" u="sng" dirty="0">
                <a:solidFill>
                  <a:srgbClr val="000000"/>
                </a:solidFill>
                <a:latin typeface="Arial" charset="0"/>
              </a:rPr>
              <a:t> Par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3000" b="1" i="1" dirty="0" err="1">
                <a:solidFill>
                  <a:srgbClr val="000000"/>
                </a:solidFill>
                <a:latin typeface="Arial" charset="0"/>
              </a:rPr>
              <a:t>contoh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17026" y="1333218"/>
            <a:ext cx="7696200" cy="101566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90000"/>
                  <a:tint val="66000"/>
                  <a:satMod val="160000"/>
                </a:schemeClr>
              </a:gs>
              <a:gs pos="50000">
                <a:schemeClr val="accent5">
                  <a:lumMod val="90000"/>
                  <a:tint val="44500"/>
                  <a:satMod val="160000"/>
                </a:schemeClr>
              </a:gs>
              <a:gs pos="100000">
                <a:schemeClr val="accent5">
                  <a:lumMod val="9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PT </a:t>
            </a:r>
            <a:r>
              <a:rPr lang="id-ID" sz="2000" dirty="0">
                <a:solidFill>
                  <a:srgbClr val="000000"/>
                </a:solidFill>
                <a:latin typeface="Arial" charset="0"/>
              </a:rPr>
              <a:t>Merapi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memiliki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1.000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lembar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biasa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diotorisasi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tanpa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par.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Jika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PT </a:t>
            </a:r>
            <a:r>
              <a:rPr lang="id-ID" sz="2000" dirty="0">
                <a:solidFill>
                  <a:srgbClr val="000000"/>
                </a:solidFill>
                <a:latin typeface="Arial" charset="0"/>
              </a:rPr>
              <a:t>Merapi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menerbitkan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kembali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200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harga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Rp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500 per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lembar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maka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d-ID" sz="2000" dirty="0">
                <a:solidFill>
                  <a:srgbClr val="000000"/>
                </a:solidFill>
                <a:latin typeface="Arial" charset="0"/>
              </a:rPr>
              <a:t>akan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dicatat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: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7026" y="2438400"/>
            <a:ext cx="7696200" cy="78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4025">
              <a:spcBef>
                <a:spcPct val="500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</a:pPr>
            <a:r>
              <a:rPr lang="en-US" dirty="0" err="1">
                <a:latin typeface="Arial" charset="0"/>
              </a:rPr>
              <a:t>Kas</a:t>
            </a:r>
            <a:r>
              <a:rPr lang="en-US" dirty="0">
                <a:latin typeface="Arial" charset="0"/>
              </a:rPr>
              <a:t> 	100,000</a:t>
            </a:r>
          </a:p>
          <a:p>
            <a:pPr marL="457200" indent="-454025">
              <a:spcBef>
                <a:spcPct val="500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</a:pPr>
            <a:r>
              <a:rPr lang="en-US" dirty="0">
                <a:latin typeface="Arial" charset="0"/>
              </a:rPr>
              <a:t>	</a:t>
            </a:r>
            <a:r>
              <a:rPr lang="en-US" dirty="0" err="1">
                <a:latin typeface="Arial" charset="0"/>
              </a:rPr>
              <a:t>Saham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biasa</a:t>
            </a:r>
            <a:r>
              <a:rPr lang="en-US" dirty="0">
                <a:latin typeface="Arial" charset="0"/>
              </a:rPr>
              <a:t>		100,000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17026" y="3729226"/>
            <a:ext cx="7696200" cy="707886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Tetapi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jika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diterbitkan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memiliki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ditetapkan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sebesar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Rp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200,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maka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pencatatannya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adalah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sebagai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berikut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17026" y="4572001"/>
            <a:ext cx="76962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4025">
              <a:spcBef>
                <a:spcPct val="500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</a:pPr>
            <a:r>
              <a:rPr lang="en-US" dirty="0" err="1">
                <a:latin typeface="Arial" charset="0"/>
              </a:rPr>
              <a:t>Kas</a:t>
            </a:r>
            <a:r>
              <a:rPr lang="en-US" dirty="0">
                <a:latin typeface="Arial" charset="0"/>
              </a:rPr>
              <a:t> 	100,000</a:t>
            </a:r>
          </a:p>
          <a:p>
            <a:pPr marL="457200" indent="-454025">
              <a:spcBef>
                <a:spcPct val="500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</a:pPr>
            <a:r>
              <a:rPr lang="en-US" dirty="0">
                <a:latin typeface="Arial" charset="0"/>
              </a:rPr>
              <a:t>	</a:t>
            </a:r>
            <a:r>
              <a:rPr lang="en-US" dirty="0" err="1">
                <a:latin typeface="Arial" charset="0"/>
              </a:rPr>
              <a:t>Saham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biasa</a:t>
            </a:r>
            <a:r>
              <a:rPr lang="en-US" dirty="0">
                <a:latin typeface="Arial" charset="0"/>
              </a:rPr>
              <a:t>		40,000</a:t>
            </a:r>
          </a:p>
          <a:p>
            <a:pPr marL="457200" indent="-454025">
              <a:spcBef>
                <a:spcPct val="50000"/>
              </a:spcBef>
              <a:buClr>
                <a:schemeClr val="accent2"/>
              </a:buClr>
              <a:buSzPct val="75000"/>
              <a:tabLst>
                <a:tab pos="5029200" algn="r"/>
                <a:tab pos="6400800" algn="r"/>
              </a:tabLst>
            </a:pPr>
            <a:r>
              <a:rPr lang="en-US" dirty="0">
                <a:latin typeface="Arial" charset="0"/>
              </a:rPr>
              <a:t>	</a:t>
            </a:r>
            <a:r>
              <a:rPr lang="en-US" dirty="0" err="1">
                <a:latin typeface="Arial" charset="0"/>
              </a:rPr>
              <a:t>Agio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saham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biasa</a:t>
            </a:r>
            <a:r>
              <a:rPr lang="en-US" dirty="0">
                <a:latin typeface="Arial" charset="0"/>
              </a:rPr>
              <a:t>		60,000	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01756" y="1583222"/>
            <a:ext cx="6946573" cy="40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30000"/>
              </a:spcBef>
              <a:buFont typeface="Wingdings" panose="05000000000000000000" pitchFamily="2" charset="2"/>
              <a:buChar char="q"/>
            </a:pPr>
            <a:r>
              <a:rPr lang="id-ID" sz="2400" dirty="0">
                <a:solidFill>
                  <a:srgbClr val="000000"/>
                </a:solidFill>
                <a:latin typeface="Arial" charset="0"/>
              </a:rPr>
              <a:t>Saham yang diterbitkan dengan sekuritas lain harus dipisahkan komponen ekuitas dan komponen lainnya.</a:t>
            </a:r>
          </a:p>
          <a:p>
            <a:pPr marL="342900" indent="-342900">
              <a:spcBef>
                <a:spcPct val="30000"/>
              </a:spcBef>
              <a:buFont typeface="Wingdings" panose="05000000000000000000" pitchFamily="2" charset="2"/>
              <a:buChar char="q"/>
            </a:pPr>
            <a:r>
              <a:rPr lang="id-ID" sz="2400" dirty="0">
                <a:solidFill>
                  <a:srgbClr val="000000"/>
                </a:solidFill>
              </a:rPr>
              <a:t>Misal </a:t>
            </a:r>
            <a:r>
              <a:rPr lang="id-ID" sz="2400" i="1" dirty="0">
                <a:solidFill>
                  <a:srgbClr val="000000"/>
                </a:solidFill>
              </a:rPr>
              <a:t>convertible bond</a:t>
            </a:r>
            <a:r>
              <a:rPr lang="id-ID" sz="2400" dirty="0">
                <a:solidFill>
                  <a:srgbClr val="000000"/>
                </a:solidFill>
              </a:rPr>
              <a:t>, saham diterbitkan dengan opsi / warrant.</a:t>
            </a:r>
          </a:p>
          <a:p>
            <a:pPr marL="342900" indent="-342900">
              <a:spcBef>
                <a:spcPct val="30000"/>
              </a:spcBef>
              <a:buFont typeface="Wingdings" panose="05000000000000000000" pitchFamily="2" charset="2"/>
              <a:buChar char="q"/>
            </a:pPr>
            <a:r>
              <a:rPr lang="id-ID" sz="2400" dirty="0">
                <a:solidFill>
                  <a:srgbClr val="000000"/>
                </a:solidFill>
                <a:latin typeface="Arial" charset="0"/>
              </a:rPr>
              <a:t>Metode untuk alokasi:</a:t>
            </a:r>
          </a:p>
          <a:p>
            <a:pPr marL="800100" lvl="1" indent="-34290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id-ID" sz="2400" dirty="0">
                <a:solidFill>
                  <a:srgbClr val="000000"/>
                </a:solidFill>
              </a:rPr>
              <a:t>Metode Proporsional</a:t>
            </a:r>
          </a:p>
          <a:p>
            <a:pPr marL="800100" lvl="1" indent="-34290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id-ID" sz="2400" dirty="0">
                <a:solidFill>
                  <a:srgbClr val="000000"/>
                </a:solidFill>
                <a:latin typeface="Arial" charset="0"/>
              </a:rPr>
              <a:t>Metode penambahan</a:t>
            </a:r>
          </a:p>
          <a:p>
            <a:pPr lvl="1">
              <a:lnSpc>
                <a:spcPct val="130000"/>
              </a:lnSpc>
              <a:spcBef>
                <a:spcPct val="30000"/>
              </a:spcBef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6301" y="413625"/>
            <a:ext cx="701040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fi-FI" sz="2400" b="1" dirty="0">
                <a:solidFill>
                  <a:srgbClr val="000000"/>
                </a:solidFill>
                <a:latin typeface="Arial" charset="0"/>
              </a:rPr>
              <a:t>Saham Diterbitkan </a:t>
            </a:r>
            <a:r>
              <a:rPr lang="id-ID" sz="2400" b="1" dirty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fi-FI" sz="2400" b="1" dirty="0">
                <a:solidFill>
                  <a:srgbClr val="000000"/>
                </a:solidFill>
                <a:latin typeface="Arial" charset="0"/>
              </a:rPr>
              <a:t>engan Sekuritas Lain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3314" name="Picture 2" descr="C:\Users\siina\Desktop\MOM'S\PSAK BARU\gambar ekonomi\business-opportunities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817790"/>
            <a:ext cx="2809776" cy="210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7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01755" y="1583222"/>
            <a:ext cx="7696200" cy="161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1900" dirty="0">
                <a:solidFill>
                  <a:srgbClr val="000000"/>
                </a:solidFill>
                <a:latin typeface="Arial" charset="0"/>
              </a:rPr>
              <a:t>PT DEF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menerbitkan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500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lembar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biasa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dengan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par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Rp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100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dan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wajar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Rp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600,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serta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200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lembar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preferen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dengan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par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Rp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200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dan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nilai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wajar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Rp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1.000 yang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dijual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dengan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lump sum </a:t>
            </a:r>
            <a:r>
              <a:rPr lang="en-US" sz="1900" dirty="0" err="1">
                <a:solidFill>
                  <a:srgbClr val="000000"/>
                </a:solidFill>
                <a:latin typeface="Arial" charset="0"/>
              </a:rPr>
              <a:t>Rp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400.000.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222500" y="3200400"/>
          <a:ext cx="804545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3" imgW="5448217" imgH="1990760" progId="Excel.Sheet.8">
                  <p:embed/>
                </p:oleObj>
              </mc:Choice>
              <mc:Fallback>
                <p:oleObj name="Worksheet" r:id="rId3" imgW="5448217" imgH="1990760" progId="Excel.Sheet.8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3200400"/>
                        <a:ext cx="8045450" cy="28956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56301" y="413626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000000"/>
                </a:solidFill>
                <a:latin typeface="Arial" charset="0"/>
              </a:rPr>
              <a:t>Saham Diterbitkan </a:t>
            </a:r>
            <a:r>
              <a:rPr lang="id-ID" sz="2400" b="1" dirty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fi-FI" sz="2400" b="1" dirty="0">
                <a:solidFill>
                  <a:srgbClr val="000000"/>
                </a:solidFill>
                <a:latin typeface="Arial" charset="0"/>
              </a:rPr>
              <a:t>engan Sekuritas Lain</a:t>
            </a:r>
            <a:endParaRPr lang="id-ID" sz="2400" b="1" dirty="0">
              <a:solidFill>
                <a:srgbClr val="000000"/>
              </a:solidFill>
              <a:latin typeface="Arial" charset="0"/>
            </a:endParaRPr>
          </a:p>
          <a:p>
            <a:r>
              <a:rPr lang="id-ID" sz="2400" b="1" dirty="0">
                <a:solidFill>
                  <a:srgbClr val="000000"/>
                </a:solidFill>
              </a:rPr>
              <a:t>Metode Proporsional </a:t>
            </a:r>
            <a:endParaRPr lang="fi-FI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94</TotalTime>
  <Words>1656</Words>
  <Application>Microsoft Office PowerPoint</Application>
  <PresentationFormat>Widescreen</PresentationFormat>
  <Paragraphs>311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Impact</vt:lpstr>
      <vt:lpstr>Times New Roman</vt:lpstr>
      <vt:lpstr>Wingdings</vt:lpstr>
      <vt:lpstr>Main Event</vt:lpstr>
      <vt:lpstr>Worksheet</vt:lpstr>
      <vt:lpstr>LAB. AKUNTANSI KEUANGAN II D3</vt:lpstr>
      <vt:lpstr>BAB 3 EKUITAS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Soal Latihan 1 </vt:lpstr>
      <vt:lpstr>Soal Latihan 2 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SEKTOR PUBLIK</dc:title>
  <dc:creator>KA</dc:creator>
  <cp:lastModifiedBy>KA</cp:lastModifiedBy>
  <cp:revision>8</cp:revision>
  <dcterms:created xsi:type="dcterms:W3CDTF">2020-04-12T13:26:51Z</dcterms:created>
  <dcterms:modified xsi:type="dcterms:W3CDTF">2020-04-12T16:27:50Z</dcterms:modified>
</cp:coreProperties>
</file>