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EDEA4C-BDDD-4C13-9A36-7CEBA1F6CF05}" type="datetimeFigureOut">
              <a:rPr lang="id-ID" smtClean="0"/>
              <a:t>13/04/2020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41A8A0-B106-45FE-B003-9BAB990FB93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tx2">
                    <a:satMod val="130000"/>
                  </a:schemeClr>
                </a:solidFill>
              </a:rPr>
              <a:t>Pertemuan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6</a:t>
            </a:r>
            <a:endParaRPr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68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id-ID" sz="4000" smtClean="0"/>
              <a:t>HAK DAN KEWAJIBAN WARGA NEGARA</a:t>
            </a:r>
            <a:endParaRPr lang="en-US" sz="4000" smtClean="0"/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168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35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Title 8"/>
          <p:cNvSpPr>
            <a:spLocks noGrp="1"/>
          </p:cNvSpPr>
          <p:nvPr>
            <p:ph type="title"/>
          </p:nvPr>
        </p:nvSpPr>
        <p:spPr>
          <a:xfrm>
            <a:off x="1000125" y="0"/>
            <a:ext cx="7934325" cy="857250"/>
          </a:xfrm>
        </p:spPr>
        <p:txBody>
          <a:bodyPr/>
          <a:lstStyle/>
          <a:p>
            <a:pPr eaLnBrk="1" hangingPunct="1"/>
            <a:r>
              <a:rPr lang="en-US" smtClean="0"/>
              <a:t>Kewajiban negara/pemerintah</a:t>
            </a:r>
          </a:p>
        </p:txBody>
      </p:sp>
      <p:sp>
        <p:nvSpPr>
          <p:cNvPr id="80901" name="Content Placeholder 6"/>
          <p:cNvSpPr>
            <a:spLocks noGrp="1"/>
          </p:cNvSpPr>
          <p:nvPr>
            <p:ph idx="1"/>
          </p:nvPr>
        </p:nvSpPr>
        <p:spPr>
          <a:xfrm>
            <a:off x="1000125" y="714375"/>
            <a:ext cx="7934325" cy="5534025"/>
          </a:xfrm>
        </p:spPr>
        <p:txBody>
          <a:bodyPr/>
          <a:lstStyle/>
          <a:p>
            <a:pPr eaLnBrk="1" hangingPunct="1"/>
            <a:r>
              <a:rPr lang="en-US" smtClean="0"/>
              <a:t>Melindungi segenap bangsa Indonesia dan seluruh tumpah darah Indonesia.</a:t>
            </a:r>
          </a:p>
          <a:p>
            <a:pPr eaLnBrk="1" hangingPunct="1"/>
            <a:r>
              <a:rPr lang="en-US" smtClean="0"/>
              <a:t>Memajukan kesejahteraan umum.</a:t>
            </a:r>
          </a:p>
          <a:p>
            <a:pPr eaLnBrk="1" hangingPunct="1"/>
            <a:r>
              <a:rPr lang="en-US" smtClean="0"/>
              <a:t>Mencerdaskan kehidupan bangsa.</a:t>
            </a:r>
          </a:p>
          <a:p>
            <a:pPr eaLnBrk="1" hangingPunct="1"/>
            <a:r>
              <a:rPr lang="en-US" smtClean="0"/>
              <a:t>Ikut melaksanakan ketertiban dunia berdasarkan perdamaian abadi dan keadilan sosial.</a:t>
            </a:r>
          </a:p>
          <a:p>
            <a:pPr eaLnBrk="1" hangingPunct="1"/>
            <a:r>
              <a:rPr lang="en-US" smtClean="0"/>
              <a:t>Negara menjamin kemerdekaan tiap-tiap penduduk memeluk agama dan kepercayaannya.</a:t>
            </a:r>
          </a:p>
        </p:txBody>
      </p:sp>
    </p:spTree>
    <p:extLst>
      <p:ext uri="{BB962C8B-B14F-4D97-AF65-F5344CB8AC3E}">
        <p14:creationId xmlns:p14="http://schemas.microsoft.com/office/powerpoint/2010/main" val="315834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819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4" name="Title 8"/>
          <p:cNvSpPr>
            <a:spLocks noGrp="1"/>
          </p:cNvSpPr>
          <p:nvPr>
            <p:ph type="title"/>
          </p:nvPr>
        </p:nvSpPr>
        <p:spPr>
          <a:xfrm>
            <a:off x="1000125" y="-357188"/>
            <a:ext cx="7934325" cy="928688"/>
          </a:xfrm>
        </p:spPr>
        <p:txBody>
          <a:bodyPr/>
          <a:lstStyle/>
          <a:p>
            <a:pPr eaLnBrk="1" hangingPunct="1"/>
            <a:r>
              <a:rPr lang="en-US" smtClean="0"/>
              <a:t>Kewajiban negara/pemerintah</a:t>
            </a:r>
          </a:p>
        </p:txBody>
      </p:sp>
      <p:sp>
        <p:nvSpPr>
          <p:cNvPr id="81925" name="Content Placeholder 5"/>
          <p:cNvSpPr>
            <a:spLocks noGrp="1"/>
          </p:cNvSpPr>
          <p:nvPr>
            <p:ph idx="1"/>
          </p:nvPr>
        </p:nvSpPr>
        <p:spPr>
          <a:xfrm>
            <a:off x="357188" y="0"/>
            <a:ext cx="8005762" cy="589121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3000" smtClean="0"/>
              <a:t>Negara wajib membiayai pendidikan khususnya pendidikan dasar.</a:t>
            </a:r>
          </a:p>
          <a:p>
            <a:pPr eaLnBrk="1" hangingPunct="1"/>
            <a:r>
              <a:rPr lang="en-US" sz="3000" smtClean="0"/>
              <a:t>Pemerintah berkewajiban mengusahakan dan menyelenggarakan satu sistem pendidikan nasional.</a:t>
            </a:r>
          </a:p>
          <a:p>
            <a:pPr eaLnBrk="1" hangingPunct="1"/>
            <a:r>
              <a:rPr lang="en-US" sz="3000" smtClean="0"/>
              <a:t>Negara memprioritaskan angaran pendidikan sekurang-kurangnya 20% dari anggaran belanja negara dan belanja daerah.</a:t>
            </a:r>
          </a:p>
          <a:p>
            <a:pPr eaLnBrk="1" hangingPunct="1"/>
            <a:r>
              <a:rPr lang="en-US" sz="3000" smtClean="0"/>
              <a:t>Pemerintah memajukan ilmu pengetahuan dan teknologi dengan menjunjung tinggi nilai-nilai agama dan persatuan bangsa untuk kemajuan peradaban serta kesejahteraan umat manusia.</a:t>
            </a:r>
          </a:p>
        </p:txBody>
      </p:sp>
    </p:spTree>
    <p:extLst>
      <p:ext uri="{BB962C8B-B14F-4D97-AF65-F5344CB8AC3E}">
        <p14:creationId xmlns:p14="http://schemas.microsoft.com/office/powerpoint/2010/main" val="2756175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829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itle 8"/>
          <p:cNvSpPr>
            <a:spLocks noGrp="1"/>
          </p:cNvSpPr>
          <p:nvPr>
            <p:ph type="title"/>
          </p:nvPr>
        </p:nvSpPr>
        <p:spPr>
          <a:xfrm>
            <a:off x="1000125" y="-357188"/>
            <a:ext cx="7934325" cy="928688"/>
          </a:xfrm>
        </p:spPr>
        <p:txBody>
          <a:bodyPr/>
          <a:lstStyle/>
          <a:p>
            <a:pPr eaLnBrk="1" hangingPunct="1"/>
            <a:r>
              <a:rPr lang="en-US" smtClean="0"/>
              <a:t>Kewajiban negara/pemerintah</a:t>
            </a:r>
          </a:p>
        </p:txBody>
      </p:sp>
      <p:sp>
        <p:nvSpPr>
          <p:cNvPr id="82949" name="Content Placeholder 5"/>
          <p:cNvSpPr>
            <a:spLocks noGrp="1"/>
          </p:cNvSpPr>
          <p:nvPr>
            <p:ph idx="1"/>
          </p:nvPr>
        </p:nvSpPr>
        <p:spPr>
          <a:xfrm>
            <a:off x="928688" y="357188"/>
            <a:ext cx="8005762" cy="58912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/>
              <a:t>Negara memajukan kebudayaan manusia di tengah peradaban dunia dan menjamin kebebasan masyarakat dengan memelihara dan mengembangkan nilai-nilai budayanya.</a:t>
            </a:r>
          </a:p>
          <a:p>
            <a:pPr eaLnBrk="1" hangingPunct="1"/>
            <a:r>
              <a:rPr lang="en-US" sz="2800" smtClean="0"/>
              <a:t>Negara menghormati dan memelihara bahasa daerah sebagai kekayaan kebudayaan nasional.</a:t>
            </a:r>
          </a:p>
          <a:p>
            <a:pPr eaLnBrk="1" hangingPunct="1"/>
            <a:r>
              <a:rPr lang="en-US" sz="2800" smtClean="0"/>
              <a:t>Negara menguasai cabang-cabang produksi terpenting bagi negara dan menguasai hajat hidup orang banyak.</a:t>
            </a:r>
          </a:p>
          <a:p>
            <a:pPr eaLnBrk="1" hangingPunct="1"/>
            <a:r>
              <a:rPr lang="en-US" sz="2800" smtClean="0"/>
              <a:t>Negara menguasai bumi, air, dan kekayaan alam demi kemakmuran rakyat.</a:t>
            </a:r>
          </a:p>
          <a:p>
            <a:pPr eaLnBrk="1" hangingPunct="1"/>
            <a:r>
              <a:rPr lang="en-US" sz="2800" smtClean="0"/>
              <a:t>Negara berkewajiban memelihara fakir miskin dan anak-anak terlantar.</a:t>
            </a:r>
          </a:p>
        </p:txBody>
      </p:sp>
    </p:spTree>
    <p:extLst>
      <p:ext uri="{BB962C8B-B14F-4D97-AF65-F5344CB8AC3E}">
        <p14:creationId xmlns:p14="http://schemas.microsoft.com/office/powerpoint/2010/main" val="343549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839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itle 8"/>
          <p:cNvSpPr>
            <a:spLocks noGrp="1"/>
          </p:cNvSpPr>
          <p:nvPr>
            <p:ph type="title"/>
          </p:nvPr>
        </p:nvSpPr>
        <p:spPr>
          <a:xfrm>
            <a:off x="1000125" y="-357188"/>
            <a:ext cx="7934325" cy="928688"/>
          </a:xfrm>
        </p:spPr>
        <p:txBody>
          <a:bodyPr/>
          <a:lstStyle/>
          <a:p>
            <a:pPr eaLnBrk="1" hangingPunct="1"/>
            <a:r>
              <a:rPr lang="en-US" smtClean="0"/>
              <a:t>Kewajiban negara/pemerintah</a:t>
            </a:r>
          </a:p>
        </p:txBody>
      </p:sp>
      <p:sp>
        <p:nvSpPr>
          <p:cNvPr id="83973" name="Content Placeholder 5"/>
          <p:cNvSpPr>
            <a:spLocks noGrp="1"/>
          </p:cNvSpPr>
          <p:nvPr>
            <p:ph idx="1"/>
          </p:nvPr>
        </p:nvSpPr>
        <p:spPr>
          <a:xfrm>
            <a:off x="928688" y="357188"/>
            <a:ext cx="8005762" cy="5891212"/>
          </a:xfrm>
        </p:spPr>
        <p:txBody>
          <a:bodyPr/>
          <a:lstStyle/>
          <a:p>
            <a:pPr eaLnBrk="1" hangingPunct="1"/>
            <a:r>
              <a:rPr lang="en-US" smtClean="0"/>
              <a:t>Negara mengembangkan sistem jaminan sosial bagi seluruh rakyat dan memberdayakan masyarakat yang lemah dan tidak mampu sesuai dengan martabat kemanusiaan.</a:t>
            </a:r>
          </a:p>
          <a:p>
            <a:pPr eaLnBrk="1" hangingPunct="1"/>
            <a:r>
              <a:rPr lang="en-US" smtClean="0"/>
              <a:t>Negara bertanggung jawab atas persediaan fasilitas pelayanan kesehatan dan fasilitas pelayanan umum yang layak.</a:t>
            </a:r>
          </a:p>
        </p:txBody>
      </p:sp>
    </p:spTree>
    <p:extLst>
      <p:ext uri="{BB962C8B-B14F-4D97-AF65-F5344CB8AC3E}">
        <p14:creationId xmlns:p14="http://schemas.microsoft.com/office/powerpoint/2010/main" val="281257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849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00125" y="0"/>
            <a:ext cx="7934325" cy="10001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Negara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Bertanggungjawab</a:t>
            </a:r>
            <a:endParaRPr lang="en-US" dirty="0"/>
          </a:p>
        </p:txBody>
      </p:sp>
      <p:sp>
        <p:nvSpPr>
          <p:cNvPr id="84997" name="Content Placeholder 5"/>
          <p:cNvSpPr>
            <a:spLocks noGrp="1"/>
          </p:cNvSpPr>
          <p:nvPr>
            <p:ph idx="1"/>
          </p:nvPr>
        </p:nvSpPr>
        <p:spPr>
          <a:xfrm>
            <a:off x="928688" y="1143000"/>
            <a:ext cx="8005762" cy="5105400"/>
          </a:xfrm>
        </p:spPr>
        <p:txBody>
          <a:bodyPr/>
          <a:lstStyle/>
          <a:p>
            <a:pPr eaLnBrk="1" hangingPunct="1"/>
            <a:r>
              <a:rPr lang="en-US" smtClean="0"/>
              <a:t>Memiliki rasa hormat dan tanggung jawab.</a:t>
            </a:r>
          </a:p>
          <a:p>
            <a:pPr eaLnBrk="1" hangingPunct="1"/>
            <a:r>
              <a:rPr lang="en-US" smtClean="0"/>
              <a:t>Bersikap kritis</a:t>
            </a:r>
          </a:p>
          <a:p>
            <a:pPr eaLnBrk="1" hangingPunct="1"/>
            <a:r>
              <a:rPr lang="en-US" smtClean="0"/>
              <a:t>Melakukan diskusi dan dialog</a:t>
            </a:r>
          </a:p>
          <a:p>
            <a:pPr eaLnBrk="1" hangingPunct="1"/>
            <a:r>
              <a:rPr lang="en-US" smtClean="0"/>
              <a:t>Bersikap terbuka</a:t>
            </a:r>
          </a:p>
          <a:p>
            <a:pPr eaLnBrk="1" hangingPunct="1"/>
            <a:r>
              <a:rPr lang="en-US" smtClean="0"/>
              <a:t>Rasional</a:t>
            </a:r>
          </a:p>
          <a:p>
            <a:pPr eaLnBrk="1" hangingPunct="1"/>
            <a:r>
              <a:rPr lang="en-US" smtClean="0"/>
              <a:t>Adil</a:t>
            </a:r>
          </a:p>
          <a:p>
            <a:pPr eaLnBrk="1" hangingPunct="1"/>
            <a:r>
              <a:rPr lang="en-US" smtClean="0"/>
              <a:t>Jujur</a:t>
            </a:r>
          </a:p>
        </p:txBody>
      </p:sp>
    </p:spTree>
    <p:extLst>
      <p:ext uri="{BB962C8B-B14F-4D97-AF65-F5344CB8AC3E}">
        <p14:creationId xmlns:p14="http://schemas.microsoft.com/office/powerpoint/2010/main" val="1702919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860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00125" y="0"/>
            <a:ext cx="7934325" cy="10001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Negara 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Mandiri</a:t>
            </a:r>
            <a:endParaRPr lang="en-US" dirty="0"/>
          </a:p>
        </p:txBody>
      </p:sp>
      <p:sp>
        <p:nvSpPr>
          <p:cNvPr id="86021" name="Content Placeholder 5"/>
          <p:cNvSpPr>
            <a:spLocks noGrp="1"/>
          </p:cNvSpPr>
          <p:nvPr>
            <p:ph idx="1"/>
          </p:nvPr>
        </p:nvSpPr>
        <p:spPr>
          <a:xfrm>
            <a:off x="928688" y="1143000"/>
            <a:ext cx="8005762" cy="5105400"/>
          </a:xfrm>
        </p:spPr>
        <p:txBody>
          <a:bodyPr/>
          <a:lstStyle/>
          <a:p>
            <a:pPr eaLnBrk="1" hangingPunct="1"/>
            <a:r>
              <a:rPr lang="en-US" smtClean="0"/>
              <a:t>Memiliki kemandirian</a:t>
            </a:r>
          </a:p>
          <a:p>
            <a:pPr eaLnBrk="1" hangingPunct="1"/>
            <a:r>
              <a:rPr lang="en-US" smtClean="0"/>
              <a:t>Memiliki tanggungjawab pribadi, politik, dan ekonomi sebagai warga negara</a:t>
            </a:r>
          </a:p>
          <a:p>
            <a:pPr eaLnBrk="1" hangingPunct="1"/>
            <a:r>
              <a:rPr lang="en-US" smtClean="0"/>
              <a:t>Menghargai martabat manusia dan kehormatan pribadi</a:t>
            </a:r>
          </a:p>
          <a:p>
            <a:pPr eaLnBrk="1" hangingPunct="1"/>
            <a:r>
              <a:rPr lang="en-US" smtClean="0"/>
              <a:t>Berpartisipasi dalam urusan kemasyarakatan dengan pikiran dan sikap yang santun</a:t>
            </a:r>
          </a:p>
          <a:p>
            <a:pPr eaLnBrk="1" hangingPunct="1"/>
            <a:r>
              <a:rPr lang="en-US" smtClean="0"/>
              <a:t>Mendorong berfungsinya demokrasi konstitusional yang sehat.</a:t>
            </a:r>
          </a:p>
        </p:txBody>
      </p:sp>
    </p:spTree>
    <p:extLst>
      <p:ext uri="{BB962C8B-B14F-4D97-AF65-F5344CB8AC3E}">
        <p14:creationId xmlns:p14="http://schemas.microsoft.com/office/powerpoint/2010/main" val="48432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.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Pengertian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Hak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Kewajiban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Warga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Negara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270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warga negara adalah warga suatu negara yang ditetapkan berdasarkan peraturan perundang-undangan.</a:t>
            </a:r>
          </a:p>
        </p:txBody>
      </p:sp>
    </p:spTree>
    <p:extLst>
      <p:ext uri="{BB962C8B-B14F-4D97-AF65-F5344CB8AC3E}">
        <p14:creationId xmlns:p14="http://schemas.microsoft.com/office/powerpoint/2010/main" val="245465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00125" y="0"/>
            <a:ext cx="750093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Asas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Kewarganegaraan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asas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kewarganegaraan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umum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</a:p>
        </p:txBody>
      </p:sp>
      <p:sp>
        <p:nvSpPr>
          <p:cNvPr id="73734" name="Content Placeholder 7"/>
          <p:cNvSpPr>
            <a:spLocks noGrp="1"/>
          </p:cNvSpPr>
          <p:nvPr>
            <p:ph idx="1"/>
          </p:nvPr>
        </p:nvSpPr>
        <p:spPr>
          <a:xfrm>
            <a:off x="1000125" y="1214438"/>
            <a:ext cx="7934325" cy="5033962"/>
          </a:xfrm>
        </p:spPr>
        <p:txBody>
          <a:bodyPr/>
          <a:lstStyle/>
          <a:p>
            <a:pPr eaLnBrk="1" hangingPunct="1"/>
            <a:r>
              <a:rPr lang="en-US" sz="4000" smtClean="0"/>
              <a:t>Asas kelahiran (</a:t>
            </a:r>
            <a:r>
              <a:rPr lang="en-US" sz="4000" i="1" smtClean="0"/>
              <a:t>Ius Soli)</a:t>
            </a:r>
            <a:endParaRPr lang="en-US" sz="4000" smtClean="0"/>
          </a:p>
          <a:p>
            <a:pPr eaLnBrk="1" hangingPunct="1"/>
            <a:r>
              <a:rPr lang="en-US" sz="4000" smtClean="0"/>
              <a:t>Asas keturunan (</a:t>
            </a:r>
            <a:r>
              <a:rPr lang="en-US" sz="4000" i="1" smtClean="0"/>
              <a:t>Ius Sanguinis)</a:t>
            </a:r>
          </a:p>
          <a:p>
            <a:pPr eaLnBrk="1" hangingPunct="1"/>
            <a:r>
              <a:rPr lang="en-US" sz="4000" smtClean="0"/>
              <a:t>Asas Kewarganegaraan Tunggal</a:t>
            </a:r>
          </a:p>
          <a:p>
            <a:pPr eaLnBrk="1" hangingPunct="1"/>
            <a:r>
              <a:rPr lang="en-US" sz="4000" smtClean="0"/>
              <a:t>Asas Kewarganegaraan Ganda Terbatas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10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00125" y="0"/>
            <a:ext cx="7858125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Asas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Kewarganegaraan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Khusus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4757" name="Content Placeholder 6"/>
          <p:cNvSpPr>
            <a:spLocks noGrp="1"/>
          </p:cNvSpPr>
          <p:nvPr>
            <p:ph idx="1"/>
          </p:nvPr>
        </p:nvSpPr>
        <p:spPr>
          <a:xfrm>
            <a:off x="1071563" y="714375"/>
            <a:ext cx="7862887" cy="5534025"/>
          </a:xfrm>
        </p:spPr>
        <p:txBody>
          <a:bodyPr>
            <a:normAutofit/>
          </a:bodyPr>
          <a:lstStyle/>
          <a:p>
            <a:pPr eaLnBrk="1" hangingPunct="1">
              <a:buFont typeface="Gill Sans MT" pitchFamily="34" charset="0"/>
              <a:buAutoNum type="arabicPeriod"/>
            </a:pPr>
            <a:r>
              <a:rPr lang="en-US" smtClean="0"/>
              <a:t>Asas Kepentingan Nasional</a:t>
            </a:r>
          </a:p>
          <a:p>
            <a:pPr eaLnBrk="1" hangingPunct="1">
              <a:buFont typeface="Gill Sans MT" pitchFamily="34" charset="0"/>
              <a:buAutoNum type="arabicPeriod"/>
            </a:pPr>
            <a:r>
              <a:rPr lang="en-US" smtClean="0"/>
              <a:t>Asas Perlindungan Maksimum</a:t>
            </a:r>
          </a:p>
          <a:p>
            <a:pPr eaLnBrk="1" hangingPunct="1">
              <a:buFont typeface="Gill Sans MT" pitchFamily="34" charset="0"/>
              <a:buAutoNum type="arabicPeriod"/>
            </a:pPr>
            <a:r>
              <a:rPr lang="en-US" smtClean="0"/>
              <a:t>Asas Persamaan di dalam Hukum dan pemerintahan</a:t>
            </a:r>
          </a:p>
          <a:p>
            <a:pPr eaLnBrk="1" hangingPunct="1">
              <a:buFont typeface="Gill Sans MT" pitchFamily="34" charset="0"/>
              <a:buAutoNum type="arabicPeriod"/>
            </a:pPr>
            <a:r>
              <a:rPr lang="en-US" smtClean="0"/>
              <a:t>Asas kebenaran substantif</a:t>
            </a:r>
          </a:p>
          <a:p>
            <a:pPr eaLnBrk="1" hangingPunct="1">
              <a:buFont typeface="Gill Sans MT" pitchFamily="34" charset="0"/>
              <a:buAutoNum type="arabicPeriod"/>
            </a:pPr>
            <a:r>
              <a:rPr lang="en-US" smtClean="0"/>
              <a:t>Asas non-diskriminatif</a:t>
            </a:r>
          </a:p>
          <a:p>
            <a:pPr eaLnBrk="1" hangingPunct="1">
              <a:buFont typeface="Gill Sans MT" pitchFamily="34" charset="0"/>
              <a:buAutoNum type="arabicPeriod"/>
            </a:pPr>
            <a:r>
              <a:rPr lang="en-US" smtClean="0"/>
              <a:t>Asas pengakuan dan penghormatan terhadap HAM</a:t>
            </a:r>
          </a:p>
          <a:p>
            <a:pPr eaLnBrk="1" hangingPunct="1">
              <a:buFont typeface="Gill Sans MT" pitchFamily="34" charset="0"/>
              <a:buAutoNum type="arabicPeriod"/>
            </a:pPr>
            <a:r>
              <a:rPr lang="en-US" smtClean="0"/>
              <a:t>Asas keterbukaan</a:t>
            </a:r>
          </a:p>
          <a:p>
            <a:pPr eaLnBrk="1" hangingPunct="1">
              <a:buFont typeface="Gill Sans MT" pitchFamily="34" charset="0"/>
              <a:buAutoNum type="arabicPeriod"/>
            </a:pPr>
            <a:r>
              <a:rPr lang="en-US" smtClean="0"/>
              <a:t>Asas publisitas</a:t>
            </a:r>
          </a:p>
        </p:txBody>
      </p:sp>
    </p:spTree>
    <p:extLst>
      <p:ext uri="{BB962C8B-B14F-4D97-AF65-F5344CB8AC3E}">
        <p14:creationId xmlns:p14="http://schemas.microsoft.com/office/powerpoint/2010/main" val="2922205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</a:t>
            </a:r>
          </a:p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57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643813" cy="1368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Masalah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Status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Kewarganegaraan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5781" name="Content Placeholder 6"/>
          <p:cNvSpPr>
            <a:spLocks noGrp="1"/>
          </p:cNvSpPr>
          <p:nvPr>
            <p:ph idx="1"/>
          </p:nvPr>
        </p:nvSpPr>
        <p:spPr>
          <a:xfrm>
            <a:off x="1000125" y="1857375"/>
            <a:ext cx="7934325" cy="4391025"/>
          </a:xfrm>
        </p:spPr>
        <p:txBody>
          <a:bodyPr/>
          <a:lstStyle/>
          <a:p>
            <a:pPr eaLnBrk="1" hangingPunct="1"/>
            <a:r>
              <a:rPr lang="en-US" sz="4000" smtClean="0"/>
              <a:t>Apatride</a:t>
            </a:r>
          </a:p>
          <a:p>
            <a:pPr eaLnBrk="1" hangingPunct="1"/>
            <a:r>
              <a:rPr lang="en-US" sz="4000" smtClean="0"/>
              <a:t>Bipatride</a:t>
            </a:r>
          </a:p>
          <a:p>
            <a:pPr eaLnBrk="1" hangingPunct="1"/>
            <a:r>
              <a:rPr lang="en-US" sz="4000" smtClean="0"/>
              <a:t>Multipatride</a:t>
            </a:r>
          </a:p>
        </p:txBody>
      </p:sp>
    </p:spTree>
    <p:extLst>
      <p:ext uri="{BB962C8B-B14F-4D97-AF65-F5344CB8AC3E}">
        <p14:creationId xmlns:p14="http://schemas.microsoft.com/office/powerpoint/2010/main" val="425529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28688" y="0"/>
            <a:ext cx="7929562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Tata Cara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Memperoleh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Kewarganegaraan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Indonesia</a:t>
            </a:r>
          </a:p>
        </p:txBody>
      </p:sp>
      <p:sp>
        <p:nvSpPr>
          <p:cNvPr id="76805" name="Content Placeholder 5"/>
          <p:cNvSpPr>
            <a:spLocks noGrp="1"/>
          </p:cNvSpPr>
          <p:nvPr>
            <p:ph idx="1"/>
          </p:nvPr>
        </p:nvSpPr>
        <p:spPr>
          <a:xfrm>
            <a:off x="928688" y="1071563"/>
            <a:ext cx="8005762" cy="5176837"/>
          </a:xfrm>
        </p:spPr>
        <p:txBody>
          <a:bodyPr/>
          <a:lstStyle/>
          <a:p>
            <a:pPr eaLnBrk="1" hangingPunct="1"/>
            <a:r>
              <a:rPr lang="en-US" sz="3600" smtClean="0"/>
              <a:t>Karena kelahiran</a:t>
            </a:r>
          </a:p>
          <a:p>
            <a:pPr eaLnBrk="1" hangingPunct="1"/>
            <a:r>
              <a:rPr lang="en-US" sz="3600" smtClean="0"/>
              <a:t>Karena Pengangkatan</a:t>
            </a:r>
          </a:p>
          <a:p>
            <a:pPr eaLnBrk="1" hangingPunct="1"/>
            <a:r>
              <a:rPr lang="en-US" sz="3600" smtClean="0"/>
              <a:t>Karena dikabulkan permohonan</a:t>
            </a:r>
          </a:p>
          <a:p>
            <a:pPr eaLnBrk="1" hangingPunct="1"/>
            <a:r>
              <a:rPr lang="en-US" sz="3600" smtClean="0"/>
              <a:t>Karena kewarganegaraan</a:t>
            </a:r>
          </a:p>
          <a:p>
            <a:pPr eaLnBrk="1" hangingPunct="1"/>
            <a:r>
              <a:rPr lang="en-US" sz="3600" smtClean="0"/>
              <a:t>Karena perkawinan</a:t>
            </a:r>
          </a:p>
          <a:p>
            <a:pPr eaLnBrk="1" hangingPunct="1"/>
            <a:r>
              <a:rPr lang="en-US" sz="3600" smtClean="0"/>
              <a:t>Karena pernyataan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41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Hak Warga Negara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Mendapatkan pendidikan</a:t>
            </a:r>
          </a:p>
          <a:p>
            <a:r>
              <a:rPr lang="id-ID" smtClean="0"/>
              <a:t>Mendapatkan pengajaran</a:t>
            </a:r>
          </a:p>
          <a:p>
            <a:r>
              <a:rPr lang="id-ID" smtClean="0"/>
              <a:t>Mendapatkan perlindungan</a:t>
            </a:r>
          </a:p>
          <a:p>
            <a:r>
              <a:rPr lang="id-ID" smtClean="0"/>
              <a:t>Mendapatkan pekerjaan</a:t>
            </a:r>
          </a:p>
          <a:p>
            <a:r>
              <a:rPr lang="id-ID" smtClean="0"/>
              <a:t>Mendapatkan penghidupan yang layak</a:t>
            </a:r>
          </a:p>
          <a:p>
            <a:r>
              <a:rPr lang="id-ID" smtClean="0"/>
              <a:t>Hak di pilih dan memilih</a:t>
            </a:r>
          </a:p>
          <a:p>
            <a:r>
              <a:rPr lang="id-ID" smtClean="0"/>
              <a:t>dsb</a:t>
            </a:r>
          </a:p>
        </p:txBody>
      </p:sp>
    </p:spTree>
    <p:extLst>
      <p:ext uri="{BB962C8B-B14F-4D97-AF65-F5344CB8AC3E}">
        <p14:creationId xmlns:p14="http://schemas.microsoft.com/office/powerpoint/2010/main" val="366563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Kewajiban Warga Negara</a:t>
            </a:r>
            <a:endParaRPr lang="en-US" smtClean="0"/>
          </a:p>
        </p:txBody>
      </p:sp>
      <p:sp>
        <p:nvSpPr>
          <p:cNvPr id="78852" name="Content Placeholder 7"/>
          <p:cNvSpPr>
            <a:spLocks noGrp="1"/>
          </p:cNvSpPr>
          <p:nvPr>
            <p:ph idx="1"/>
          </p:nvPr>
        </p:nvSpPr>
        <p:spPr>
          <a:xfrm>
            <a:off x="1000125" y="1785938"/>
            <a:ext cx="7934325" cy="4462462"/>
          </a:xfrm>
        </p:spPr>
        <p:txBody>
          <a:bodyPr/>
          <a:lstStyle/>
          <a:p>
            <a:pPr eaLnBrk="1" hangingPunct="1"/>
            <a:r>
              <a:rPr lang="en-US" smtClean="0"/>
              <a:t>Wajib tunduk kepada pembatasan yang ditetapkan dengan undang-undang untuk menjamin pengakuan serta penghormatan atas hak dan kebebasan orang lain.</a:t>
            </a:r>
          </a:p>
          <a:p>
            <a:pPr eaLnBrk="1" hangingPunct="1"/>
            <a:r>
              <a:rPr lang="en-US" smtClean="0"/>
              <a:t>Wajib mengikuti pendidikan dasar.</a:t>
            </a:r>
            <a:endParaRPr lang="id-ID" smtClean="0"/>
          </a:p>
          <a:p>
            <a:pPr eaLnBrk="1" hangingPunct="1"/>
            <a:r>
              <a:rPr lang="id-ID" smtClean="0"/>
              <a:t>Wajib membayar pajak</a:t>
            </a:r>
          </a:p>
          <a:p>
            <a:pPr eaLnBrk="1" hangingPunct="1"/>
            <a:r>
              <a:rPr lang="id-ID" smtClean="0"/>
              <a:t>dsb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976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798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Title 8"/>
          <p:cNvSpPr>
            <a:spLocks noGrp="1"/>
          </p:cNvSpPr>
          <p:nvPr>
            <p:ph type="title"/>
          </p:nvPr>
        </p:nvSpPr>
        <p:spPr>
          <a:xfrm>
            <a:off x="1000125" y="0"/>
            <a:ext cx="7934325" cy="857250"/>
          </a:xfrm>
        </p:spPr>
        <p:txBody>
          <a:bodyPr/>
          <a:lstStyle/>
          <a:p>
            <a:pPr eaLnBrk="1" hangingPunct="1"/>
            <a:r>
              <a:rPr lang="en-US" smtClean="0"/>
              <a:t>Hak negara/pemerintah</a:t>
            </a:r>
          </a:p>
        </p:txBody>
      </p:sp>
      <p:sp>
        <p:nvSpPr>
          <p:cNvPr id="79877" name="Content Placeholder 5"/>
          <p:cNvSpPr>
            <a:spLocks noGrp="1"/>
          </p:cNvSpPr>
          <p:nvPr>
            <p:ph idx="1"/>
          </p:nvPr>
        </p:nvSpPr>
        <p:spPr>
          <a:xfrm>
            <a:off x="928688" y="785813"/>
            <a:ext cx="8005762" cy="5462587"/>
          </a:xfrm>
        </p:spPr>
        <p:txBody>
          <a:bodyPr/>
          <a:lstStyle/>
          <a:p>
            <a:pPr eaLnBrk="1" hangingPunct="1"/>
            <a:r>
              <a:rPr lang="en-US" smtClean="0"/>
              <a:t>Menciptakan peraturan dan undang-undang yang dapat mewujudkan ketertiban dan keamanan bagi keseluruhan rakyat.</a:t>
            </a:r>
          </a:p>
          <a:p>
            <a:pPr eaLnBrk="1" hangingPunct="1"/>
            <a:r>
              <a:rPr lang="en-US" smtClean="0"/>
              <a:t>Melakukan monopoli terhadap sumber daya yang menguasai hajat hidup orang banyak.</a:t>
            </a:r>
          </a:p>
          <a:p>
            <a:pPr eaLnBrk="1" hangingPunct="1"/>
            <a:r>
              <a:rPr lang="en-US" smtClean="0"/>
              <a:t>Memaksa setiap warga negara untuk taat pada hukum yang berlaku. </a:t>
            </a:r>
          </a:p>
        </p:txBody>
      </p:sp>
    </p:spTree>
    <p:extLst>
      <p:ext uri="{BB962C8B-B14F-4D97-AF65-F5344CB8AC3E}">
        <p14:creationId xmlns:p14="http://schemas.microsoft.com/office/powerpoint/2010/main" val="402170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614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Pertemuan 6</vt:lpstr>
      <vt:lpstr>Pengertian Hak dan Kewajiban Warga Negara</vt:lpstr>
      <vt:lpstr>Asas Kewarganegaraan (asas kewarganegaraan umum)</vt:lpstr>
      <vt:lpstr>Asas Kewarganegaraan Khusus</vt:lpstr>
      <vt:lpstr>Masalah Status Kewarganegaraan</vt:lpstr>
      <vt:lpstr>Tata Cara Memperoleh Kewarganegaraan Indonesia</vt:lpstr>
      <vt:lpstr>Hak Warga Negara</vt:lpstr>
      <vt:lpstr>Kewajiban Warga Negara</vt:lpstr>
      <vt:lpstr>Hak negara/pemerintah</vt:lpstr>
      <vt:lpstr>Kewajiban negara/pemerintah</vt:lpstr>
      <vt:lpstr>Kewajiban negara/pemerintah</vt:lpstr>
      <vt:lpstr>Kewajiban negara/pemerintah</vt:lpstr>
      <vt:lpstr>Kewajiban negara/pemerintah</vt:lpstr>
      <vt:lpstr>Karakteristik Warga Negara  Yang Bertanggungjawab</vt:lpstr>
      <vt:lpstr>Karakteristik Warga Negara   Yang Mandiri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RAHASIA</dc:creator>
  <cp:lastModifiedBy>RAHASIA</cp:lastModifiedBy>
  <cp:revision>1</cp:revision>
  <dcterms:created xsi:type="dcterms:W3CDTF">2020-04-13T07:53:14Z</dcterms:created>
  <dcterms:modified xsi:type="dcterms:W3CDTF">2020-04-13T07:56:26Z</dcterms:modified>
</cp:coreProperties>
</file>