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4"/>
  </p:sldMasterIdLst>
  <p:notesMasterIdLst>
    <p:notesMasterId r:id="rId26"/>
  </p:notesMasterIdLst>
  <p:sldIdLst>
    <p:sldId id="256" r:id="rId5"/>
    <p:sldId id="343" r:id="rId6"/>
    <p:sldId id="378" r:id="rId7"/>
    <p:sldId id="419" r:id="rId8"/>
    <p:sldId id="420" r:id="rId9"/>
    <p:sldId id="421" r:id="rId10"/>
    <p:sldId id="387" r:id="rId11"/>
    <p:sldId id="422" r:id="rId12"/>
    <p:sldId id="423" r:id="rId13"/>
    <p:sldId id="379" r:id="rId14"/>
    <p:sldId id="381" r:id="rId15"/>
    <p:sldId id="398" r:id="rId16"/>
    <p:sldId id="401" r:id="rId17"/>
    <p:sldId id="388" r:id="rId18"/>
    <p:sldId id="389" r:id="rId19"/>
    <p:sldId id="402" r:id="rId20"/>
    <p:sldId id="424" r:id="rId21"/>
    <p:sldId id="425" r:id="rId22"/>
    <p:sldId id="426" r:id="rId23"/>
    <p:sldId id="386" r:id="rId24"/>
    <p:sldId id="37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89896" autoAdjust="0"/>
  </p:normalViewPr>
  <p:slideViewPr>
    <p:cSldViewPr>
      <p:cViewPr varScale="1">
        <p:scale>
          <a:sx n="66" d="100"/>
          <a:sy n="66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4/8/2019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Untuk mencari nilai</a:t>
            </a:r>
            <a:r>
              <a:rPr lang="id-ID" baseline="0" dirty="0" smtClean="0"/>
              <a:t> ES, Ef, Ls dan LF adalah dengan menentukan ada berapa jalur terus cari jalur kritisnya.</a:t>
            </a:r>
          </a:p>
          <a:p>
            <a:r>
              <a:rPr lang="id-ID" baseline="0" dirty="0" smtClean="0"/>
              <a:t>Setelah ketemu jalur kritis baru cari Nilai ES, EF, LS dan LF  (catatan : jalur kritis mempengaruhi nilai ES, EF, Ls dan LF  jalur tidak kritis)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882B0537-26E3-4DDF-AF3C-8F15C807AAE8}" type="datetime8">
              <a:rPr lang="en-US" sz="2000" smtClean="0">
                <a:solidFill>
                  <a:srgbClr val="FFFFFF"/>
                </a:solidFill>
              </a:rPr>
              <a:pPr algn="ctr"/>
              <a:t>4/8/2019 3:25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/>
              <a:t>Sidang Tesis Opsi Teknologi Informasi – Institut Teknologi Bandung 2010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8600" y="4953000"/>
            <a:ext cx="1755711" cy="176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4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916175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927472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5547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15197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69552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7316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215857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0EDB7-F7B6-4106-B134-6FA1A729EA77}" type="datetime8">
              <a:rPr lang="en-US" smtClean="0"/>
              <a:pPr/>
              <a:t>4/8/2019 3:25 AM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896AE-FB7B-4299-9D1C-E122EF7F3F23}" type="datetime8">
              <a:rPr lang="en-US" smtClean="0"/>
              <a:pPr/>
              <a:t>4/8/2019 3:25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3800" y="609600"/>
            <a:ext cx="1288751" cy="129757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0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900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9E503-3B53-48A4-B4F0-A5B8941EF20B}" type="datetime8">
              <a:rPr lang="en-US" smtClean="0"/>
              <a:pPr/>
              <a:t>4/8/2019 3:25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37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10588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7077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07156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159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4785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166C-C820-40A0-BBC3-AC2E5EDD4755}" type="datetime8">
              <a:rPr lang="en-US" smtClean="0">
                <a:solidFill>
                  <a:schemeClr val="tx2"/>
                </a:solidFill>
              </a:rPr>
              <a:pPr/>
              <a:t>4/8/2019 3:25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nn-NO" sz="1400" smtClean="0">
                <a:solidFill>
                  <a:schemeClr val="tx2"/>
                </a:solidFill>
              </a:rPr>
              <a:t>Sidang Tesis Opsi Teknologi Informasi – Institut Teknologi Bandung 2010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12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03" r:id="rId17"/>
    <p:sldLayoutId id="2147483702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52403" y="293916"/>
            <a:ext cx="8839200" cy="2286000"/>
          </a:xfrm>
        </p:spPr>
        <p:txBody>
          <a:bodyPr>
            <a:noAutofit/>
          </a:bodyPr>
          <a:lstStyle/>
          <a:p>
            <a:pPr algn="ctr"/>
            <a:r>
              <a:rPr lang="id-I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PROJECT Time Management</a:t>
            </a:r>
            <a:br>
              <a:rPr lang="id-ID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(Manajemen waktu proyek bag.2 : GANTT CHART, CPM dan PERT)</a:t>
            </a:r>
            <a:r>
              <a:rPr lang="id-ID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id-ID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id-ID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(MATA KULIAH MANAJEMEN PROYEK PERANGKAT LUNAK) 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SUF – MPPL 2014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39633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d-ID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Sufa’atin </a:t>
            </a: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Program Studi Teknik Informatika </a:t>
            </a:r>
          </a:p>
          <a:p>
            <a:pPr algn="ctr"/>
            <a:r>
              <a:rPr lang="id-ID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Universitas Komputer Indonesia</a:t>
            </a:r>
            <a:endParaRPr lang="id-ID" sz="2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Diagram Pert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10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" t="26237" r="4524" b="10040"/>
          <a:stretch/>
        </p:blipFill>
        <p:spPr bwMode="auto">
          <a:xfrm>
            <a:off x="179512" y="1970441"/>
            <a:ext cx="88404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Estimasi Waktu</a:t>
            </a:r>
            <a:endParaRPr lang="en-US" b="1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688829"/>
              </p:ext>
            </p:extLst>
          </p:nvPr>
        </p:nvGraphicFramePr>
        <p:xfrm>
          <a:off x="382147" y="1945347"/>
          <a:ext cx="8424936" cy="41444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68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8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78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err="1" smtClean="0"/>
                        <a:t>Aktifitas</a:t>
                      </a:r>
                      <a:endParaRPr lang="en-US" sz="1800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kern="1200" dirty="0" err="1" smtClean="0"/>
                        <a:t>Durasi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en-US" sz="1800" kern="1200" dirty="0" err="1" smtClean="0"/>
                        <a:t>Aktifitas</a:t>
                      </a:r>
                      <a:r>
                        <a:rPr lang="en-US" sz="1800" kern="1200" dirty="0" smtClean="0"/>
                        <a:t> (</a:t>
                      </a:r>
                      <a:r>
                        <a:rPr lang="en-US" sz="1800" kern="1200" dirty="0" err="1" smtClean="0"/>
                        <a:t>Minggu</a:t>
                      </a:r>
                      <a:r>
                        <a:rPr lang="en-US" sz="1800" kern="1200" dirty="0" smtClean="0"/>
                        <a:t>)</a:t>
                      </a:r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7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Optimistic (a)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Most Likely (m)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Pessimistic (b)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kern="1200" dirty="0" err="1" smtClean="0"/>
                        <a:t>t</a:t>
                      </a:r>
                      <a:r>
                        <a:rPr lang="en-US" sz="1800" b="1" kern="1200" baseline="-25000" dirty="0" err="1" smtClean="0"/>
                        <a:t>e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1" dirty="0" smtClean="0"/>
                        <a:t>S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A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mtClean="0"/>
                        <a:t>B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3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4.00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0.33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C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2.83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smtClean="0"/>
                        <a:t>D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0.25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E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1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2.83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F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8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G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3.00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0.33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3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dirty="0" smtClean="0"/>
                        <a:t>H</a:t>
                      </a:r>
                      <a:endParaRPr lang="en-US" sz="18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/>
                        <a:t>2</a:t>
                      </a:r>
                      <a:endParaRPr lang="en-US" sz="180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</a:t>
            </a:r>
            <a:r>
              <a:rPr lang="en-US" b="1" dirty="0" smtClean="0"/>
              <a:t>PERT (Time Expected)</a:t>
            </a:r>
            <a:endParaRPr lang="en-US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12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159" y="1525003"/>
            <a:ext cx="6480720" cy="47598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</a:t>
            </a:r>
            <a:r>
              <a:rPr lang="en-US" b="1" dirty="0" smtClean="0"/>
              <a:t>PERT (Time Deviation)</a:t>
            </a:r>
            <a:endParaRPr lang="en-US" sz="4000" b="1" i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13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40446">
            <a:off x="1165408" y="1704180"/>
            <a:ext cx="6083171" cy="4524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Asumsi Kegiatan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14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33590" y="1985517"/>
            <a:ext cx="6984776" cy="3960440"/>
            <a:chOff x="467544" y="1484784"/>
            <a:chExt cx="6984776" cy="3960440"/>
          </a:xfrm>
        </p:grpSpPr>
        <p:sp>
          <p:nvSpPr>
            <p:cNvPr id="11" name="Oval 10"/>
            <p:cNvSpPr/>
            <p:nvPr/>
          </p:nvSpPr>
          <p:spPr>
            <a:xfrm>
              <a:off x="467544" y="3284984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1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858098" y="4869160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4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75856" y="1484784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2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874322" y="3272036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6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58098" y="3272036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5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697858" y="3284984"/>
              <a:ext cx="577998" cy="576064"/>
            </a:xfrm>
            <a:prstGeom prst="ellipse">
              <a:avLst/>
            </a:prstGeom>
            <a:solidFill>
              <a:srgbClr val="FF9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3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1" idx="7"/>
              <a:endCxn id="14" idx="2"/>
            </p:cNvCxnSpPr>
            <p:nvPr/>
          </p:nvCxnSpPr>
          <p:spPr>
            <a:xfrm flipV="1">
              <a:off x="960896" y="1772816"/>
              <a:ext cx="2314960" cy="159653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1" idx="6"/>
              <a:endCxn id="17" idx="2"/>
            </p:cNvCxnSpPr>
            <p:nvPr/>
          </p:nvCxnSpPr>
          <p:spPr>
            <a:xfrm>
              <a:off x="1045542" y="3573016"/>
              <a:ext cx="165231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6"/>
              <a:endCxn id="16" idx="2"/>
            </p:cNvCxnSpPr>
            <p:nvPr/>
          </p:nvCxnSpPr>
          <p:spPr>
            <a:xfrm flipV="1">
              <a:off x="3275856" y="3560068"/>
              <a:ext cx="1582242" cy="129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6" idx="6"/>
              <a:endCxn id="15" idx="2"/>
            </p:cNvCxnSpPr>
            <p:nvPr/>
          </p:nvCxnSpPr>
          <p:spPr>
            <a:xfrm>
              <a:off x="5436096" y="3560068"/>
              <a:ext cx="143822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1" idx="5"/>
              <a:endCxn id="13" idx="2"/>
            </p:cNvCxnSpPr>
            <p:nvPr/>
          </p:nvCxnSpPr>
          <p:spPr>
            <a:xfrm>
              <a:off x="960896" y="3776685"/>
              <a:ext cx="3897202" cy="138050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7" idx="5"/>
              <a:endCxn id="13" idx="1"/>
            </p:cNvCxnSpPr>
            <p:nvPr/>
          </p:nvCxnSpPr>
          <p:spPr>
            <a:xfrm>
              <a:off x="3191210" y="3776685"/>
              <a:ext cx="1751534" cy="11768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3" idx="6"/>
              <a:endCxn id="15" idx="3"/>
            </p:cNvCxnSpPr>
            <p:nvPr/>
          </p:nvCxnSpPr>
          <p:spPr>
            <a:xfrm flipV="1">
              <a:off x="5436096" y="3763737"/>
              <a:ext cx="1522872" cy="139345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1259632" y="1846565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A</a:t>
              </a:r>
            </a:p>
            <a:p>
              <a:pPr algn="ctr"/>
              <a:r>
                <a:rPr lang="id-ID" dirty="0" smtClean="0"/>
                <a:t>t = 6,17</a:t>
              </a:r>
              <a:endParaRPr lang="id-ID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31640" y="296181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B</a:t>
              </a:r>
            </a:p>
            <a:p>
              <a:pPr algn="ctr"/>
              <a:r>
                <a:rPr lang="id-ID" dirty="0" smtClean="0"/>
                <a:t>t = 4,00</a:t>
              </a:r>
              <a:endParaRPr lang="id-ID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5364" y="4222829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F</a:t>
              </a:r>
            </a:p>
            <a:p>
              <a:pPr algn="ctr"/>
              <a:r>
                <a:rPr lang="id-ID" dirty="0" smtClean="0"/>
                <a:t>t = 10,5</a:t>
              </a:r>
              <a:endParaRPr lang="id-ID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18038" y="2021463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C</a:t>
              </a:r>
            </a:p>
            <a:p>
              <a:pPr algn="ctr"/>
              <a:r>
                <a:rPr lang="id-ID" dirty="0" smtClean="0"/>
                <a:t>t = 2,83</a:t>
              </a:r>
              <a:endParaRPr lang="id-ID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526917" y="2928848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D</a:t>
              </a:r>
            </a:p>
            <a:p>
              <a:pPr algn="ctr"/>
              <a:r>
                <a:rPr lang="id-ID" dirty="0" smtClean="0"/>
                <a:t>t = 4,08</a:t>
              </a:r>
              <a:endParaRPr lang="id-ID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23928" y="3790781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E</a:t>
              </a:r>
            </a:p>
            <a:p>
              <a:pPr algn="ctr"/>
              <a:r>
                <a:rPr lang="id-ID" dirty="0" smtClean="0"/>
                <a:t>t = 2,83</a:t>
              </a:r>
              <a:endParaRPr lang="id-ID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15149" y="2913737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H</a:t>
              </a:r>
            </a:p>
            <a:p>
              <a:pPr algn="ctr"/>
              <a:r>
                <a:rPr lang="id-ID" dirty="0" smtClean="0"/>
                <a:t>t = 2,08</a:t>
              </a:r>
              <a:endParaRPr lang="id-ID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67977" y="4360389"/>
              <a:ext cx="10801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G</a:t>
              </a:r>
            </a:p>
            <a:p>
              <a:pPr algn="ctr"/>
              <a:r>
                <a:rPr lang="id-ID" dirty="0" smtClean="0"/>
                <a:t>t = 3,00</a:t>
              </a:r>
              <a:endParaRPr lang="id-ID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Perhitungan Estimasi Waktu Proyek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15</a:t>
            </a:fld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965454"/>
              </p:ext>
            </p:extLst>
          </p:nvPr>
        </p:nvGraphicFramePr>
        <p:xfrm>
          <a:off x="304800" y="2047384"/>
          <a:ext cx="8640962" cy="38200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10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85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NAMA AKTIVITAS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Kurun Waktu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Paling Awal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Paling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Akhir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Deviasi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EF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LF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45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6.17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6.17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2/42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8.59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B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4.00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4.00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3.67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7.67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0.33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C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2.83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6.17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9.00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8.59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11.42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D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4.08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4.00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8.08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7.34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11.42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0.25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E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2.83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4.00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6.83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7.67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F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10.50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1.17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G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3.00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0.33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H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2.08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9.00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11.08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11.42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13.50</a:t>
                      </a:r>
                      <a:endParaRPr lang="id-ID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/>
                        <a:t>0.08</a:t>
                      </a:r>
                      <a:endParaRPr lang="en-US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990600"/>
          </a:xfrm>
        </p:spPr>
        <p:txBody>
          <a:bodyPr>
            <a:normAutofit/>
          </a:bodyPr>
          <a:lstStyle/>
          <a:p>
            <a:r>
              <a:rPr lang="id-ID" b="1" dirty="0" smtClean="0"/>
              <a:t>Dalam Bentuk PDM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16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12570" y="232260"/>
            <a:ext cx="7908380" cy="6515635"/>
            <a:chOff x="107043" y="174204"/>
            <a:chExt cx="7908380" cy="6515635"/>
          </a:xfrm>
        </p:grpSpPr>
        <p:grpSp>
          <p:nvGrpSpPr>
            <p:cNvPr id="15" name="Group 11"/>
            <p:cNvGrpSpPr/>
            <p:nvPr/>
          </p:nvGrpSpPr>
          <p:grpSpPr>
            <a:xfrm>
              <a:off x="1998005" y="4869160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90" name="Rectangle 5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F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45"/>
            <p:cNvGrpSpPr/>
            <p:nvPr/>
          </p:nvGrpSpPr>
          <p:grpSpPr>
            <a:xfrm>
              <a:off x="4510150" y="1700808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85" name="Rectangle 84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D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" name="Group 51"/>
            <p:cNvGrpSpPr/>
            <p:nvPr/>
          </p:nvGrpSpPr>
          <p:grpSpPr>
            <a:xfrm>
              <a:off x="2007109" y="765498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80" name="Rectangle 79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26" name="Group 57"/>
            <p:cNvGrpSpPr/>
            <p:nvPr/>
          </p:nvGrpSpPr>
          <p:grpSpPr>
            <a:xfrm>
              <a:off x="2008163" y="2852936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75" name="Rectangle 74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B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63"/>
            <p:cNvGrpSpPr/>
            <p:nvPr/>
          </p:nvGrpSpPr>
          <p:grpSpPr>
            <a:xfrm>
              <a:off x="4499991" y="5393695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70" name="Rectangle 69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G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8" name="Group 69"/>
            <p:cNvGrpSpPr/>
            <p:nvPr/>
          </p:nvGrpSpPr>
          <p:grpSpPr>
            <a:xfrm>
              <a:off x="4499992" y="3365376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E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9" name="Group 75"/>
            <p:cNvGrpSpPr/>
            <p:nvPr/>
          </p:nvGrpSpPr>
          <p:grpSpPr>
            <a:xfrm>
              <a:off x="4520308" y="174204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60" name="Rectangle 59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C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81"/>
            <p:cNvGrpSpPr/>
            <p:nvPr/>
          </p:nvGrpSpPr>
          <p:grpSpPr>
            <a:xfrm>
              <a:off x="6804880" y="2652192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55" name="Rectangle 54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H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1" name="Straight Arrow Connector 30"/>
            <p:cNvCxnSpPr>
              <a:stCxn id="46" idx="3"/>
              <a:endCxn id="80" idx="1"/>
            </p:cNvCxnSpPr>
            <p:nvPr/>
          </p:nvCxnSpPr>
          <p:spPr>
            <a:xfrm flipV="1">
              <a:off x="1317586" y="1413570"/>
              <a:ext cx="689523" cy="20874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46" idx="3"/>
              <a:endCxn id="75" idx="1"/>
            </p:cNvCxnSpPr>
            <p:nvPr/>
          </p:nvCxnSpPr>
          <p:spPr>
            <a:xfrm>
              <a:off x="1317586" y="3501008"/>
              <a:ext cx="69057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46" idx="3"/>
            </p:cNvCxnSpPr>
            <p:nvPr/>
          </p:nvCxnSpPr>
          <p:spPr>
            <a:xfrm>
              <a:off x="1317586" y="3501008"/>
              <a:ext cx="680419" cy="20162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81" idx="3"/>
              <a:endCxn id="60" idx="1"/>
            </p:cNvCxnSpPr>
            <p:nvPr/>
          </p:nvCxnSpPr>
          <p:spPr>
            <a:xfrm flipV="1">
              <a:off x="3217652" y="822276"/>
              <a:ext cx="1302656" cy="5912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oup 97"/>
            <p:cNvGrpSpPr/>
            <p:nvPr/>
          </p:nvGrpSpPr>
          <p:grpSpPr>
            <a:xfrm>
              <a:off x="6804880" y="4730815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50" name="Rectangle 49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AKHIR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103"/>
            <p:cNvGrpSpPr/>
            <p:nvPr/>
          </p:nvGrpSpPr>
          <p:grpSpPr>
            <a:xfrm>
              <a:off x="107043" y="2852936"/>
              <a:ext cx="1210543" cy="1296144"/>
              <a:chOff x="683568" y="2564904"/>
              <a:chExt cx="1210543" cy="1296144"/>
            </a:xfrm>
            <a:solidFill>
              <a:srgbClr val="FF99CC"/>
            </a:solidFill>
          </p:grpSpPr>
          <p:sp>
            <p:nvSpPr>
              <p:cNvPr id="45" name="Rectangle 44"/>
              <p:cNvSpPr/>
              <p:nvPr/>
            </p:nvSpPr>
            <p:spPr>
              <a:xfrm>
                <a:off x="683568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1278682" y="2996952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83568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78682" y="3429000"/>
                <a:ext cx="615429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10,50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83568" y="2564904"/>
                <a:ext cx="1210543" cy="43204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d-ID" sz="1200" dirty="0" smtClean="0">
                    <a:solidFill>
                      <a:schemeClr val="tx1"/>
                    </a:solidFill>
                  </a:rPr>
                  <a:t>AWAL</a:t>
                </a:r>
                <a:endParaRPr lang="id-ID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7" name="Straight Arrow Connector 36"/>
            <p:cNvCxnSpPr>
              <a:stCxn id="76" idx="3"/>
              <a:endCxn id="85" idx="1"/>
            </p:cNvCxnSpPr>
            <p:nvPr/>
          </p:nvCxnSpPr>
          <p:spPr>
            <a:xfrm flipV="1">
              <a:off x="3218706" y="2348880"/>
              <a:ext cx="1291444" cy="11521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6" idx="3"/>
              <a:endCxn id="65" idx="1"/>
            </p:cNvCxnSpPr>
            <p:nvPr/>
          </p:nvCxnSpPr>
          <p:spPr>
            <a:xfrm>
              <a:off x="3218706" y="3501008"/>
              <a:ext cx="1281286" cy="512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74" idx="0"/>
            </p:cNvCxnSpPr>
            <p:nvPr/>
          </p:nvCxnSpPr>
          <p:spPr>
            <a:xfrm flipH="1">
              <a:off x="5105263" y="4661520"/>
              <a:ext cx="1" cy="732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70" idx="1"/>
            </p:cNvCxnSpPr>
            <p:nvPr/>
          </p:nvCxnSpPr>
          <p:spPr>
            <a:xfrm>
              <a:off x="3208548" y="5733256"/>
              <a:ext cx="1291443" cy="3085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55" idx="1"/>
            </p:cNvCxnSpPr>
            <p:nvPr/>
          </p:nvCxnSpPr>
          <p:spPr>
            <a:xfrm>
              <a:off x="5730852" y="822276"/>
              <a:ext cx="1074028" cy="24779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86" idx="3"/>
              <a:endCxn id="55" idx="1"/>
            </p:cNvCxnSpPr>
            <p:nvPr/>
          </p:nvCxnSpPr>
          <p:spPr>
            <a:xfrm>
              <a:off x="5720693" y="2348880"/>
              <a:ext cx="1084187" cy="95138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71" idx="3"/>
              <a:endCxn id="50" idx="1"/>
            </p:cNvCxnSpPr>
            <p:nvPr/>
          </p:nvCxnSpPr>
          <p:spPr>
            <a:xfrm flipV="1">
              <a:off x="5710534" y="5378887"/>
              <a:ext cx="1094346" cy="6628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endCxn id="54" idx="0"/>
            </p:cNvCxnSpPr>
            <p:nvPr/>
          </p:nvCxnSpPr>
          <p:spPr>
            <a:xfrm>
              <a:off x="7399994" y="3933056"/>
              <a:ext cx="10158" cy="79775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Lain Diagram Pert (1)</a:t>
            </a:r>
            <a:endParaRPr lang="en-US" b="1" dirty="0"/>
          </a:p>
        </p:txBody>
      </p:sp>
      <p:graphicFrame>
        <p:nvGraphicFramePr>
          <p:cNvPr id="3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409825" y="1981200"/>
          <a:ext cx="39433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4" imgW="3010049" imgH="1628729" progId="Excel.Sheet.8">
                  <p:embed/>
                </p:oleObj>
              </mc:Choice>
              <mc:Fallback>
                <p:oleObj name="Worksheet" r:id="rId4" imgW="3010049" imgH="1628729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825" y="1981200"/>
                        <a:ext cx="394335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17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0" y="146957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Contoh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suatu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kegiatan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proyek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dengan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menggunakan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grafik</a:t>
            </a:r>
            <a:r>
              <a:rPr lang="en-US" sz="2300" dirty="0">
                <a:latin typeface="Arial "/>
              </a:rPr>
              <a:t> GANTT</a:t>
            </a:r>
          </a:p>
        </p:txBody>
      </p:sp>
      <p:grpSp>
        <p:nvGrpSpPr>
          <p:cNvPr id="35" name="Group 23"/>
          <p:cNvGrpSpPr>
            <a:grpSpLocks/>
          </p:cNvGrpSpPr>
          <p:nvPr/>
        </p:nvGrpSpPr>
        <p:grpSpPr bwMode="auto">
          <a:xfrm>
            <a:off x="1600200" y="4974774"/>
            <a:ext cx="5791200" cy="1509713"/>
            <a:chOff x="624" y="3264"/>
            <a:chExt cx="3648" cy="951"/>
          </a:xfrm>
        </p:grpSpPr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624" y="360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1776" y="331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38" name="Oval 10"/>
            <p:cNvSpPr>
              <a:spLocks noChangeArrowheads="1"/>
            </p:cNvSpPr>
            <p:nvPr/>
          </p:nvSpPr>
          <p:spPr bwMode="auto">
            <a:xfrm>
              <a:off x="1776" y="384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sp>
          <p:nvSpPr>
            <p:cNvPr id="39" name="Oval 11"/>
            <p:cNvSpPr>
              <a:spLocks noChangeArrowheads="1"/>
            </p:cNvSpPr>
            <p:nvPr/>
          </p:nvSpPr>
          <p:spPr bwMode="auto">
            <a:xfrm>
              <a:off x="2784" y="355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40</a:t>
              </a: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3936" y="3552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50</a:t>
              </a:r>
            </a:p>
          </p:txBody>
        </p:sp>
        <p:cxnSp>
          <p:nvCxnSpPr>
            <p:cNvPr id="41" name="AutoShape 13"/>
            <p:cNvCxnSpPr>
              <a:cxnSpLocks noChangeShapeType="1"/>
              <a:stCxn id="36" idx="7"/>
              <a:endCxn id="37" idx="2"/>
            </p:cNvCxnSpPr>
            <p:nvPr/>
          </p:nvCxnSpPr>
          <p:spPr bwMode="auto">
            <a:xfrm flipV="1">
              <a:off x="911" y="3480"/>
              <a:ext cx="865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14"/>
            <p:cNvCxnSpPr>
              <a:cxnSpLocks noChangeShapeType="1"/>
              <a:stCxn id="36" idx="5"/>
              <a:endCxn id="38" idx="2"/>
            </p:cNvCxnSpPr>
            <p:nvPr/>
          </p:nvCxnSpPr>
          <p:spPr bwMode="auto">
            <a:xfrm>
              <a:off x="911" y="3887"/>
              <a:ext cx="865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15"/>
            <p:cNvCxnSpPr>
              <a:cxnSpLocks noChangeShapeType="1"/>
              <a:stCxn id="37" idx="6"/>
              <a:endCxn id="39" idx="1"/>
            </p:cNvCxnSpPr>
            <p:nvPr/>
          </p:nvCxnSpPr>
          <p:spPr bwMode="auto">
            <a:xfrm>
              <a:off x="2112" y="3480"/>
              <a:ext cx="721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16"/>
            <p:cNvCxnSpPr>
              <a:cxnSpLocks noChangeShapeType="1"/>
              <a:stCxn id="38" idx="6"/>
              <a:endCxn id="39" idx="3"/>
            </p:cNvCxnSpPr>
            <p:nvPr/>
          </p:nvCxnSpPr>
          <p:spPr bwMode="auto">
            <a:xfrm flipV="1">
              <a:off x="2112" y="3839"/>
              <a:ext cx="721" cy="16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5" name="AutoShape 17"/>
            <p:cNvCxnSpPr>
              <a:cxnSpLocks noChangeShapeType="1"/>
              <a:stCxn id="39" idx="6"/>
              <a:endCxn id="40" idx="2"/>
            </p:cNvCxnSpPr>
            <p:nvPr/>
          </p:nvCxnSpPr>
          <p:spPr bwMode="auto">
            <a:xfrm>
              <a:off x="3120" y="3720"/>
              <a:ext cx="81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6" name="Text Box 18"/>
            <p:cNvSpPr txBox="1">
              <a:spLocks noChangeArrowheads="1"/>
            </p:cNvSpPr>
            <p:nvPr/>
          </p:nvSpPr>
          <p:spPr bwMode="auto">
            <a:xfrm>
              <a:off x="1142" y="3335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A.4</a:t>
              </a:r>
            </a:p>
          </p:txBody>
        </p:sp>
        <p:sp>
          <p:nvSpPr>
            <p:cNvPr id="47" name="Text Box 19"/>
            <p:cNvSpPr txBox="1">
              <a:spLocks noChangeArrowheads="1"/>
            </p:cNvSpPr>
            <p:nvPr/>
          </p:nvSpPr>
          <p:spPr bwMode="auto">
            <a:xfrm>
              <a:off x="1056" y="3984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B.2</a:t>
              </a:r>
            </a:p>
          </p:txBody>
        </p: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2352" y="3264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C.4</a:t>
              </a:r>
            </a:p>
          </p:txBody>
        </p:sp>
        <p:sp>
          <p:nvSpPr>
            <p:cNvPr id="49" name="Text Box 21"/>
            <p:cNvSpPr txBox="1">
              <a:spLocks noChangeArrowheads="1"/>
            </p:cNvSpPr>
            <p:nvPr/>
          </p:nvSpPr>
          <p:spPr bwMode="auto">
            <a:xfrm>
              <a:off x="2400" y="393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D.4</a:t>
              </a:r>
            </a:p>
          </p:txBody>
        </p:sp>
        <p:sp>
          <p:nvSpPr>
            <p:cNvPr id="50" name="Text Box 22"/>
            <p:cNvSpPr txBox="1">
              <a:spLocks noChangeArrowheads="1"/>
            </p:cNvSpPr>
            <p:nvPr/>
          </p:nvSpPr>
          <p:spPr bwMode="auto">
            <a:xfrm>
              <a:off x="3312" y="3408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E.6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0" y="4441374"/>
            <a:ext cx="9144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Jadwal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diatas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diubah</a:t>
            </a:r>
            <a:r>
              <a:rPr lang="en-US" sz="2300" dirty="0">
                <a:latin typeface="Arial "/>
              </a:rPr>
              <a:t> </a:t>
            </a:r>
            <a:r>
              <a:rPr lang="en-US" sz="2300" dirty="0" err="1">
                <a:latin typeface="Arial "/>
              </a:rPr>
              <a:t>ke</a:t>
            </a:r>
            <a:r>
              <a:rPr lang="en-US" sz="2300" dirty="0">
                <a:latin typeface="Arial "/>
              </a:rPr>
              <a:t> diagram PERT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K</a:t>
            </a:r>
            <a:r>
              <a:rPr lang="id-ID" b="1" dirty="0" smtClean="0"/>
              <a:t>eterangan Contoh Diatas: 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910776"/>
            <a:ext cx="8686800" cy="5498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contoh</a:t>
            </a:r>
            <a:r>
              <a:rPr lang="en-US" sz="1800" dirty="0" smtClean="0"/>
              <a:t> </a:t>
            </a:r>
            <a:r>
              <a:rPr lang="en-US" sz="1800" dirty="0" err="1" smtClean="0"/>
              <a:t>diawal</a:t>
            </a:r>
            <a:r>
              <a:rPr lang="en-US" sz="1800" dirty="0" smtClean="0"/>
              <a:t> diagram PERT,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permulaan</a:t>
            </a:r>
            <a:r>
              <a:rPr lang="en-US" sz="1800" dirty="0" smtClean="0"/>
              <a:t>, </a:t>
            </a:r>
            <a:r>
              <a:rPr lang="en-US" sz="1800" dirty="0" err="1" smtClean="0"/>
              <a:t>pertengahan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, </a:t>
            </a:r>
            <a:r>
              <a:rPr lang="en-US" sz="1800" dirty="0" err="1" smtClean="0"/>
              <a:t>permulaan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peristiwa</a:t>
            </a:r>
            <a:r>
              <a:rPr lang="en-US" sz="1800" dirty="0" smtClean="0"/>
              <a:t> 10,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peristiwa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50.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menemukan</a:t>
            </a:r>
            <a:r>
              <a:rPr lang="en-US" sz="1800" dirty="0" smtClean="0"/>
              <a:t> </a:t>
            </a:r>
            <a:r>
              <a:rPr lang="en-US" sz="1800" dirty="0" err="1" smtClean="0"/>
              <a:t>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, </a:t>
            </a:r>
            <a:r>
              <a:rPr lang="en-US" sz="1800" dirty="0" err="1" smtClean="0"/>
              <a:t>masing-masing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permulaam</a:t>
            </a:r>
            <a:r>
              <a:rPr lang="en-US" sz="1800" dirty="0" smtClean="0"/>
              <a:t> </a:t>
            </a:r>
            <a:r>
              <a:rPr lang="en-US" sz="1800" dirty="0" err="1" smtClean="0"/>
              <a:t>sampai</a:t>
            </a:r>
            <a:r>
              <a:rPr lang="en-US" sz="1800" dirty="0" smtClean="0"/>
              <a:t> </a:t>
            </a:r>
            <a:r>
              <a:rPr lang="en-US" sz="1800" dirty="0" err="1" smtClean="0"/>
              <a:t>akhir</a:t>
            </a:r>
            <a:r>
              <a:rPr lang="en-US" sz="1800" dirty="0" smtClean="0"/>
              <a:t> </a:t>
            </a:r>
            <a:r>
              <a:rPr lang="en-US" sz="1800" dirty="0" err="1" smtClean="0"/>
              <a:t>diidentifikasi</a:t>
            </a:r>
            <a:r>
              <a:rPr lang="en-US" sz="1800" dirty="0" smtClean="0"/>
              <a:t>,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diidentifikasi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contoh</a:t>
            </a:r>
            <a:r>
              <a:rPr lang="en-US" sz="1800" dirty="0" smtClean="0"/>
              <a:t>,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10-20-40-50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panjang</a:t>
            </a:r>
            <a:r>
              <a:rPr lang="en-US" sz="1800" dirty="0" smtClean="0"/>
              <a:t> 14 </a:t>
            </a:r>
            <a:r>
              <a:rPr lang="en-US" sz="1800" dirty="0" err="1" smtClean="0"/>
              <a:t>hari</a:t>
            </a:r>
            <a:r>
              <a:rPr lang="en-US" sz="1800" dirty="0" smtClean="0"/>
              <a:t>, </a:t>
            </a:r>
            <a:r>
              <a:rPr lang="en-US" sz="1800" dirty="0" err="1" smtClean="0"/>
              <a:t>Sedangkan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10-30-40-50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 smtClean="0"/>
              <a:t>panjang</a:t>
            </a:r>
            <a:r>
              <a:rPr lang="en-US" sz="1800" dirty="0" smtClean="0"/>
              <a:t> 12 </a:t>
            </a:r>
            <a:r>
              <a:rPr lang="en-US" sz="1800" dirty="0" err="1" smtClean="0"/>
              <a:t>Hari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800" dirty="0" err="1" smtClean="0"/>
              <a:t>Meskipun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orang</a:t>
            </a:r>
            <a:r>
              <a:rPr lang="en-US" sz="1800" dirty="0" smtClean="0"/>
              <a:t>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10-20-40-50 </a:t>
            </a:r>
            <a:r>
              <a:rPr lang="en-US" sz="1800" dirty="0" err="1" smtClean="0"/>
              <a:t>dan</a:t>
            </a:r>
            <a:r>
              <a:rPr lang="en-US" sz="1800" dirty="0" smtClean="0"/>
              <a:t> yang lain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10-30-40-50,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bukan</a:t>
            </a:r>
            <a:r>
              <a:rPr lang="en-US" sz="1800" dirty="0" smtClean="0"/>
              <a:t> </a:t>
            </a:r>
            <a:r>
              <a:rPr lang="en-US" sz="1800" dirty="0" err="1" smtClean="0"/>
              <a:t>suatu</a:t>
            </a:r>
            <a:r>
              <a:rPr lang="en-US" sz="1800" dirty="0" smtClean="0"/>
              <a:t> </a:t>
            </a:r>
            <a:r>
              <a:rPr lang="en-US" sz="1800" dirty="0" err="1" smtClean="0"/>
              <a:t>perlombaan</a:t>
            </a:r>
            <a:r>
              <a:rPr lang="en-US" sz="1800" dirty="0" smtClean="0"/>
              <a:t>.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menyatakan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kedua</a:t>
            </a:r>
            <a:r>
              <a:rPr lang="en-US" sz="1800" dirty="0" smtClean="0"/>
              <a:t> </a:t>
            </a:r>
            <a:r>
              <a:rPr lang="en-US" sz="1800" dirty="0" err="1" smtClean="0"/>
              <a:t>rangkaian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(</a:t>
            </a:r>
            <a:r>
              <a:rPr lang="en-US" sz="1800" dirty="0" err="1" smtClean="0"/>
              <a:t>jalur</a:t>
            </a:r>
            <a:r>
              <a:rPr lang="en-US" sz="1800" dirty="0" smtClean="0"/>
              <a:t>)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dilengkapi</a:t>
            </a:r>
            <a:r>
              <a:rPr lang="en-US" sz="1800" dirty="0" smtClean="0"/>
              <a:t> </a:t>
            </a:r>
            <a:r>
              <a:rPr lang="en-US" sz="1800" dirty="0" err="1" smtClean="0"/>
              <a:t>secara</a:t>
            </a:r>
            <a:r>
              <a:rPr lang="en-US" sz="1800" dirty="0" smtClean="0"/>
              <a:t> </a:t>
            </a:r>
            <a:r>
              <a:rPr lang="en-US" sz="1800" dirty="0" err="1" smtClean="0"/>
              <a:t>berturut-turut</a:t>
            </a:r>
            <a:r>
              <a:rPr lang="en-US" sz="1800" dirty="0" smtClean="0"/>
              <a:t>, </a:t>
            </a:r>
            <a:r>
              <a:rPr lang="en-US" sz="1800" dirty="0" err="1" smtClean="0"/>
              <a:t>berarti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tersebut</a:t>
            </a:r>
            <a:r>
              <a:rPr lang="en-US" sz="1800" dirty="0" smtClean="0"/>
              <a:t> </a:t>
            </a:r>
            <a:r>
              <a:rPr lang="en-US" sz="1800" dirty="0" err="1" smtClean="0"/>
              <a:t>memerlukan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14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benar-benar</a:t>
            </a:r>
            <a:r>
              <a:rPr lang="en-US" sz="1800" dirty="0" smtClean="0"/>
              <a:t> </a:t>
            </a:r>
            <a:r>
              <a:rPr lang="en-US" sz="1800" dirty="0" err="1" smtClean="0"/>
              <a:t>selesai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terpanjang</a:t>
            </a:r>
            <a:r>
              <a:rPr lang="en-US" sz="1800" dirty="0" smtClean="0"/>
              <a:t> </a:t>
            </a:r>
            <a:r>
              <a:rPr lang="en-US" sz="1800" dirty="0" err="1" smtClean="0"/>
              <a:t>disebut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b="1" i="1" dirty="0" err="1" smtClean="0"/>
              <a:t>Jalur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Kritis</a:t>
            </a:r>
            <a:r>
              <a:rPr lang="en-US" sz="1800" b="1" i="1" dirty="0" smtClean="0"/>
              <a:t>. </a:t>
            </a:r>
            <a:r>
              <a:rPr lang="en-US" sz="1800" dirty="0" err="1" smtClean="0"/>
              <a:t>Meskipun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kritis</a:t>
            </a:r>
            <a:r>
              <a:rPr lang="en-US" sz="1800" dirty="0" smtClean="0"/>
              <a:t> </a:t>
            </a:r>
            <a:r>
              <a:rPr lang="en-US" sz="1800" dirty="0" err="1" smtClean="0"/>
              <a:t>ditentukan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cara</a:t>
            </a:r>
            <a:r>
              <a:rPr lang="en-US" sz="1800" dirty="0" smtClean="0"/>
              <a:t> </a:t>
            </a:r>
            <a:r>
              <a:rPr lang="en-US" sz="1800" dirty="0" err="1" smtClean="0"/>
              <a:t>menghitung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</a:t>
            </a:r>
            <a:r>
              <a:rPr lang="en-US" sz="1800" dirty="0" err="1" smtClean="0"/>
              <a:t>terpanjang</a:t>
            </a:r>
            <a:r>
              <a:rPr lang="en-US" sz="1800" dirty="0" smtClean="0"/>
              <a:t>,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ditetapkan</a:t>
            </a:r>
            <a:r>
              <a:rPr lang="en-US" sz="1800" dirty="0" smtClean="0"/>
              <a:t> </a:t>
            </a:r>
            <a:r>
              <a:rPr lang="en-US" sz="1800" dirty="0" err="1" smtClean="0"/>
              <a:t>sebagai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yang </a:t>
            </a:r>
            <a:r>
              <a:rPr lang="en-US" sz="1800" dirty="0" err="1" smtClean="0"/>
              <a:t>bisa</a:t>
            </a:r>
            <a:r>
              <a:rPr lang="en-US" sz="1800" dirty="0" smtClean="0"/>
              <a:t> </a:t>
            </a:r>
            <a:r>
              <a:rPr lang="en-US" sz="1800" dirty="0" err="1" smtClean="0"/>
              <a:t>menyebabkan</a:t>
            </a:r>
            <a:r>
              <a:rPr lang="en-US" sz="1800" dirty="0" smtClean="0"/>
              <a:t> </a:t>
            </a:r>
            <a:r>
              <a:rPr lang="en-US" sz="1800" dirty="0" err="1" smtClean="0"/>
              <a:t>keseluruhan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gagal</a:t>
            </a:r>
            <a:r>
              <a:rPr lang="en-US" sz="1800" dirty="0" smtClean="0"/>
              <a:t> </a:t>
            </a:r>
            <a:r>
              <a:rPr lang="en-US" sz="1800" dirty="0" err="1" smtClean="0"/>
              <a:t>bila</a:t>
            </a:r>
            <a:r>
              <a:rPr lang="en-US" sz="1800" dirty="0" smtClean="0"/>
              <a:t> </a:t>
            </a:r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penundaan</a:t>
            </a:r>
            <a:r>
              <a:rPr lang="en-US" sz="1800" dirty="0" smtClean="0"/>
              <a:t>.</a:t>
            </a:r>
            <a:endParaRPr lang="id-ID" sz="18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1800" dirty="0" err="1" smtClean="0"/>
              <a:t>Perlu</a:t>
            </a:r>
            <a:r>
              <a:rPr lang="en-US" sz="1800" dirty="0" smtClean="0"/>
              <a:t> </a:t>
            </a:r>
            <a:r>
              <a:rPr lang="en-US" sz="1800" dirty="0" err="1" smtClean="0"/>
              <a:t>diingat</a:t>
            </a:r>
            <a:r>
              <a:rPr lang="en-US" sz="1800" dirty="0" smtClean="0"/>
              <a:t> </a:t>
            </a:r>
            <a:r>
              <a:rPr lang="en-US" sz="1800" dirty="0" err="1" smtClean="0"/>
              <a:t>bahwa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tertunda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10-20-40-50,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menjadi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lama </a:t>
            </a:r>
            <a:r>
              <a:rPr lang="en-US" sz="1800" dirty="0" err="1" smtClean="0"/>
              <a:t>seluruhnya</a:t>
            </a:r>
            <a:r>
              <a:rPr lang="en-US" sz="1800" dirty="0" smtClean="0"/>
              <a:t>,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anda</a:t>
            </a:r>
            <a:r>
              <a:rPr lang="en-US" sz="1800" dirty="0" smtClean="0"/>
              <a:t> </a:t>
            </a:r>
            <a:r>
              <a:rPr lang="en-US" sz="1800" dirty="0" err="1" smtClean="0"/>
              <a:t>tertunda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hari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jalur</a:t>
            </a:r>
            <a:r>
              <a:rPr lang="en-US" sz="1800" dirty="0" smtClean="0"/>
              <a:t> 10-30-40-50, </a:t>
            </a:r>
            <a:r>
              <a:rPr lang="en-US" sz="1800" dirty="0" err="1" smtClean="0"/>
              <a:t>seluruh</a:t>
            </a:r>
            <a:r>
              <a:rPr lang="en-US" sz="1800" dirty="0" smtClean="0"/>
              <a:t> </a:t>
            </a:r>
            <a:r>
              <a:rPr lang="en-US" sz="1800" dirty="0" err="1" smtClean="0"/>
              <a:t>proyek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akan</a:t>
            </a:r>
            <a:r>
              <a:rPr lang="en-US" sz="1800" dirty="0" smtClean="0"/>
              <a:t> </a:t>
            </a:r>
            <a:r>
              <a:rPr lang="en-US" sz="1800" dirty="0" err="1" smtClean="0"/>
              <a:t>terkena</a:t>
            </a:r>
            <a:r>
              <a:rPr lang="en-US" sz="1800" dirty="0" smtClean="0"/>
              <a:t> </a:t>
            </a:r>
            <a:r>
              <a:rPr lang="en-US" sz="1800" dirty="0" err="1" smtClean="0"/>
              <a:t>dampaknya</a:t>
            </a:r>
            <a:r>
              <a:rPr lang="en-US" sz="1800" dirty="0" smtClean="0"/>
              <a:t>.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Lain Diagram Pert (2)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19</a:t>
            </a:fld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85800" y="1550990"/>
          <a:ext cx="4953000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3571798" imgH="1628729" progId="Excel.Sheet.8">
                  <p:embed/>
                </p:oleObj>
              </mc:Choice>
              <mc:Fallback>
                <p:oleObj name="Worksheet" r:id="rId4" imgW="3571798" imgH="1628729" progId="Excel.Shee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50990"/>
                        <a:ext cx="4953000" cy="225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740241" y="4016796"/>
            <a:ext cx="6477000" cy="2449318"/>
            <a:chOff x="240" y="1440"/>
            <a:chExt cx="4224" cy="1824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240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10</a:t>
              </a: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816" y="1440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20</a:t>
              </a:r>
            </a:p>
          </p:txBody>
        </p:sp>
        <p:sp>
          <p:nvSpPr>
            <p:cNvPr id="30" name="Oval 7"/>
            <p:cNvSpPr>
              <a:spLocks noChangeArrowheads="1"/>
            </p:cNvSpPr>
            <p:nvPr/>
          </p:nvSpPr>
          <p:spPr bwMode="auto">
            <a:xfrm>
              <a:off x="1152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30</a:t>
              </a:r>
            </a:p>
          </p:txBody>
        </p:sp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1824" y="2928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40</a:t>
              </a:r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2640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60</a:t>
              </a:r>
            </a:p>
          </p:txBody>
        </p:sp>
        <p:cxnSp>
          <p:nvCxnSpPr>
            <p:cNvPr id="35" name="AutoShape 10"/>
            <p:cNvCxnSpPr>
              <a:cxnSpLocks noChangeShapeType="1"/>
              <a:stCxn id="28" idx="7"/>
              <a:endCxn id="29" idx="3"/>
            </p:cNvCxnSpPr>
            <p:nvPr/>
          </p:nvCxnSpPr>
          <p:spPr bwMode="auto">
            <a:xfrm flipV="1">
              <a:off x="527" y="1727"/>
              <a:ext cx="338" cy="3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2" name="AutoShape 11"/>
            <p:cNvCxnSpPr>
              <a:cxnSpLocks noChangeShapeType="1"/>
              <a:stCxn id="28" idx="6"/>
              <a:endCxn id="30" idx="2"/>
            </p:cNvCxnSpPr>
            <p:nvPr/>
          </p:nvCxnSpPr>
          <p:spPr bwMode="auto">
            <a:xfrm>
              <a:off x="576" y="2184"/>
              <a:ext cx="57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3" name="AutoShape 12"/>
            <p:cNvCxnSpPr>
              <a:cxnSpLocks noChangeShapeType="1"/>
              <a:stCxn id="29" idx="5"/>
              <a:endCxn id="30" idx="0"/>
            </p:cNvCxnSpPr>
            <p:nvPr/>
          </p:nvCxnSpPr>
          <p:spPr bwMode="auto">
            <a:xfrm>
              <a:off x="1103" y="1727"/>
              <a:ext cx="217" cy="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4" name="AutoShape 13"/>
            <p:cNvCxnSpPr>
              <a:cxnSpLocks noChangeShapeType="1"/>
              <a:stCxn id="30" idx="4"/>
              <a:endCxn id="31" idx="1"/>
            </p:cNvCxnSpPr>
            <p:nvPr/>
          </p:nvCxnSpPr>
          <p:spPr bwMode="auto">
            <a:xfrm>
              <a:off x="1320" y="2352"/>
              <a:ext cx="553" cy="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55" name="AutoShape 14"/>
            <p:cNvCxnSpPr>
              <a:cxnSpLocks noChangeShapeType="1"/>
              <a:stCxn id="31" idx="7"/>
              <a:endCxn id="32" idx="4"/>
            </p:cNvCxnSpPr>
            <p:nvPr/>
          </p:nvCxnSpPr>
          <p:spPr bwMode="auto">
            <a:xfrm flipV="1">
              <a:off x="2111" y="2352"/>
              <a:ext cx="697" cy="6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56" name="Text Box 15"/>
            <p:cNvSpPr txBox="1">
              <a:spLocks noChangeArrowheads="1"/>
            </p:cNvSpPr>
            <p:nvPr/>
          </p:nvSpPr>
          <p:spPr bwMode="auto">
            <a:xfrm>
              <a:off x="288" y="163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A.3</a:t>
              </a:r>
            </a:p>
          </p:txBody>
        </p:sp>
        <p:sp>
          <p:nvSpPr>
            <p:cNvPr id="57" name="Text Box 16"/>
            <p:cNvSpPr txBox="1">
              <a:spLocks noChangeArrowheads="1"/>
            </p:cNvSpPr>
            <p:nvPr/>
          </p:nvSpPr>
          <p:spPr bwMode="auto">
            <a:xfrm>
              <a:off x="1248" y="1632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B.4</a:t>
              </a:r>
            </a:p>
          </p:txBody>
        </p:sp>
        <p:sp>
          <p:nvSpPr>
            <p:cNvPr id="58" name="Text Box 17"/>
            <p:cNvSpPr txBox="1">
              <a:spLocks noChangeArrowheads="1"/>
            </p:cNvSpPr>
            <p:nvPr/>
          </p:nvSpPr>
          <p:spPr bwMode="auto">
            <a:xfrm>
              <a:off x="672" y="1920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C.4</a:t>
              </a:r>
            </a:p>
          </p:txBody>
        </p:sp>
        <p:sp>
          <p:nvSpPr>
            <p:cNvPr id="59" name="Text Box 18"/>
            <p:cNvSpPr txBox="1">
              <a:spLocks noChangeArrowheads="1"/>
            </p:cNvSpPr>
            <p:nvPr/>
          </p:nvSpPr>
          <p:spPr bwMode="auto">
            <a:xfrm>
              <a:off x="1488" y="1872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D.8</a:t>
              </a:r>
            </a:p>
          </p:txBody>
        </p:sp>
        <p:sp>
          <p:nvSpPr>
            <p:cNvPr id="60" name="Text Box 19"/>
            <p:cNvSpPr txBox="1">
              <a:spLocks noChangeArrowheads="1"/>
            </p:cNvSpPr>
            <p:nvPr/>
          </p:nvSpPr>
          <p:spPr bwMode="auto">
            <a:xfrm>
              <a:off x="1680" y="2496"/>
              <a:ext cx="3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E.5</a:t>
              </a:r>
            </a:p>
          </p:txBody>
        </p:sp>
        <p:sp>
          <p:nvSpPr>
            <p:cNvPr id="61" name="Oval 20"/>
            <p:cNvSpPr>
              <a:spLocks noChangeArrowheads="1"/>
            </p:cNvSpPr>
            <p:nvPr/>
          </p:nvSpPr>
          <p:spPr bwMode="auto">
            <a:xfrm>
              <a:off x="1872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50</a:t>
              </a:r>
            </a:p>
          </p:txBody>
        </p:sp>
        <p:cxnSp>
          <p:nvCxnSpPr>
            <p:cNvPr id="62" name="AutoShape 21"/>
            <p:cNvCxnSpPr>
              <a:cxnSpLocks noChangeShapeType="1"/>
              <a:stCxn id="30" idx="6"/>
              <a:endCxn id="61" idx="2"/>
            </p:cNvCxnSpPr>
            <p:nvPr/>
          </p:nvCxnSpPr>
          <p:spPr bwMode="auto">
            <a:xfrm>
              <a:off x="1488" y="2184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22"/>
            <p:cNvCxnSpPr>
              <a:cxnSpLocks noChangeShapeType="1"/>
              <a:stCxn id="61" idx="6"/>
              <a:endCxn id="32" idx="2"/>
            </p:cNvCxnSpPr>
            <p:nvPr/>
          </p:nvCxnSpPr>
          <p:spPr bwMode="auto">
            <a:xfrm>
              <a:off x="2208" y="2184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4" name="Oval 23"/>
            <p:cNvSpPr>
              <a:spLocks noChangeArrowheads="1"/>
            </p:cNvSpPr>
            <p:nvPr/>
          </p:nvSpPr>
          <p:spPr bwMode="auto">
            <a:xfrm>
              <a:off x="3408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70</a:t>
              </a:r>
            </a:p>
          </p:txBody>
        </p:sp>
        <p:sp>
          <p:nvSpPr>
            <p:cNvPr id="65" name="Oval 24"/>
            <p:cNvSpPr>
              <a:spLocks noChangeArrowheads="1"/>
            </p:cNvSpPr>
            <p:nvPr/>
          </p:nvSpPr>
          <p:spPr bwMode="auto">
            <a:xfrm>
              <a:off x="4128" y="2016"/>
              <a:ext cx="336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/>
                <a:t>80</a:t>
              </a:r>
            </a:p>
          </p:txBody>
        </p:sp>
        <p:cxnSp>
          <p:nvCxnSpPr>
            <p:cNvPr id="66" name="AutoShape 25"/>
            <p:cNvCxnSpPr>
              <a:cxnSpLocks noChangeShapeType="1"/>
              <a:stCxn id="32" idx="6"/>
              <a:endCxn id="64" idx="2"/>
            </p:cNvCxnSpPr>
            <p:nvPr/>
          </p:nvCxnSpPr>
          <p:spPr bwMode="auto">
            <a:xfrm>
              <a:off x="2976" y="2184"/>
              <a:ext cx="43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7" name="AutoShape 26"/>
            <p:cNvCxnSpPr>
              <a:cxnSpLocks noChangeShapeType="1"/>
              <a:stCxn id="64" idx="6"/>
              <a:endCxn id="65" idx="2"/>
            </p:cNvCxnSpPr>
            <p:nvPr/>
          </p:nvCxnSpPr>
          <p:spPr bwMode="auto">
            <a:xfrm>
              <a:off x="3744" y="2184"/>
              <a:ext cx="3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68" name="Text Box 27"/>
            <p:cNvSpPr txBox="1">
              <a:spLocks noChangeArrowheads="1"/>
            </p:cNvSpPr>
            <p:nvPr/>
          </p:nvSpPr>
          <p:spPr bwMode="auto">
            <a:xfrm>
              <a:off x="2352" y="2784"/>
              <a:ext cx="3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F.3</a:t>
              </a:r>
            </a:p>
          </p:txBody>
        </p:sp>
        <p:sp>
          <p:nvSpPr>
            <p:cNvPr id="69" name="Text Box 28"/>
            <p:cNvSpPr txBox="1">
              <a:spLocks noChangeArrowheads="1"/>
            </p:cNvSpPr>
            <p:nvPr/>
          </p:nvSpPr>
          <p:spPr bwMode="auto">
            <a:xfrm>
              <a:off x="2208" y="182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G.3</a:t>
              </a:r>
            </a:p>
          </p:txBody>
        </p:sp>
        <p:sp>
          <p:nvSpPr>
            <p:cNvPr id="70" name="Text Box 29"/>
            <p:cNvSpPr txBox="1">
              <a:spLocks noChangeArrowheads="1"/>
            </p:cNvSpPr>
            <p:nvPr/>
          </p:nvSpPr>
          <p:spPr bwMode="auto">
            <a:xfrm>
              <a:off x="3024" y="1824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H.2</a:t>
              </a:r>
            </a:p>
          </p:txBody>
        </p:sp>
        <p:sp>
          <p:nvSpPr>
            <p:cNvPr id="71" name="Text Box 30"/>
            <p:cNvSpPr txBox="1">
              <a:spLocks noChangeArrowheads="1"/>
            </p:cNvSpPr>
            <p:nvPr/>
          </p:nvSpPr>
          <p:spPr bwMode="auto">
            <a:xfrm>
              <a:off x="3792" y="1824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I.2</a:t>
              </a: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467600" y="4267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Dalam Diagram Pert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GANTT CHART (DIAGRAM GANTT)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889002"/>
            <a:ext cx="8686800" cy="517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Dikembangkan</a:t>
            </a:r>
            <a:r>
              <a:rPr lang="en-US" sz="2200" dirty="0" smtClean="0"/>
              <a:t> </a:t>
            </a:r>
            <a:r>
              <a:rPr lang="en-US" sz="2200" dirty="0" err="1" smtClean="0"/>
              <a:t>oleh</a:t>
            </a:r>
            <a:r>
              <a:rPr lang="en-US" sz="2200" dirty="0" smtClean="0"/>
              <a:t> Henry Gantt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akhir</a:t>
            </a:r>
            <a:r>
              <a:rPr lang="en-US" sz="2200" dirty="0" smtClean="0"/>
              <a:t> 1800an, </a:t>
            </a:r>
            <a:r>
              <a:rPr lang="en-US" sz="2200" dirty="0" err="1" smtClean="0"/>
              <a:t>dimana</a:t>
            </a:r>
            <a:r>
              <a:rPr lang="en-US" sz="2200" dirty="0" smtClean="0"/>
              <a:t> m</a:t>
            </a:r>
            <a:r>
              <a:rPr lang="id-ID" sz="2200" dirty="0" smtClean="0"/>
              <a:t>erupakan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bart</a:t>
            </a:r>
            <a:r>
              <a:rPr lang="en-US" sz="2200" dirty="0" smtClean="0"/>
              <a:t>-chart yang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hubungan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</a:t>
            </a:r>
            <a:r>
              <a:rPr lang="en-US" sz="2200" dirty="0" smtClean="0"/>
              <a:t> </a:t>
            </a:r>
            <a:r>
              <a:rPr lang="en-US" sz="2200" dirty="0" err="1" smtClean="0"/>
              <a:t>kegiatan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periode</a:t>
            </a:r>
            <a:r>
              <a:rPr lang="en-US" sz="2200" dirty="0" smtClean="0"/>
              <a:t> </a:t>
            </a:r>
            <a:r>
              <a:rPr lang="en-US" sz="2200" dirty="0" err="1" smtClean="0"/>
              <a:t>waktu</a:t>
            </a:r>
            <a:r>
              <a:rPr lang="en-US" sz="2200" dirty="0" smtClean="0"/>
              <a:t> </a:t>
            </a:r>
            <a:r>
              <a:rPr lang="en-US" sz="2200" dirty="0" err="1" smtClean="0"/>
              <a:t>tertentu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altLang="en-US" sz="2200" dirty="0" smtClean="0"/>
              <a:t>Digunakan untuk menggambarkan proyek yang sederhana atau bagian-bagian dari sebuah proyek yang besar.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id-ID" sz="2200" dirty="0" smtClean="0"/>
              <a:t>M</a:t>
            </a:r>
            <a:r>
              <a:rPr lang="en-US" sz="2200" dirty="0" err="1" smtClean="0"/>
              <a:t>enyediakan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bentuk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menunjukkan</a:t>
            </a:r>
            <a:r>
              <a:rPr lang="en-US" sz="2200" dirty="0" smtClean="0"/>
              <a:t> </a:t>
            </a:r>
            <a:r>
              <a:rPr lang="en-US" sz="2200" dirty="0" err="1" smtClean="0"/>
              <a:t>informasi</a:t>
            </a:r>
            <a:r>
              <a:rPr lang="en-US" sz="2200" dirty="0" smtClean="0"/>
              <a:t> </a:t>
            </a:r>
            <a:r>
              <a:rPr lang="en-US" sz="2200" dirty="0" err="1" smtClean="0"/>
              <a:t>jadwal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mendaftar</a:t>
            </a:r>
            <a:r>
              <a:rPr lang="en-US" sz="2200" dirty="0" smtClean="0"/>
              <a:t> </a:t>
            </a:r>
            <a:r>
              <a:rPr lang="en-US" sz="2200" dirty="0" err="1" smtClean="0"/>
              <a:t>aktivitas</a:t>
            </a:r>
            <a:r>
              <a:rPr lang="en-US" sz="2200" dirty="0" smtClean="0"/>
              <a:t> </a:t>
            </a:r>
            <a:r>
              <a:rPr lang="en-US" sz="2200" dirty="0" err="1" smtClean="0"/>
              <a:t>proyek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kore</a:t>
            </a:r>
            <a:r>
              <a:rPr lang="id-ID" sz="2200" dirty="0" smtClean="0"/>
              <a:t>s</a:t>
            </a:r>
            <a:r>
              <a:rPr lang="en-US" sz="2200" dirty="0" err="1" smtClean="0"/>
              <a:t>ponden</a:t>
            </a:r>
            <a:r>
              <a:rPr lang="en-US" sz="2200" dirty="0" smtClean="0"/>
              <a:t> </a:t>
            </a:r>
            <a:r>
              <a:rPr lang="en-US" sz="2200" dirty="0" err="1" smtClean="0"/>
              <a:t>hari</a:t>
            </a:r>
            <a:r>
              <a:rPr lang="en-US" sz="2200" dirty="0" smtClean="0"/>
              <a:t> start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penyelesaiannya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format </a:t>
            </a:r>
            <a:r>
              <a:rPr lang="en-US" sz="2200" dirty="0" err="1" smtClean="0"/>
              <a:t>kalender</a:t>
            </a:r>
            <a:r>
              <a:rPr lang="id-ID" sz="2200" dirty="0" smtClean="0"/>
              <a:t>, mana yang mulai duluan dan mana yang mengikutinya.</a:t>
            </a:r>
          </a:p>
          <a:p>
            <a:pPr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err="1" smtClean="0"/>
              <a:t>Simbol</a:t>
            </a:r>
            <a:r>
              <a:rPr lang="en-US" sz="2200" dirty="0" smtClean="0"/>
              <a:t> </a:t>
            </a:r>
            <a:r>
              <a:rPr lang="en-US" sz="2200" dirty="0" err="1" smtClean="0"/>
              <a:t>meliputi</a:t>
            </a:r>
            <a:r>
              <a:rPr lang="id-ID" sz="2200" dirty="0" smtClean="0"/>
              <a:t> (umum) :</a:t>
            </a:r>
            <a:endParaRPr lang="en-US" sz="2200" dirty="0" smtClean="0"/>
          </a:p>
          <a:p>
            <a:pPr marL="746125" lvl="1">
              <a:buFont typeface="Arial" pitchFamily="34" charset="0"/>
              <a:buChar char="•"/>
            </a:pPr>
            <a:r>
              <a:rPr lang="en-US" sz="2200" dirty="0" smtClean="0"/>
              <a:t>Black diamonds: milestones </a:t>
            </a:r>
          </a:p>
          <a:p>
            <a:pPr marL="746125" lvl="1">
              <a:buFont typeface="Arial" pitchFamily="34" charset="0"/>
              <a:buChar char="•"/>
            </a:pPr>
            <a:r>
              <a:rPr lang="en-US" sz="2200" dirty="0" smtClean="0"/>
              <a:t>Bar </a:t>
            </a:r>
            <a:r>
              <a:rPr lang="en-US" sz="2200" dirty="0" err="1" smtClean="0"/>
              <a:t>hitam</a:t>
            </a:r>
            <a:r>
              <a:rPr lang="en-US" sz="2200" dirty="0" smtClean="0"/>
              <a:t> </a:t>
            </a:r>
            <a:r>
              <a:rPr lang="en-US" sz="2200" dirty="0" err="1" smtClean="0"/>
              <a:t>tebal</a:t>
            </a:r>
            <a:r>
              <a:rPr lang="en-US" sz="2200" dirty="0" smtClean="0"/>
              <a:t>: </a:t>
            </a:r>
            <a:r>
              <a:rPr lang="en-US" sz="2200" dirty="0" err="1" smtClean="0"/>
              <a:t>Tugas</a:t>
            </a:r>
            <a:r>
              <a:rPr lang="en-US" sz="2200" dirty="0" smtClean="0"/>
              <a:t> </a:t>
            </a:r>
            <a:r>
              <a:rPr lang="en-US" sz="2200" dirty="0" err="1" smtClean="0"/>
              <a:t>Ringkasan</a:t>
            </a:r>
            <a:endParaRPr lang="en-US" sz="2200" dirty="0" smtClean="0"/>
          </a:p>
          <a:p>
            <a:pPr marL="746125" lvl="1">
              <a:buFont typeface="Arial" pitchFamily="34" charset="0"/>
              <a:buChar char="•"/>
            </a:pPr>
            <a:r>
              <a:rPr lang="en-US" sz="2200" dirty="0" smtClean="0"/>
              <a:t>B</a:t>
            </a:r>
            <a:r>
              <a:rPr lang="pt-BR" sz="2200" dirty="0" smtClean="0"/>
              <a:t>ar horisontal: jangka waktu tugas</a:t>
            </a:r>
          </a:p>
          <a:p>
            <a:pPr marL="746125" lvl="1">
              <a:buFont typeface="Arial" pitchFamily="34" charset="0"/>
              <a:buChar char="•"/>
            </a:pPr>
            <a:r>
              <a:rPr lang="en-US" sz="2200" dirty="0" err="1" smtClean="0"/>
              <a:t>Panah</a:t>
            </a:r>
            <a:r>
              <a:rPr lang="en-US" sz="2200" dirty="0" smtClean="0"/>
              <a:t>: </a:t>
            </a:r>
            <a:r>
              <a:rPr lang="en-US" sz="2200" dirty="0" err="1" smtClean="0"/>
              <a:t>Ketergantungan</a:t>
            </a:r>
            <a:r>
              <a:rPr lang="en-US" sz="2200" dirty="0" smtClean="0"/>
              <a:t> </a:t>
            </a:r>
            <a:r>
              <a:rPr lang="en-US" sz="2200" dirty="0" err="1" smtClean="0"/>
              <a:t>antar</a:t>
            </a:r>
            <a:r>
              <a:rPr lang="en-US" sz="2200" dirty="0" smtClean="0"/>
              <a:t> </a:t>
            </a:r>
            <a:r>
              <a:rPr lang="en-US" sz="2200" dirty="0" err="1" smtClean="0"/>
              <a:t>tugas</a:t>
            </a:r>
            <a:r>
              <a:rPr lang="en-US" sz="2200" dirty="0" smtClean="0"/>
              <a:t> </a:t>
            </a:r>
            <a:endParaRPr lang="en-US" sz="2400" dirty="0" smtClean="0">
              <a:solidFill>
                <a:schemeClr val="folHlin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2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Tugas</a:t>
            </a:r>
            <a:endParaRPr lang="en-US" b="1" dirty="0"/>
          </a:p>
        </p:txBody>
      </p:sp>
      <p:graphicFrame>
        <p:nvGraphicFramePr>
          <p:cNvPr id="13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358900" y="2894013"/>
          <a:ext cx="6172200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3362391" imgH="1466941" progId="Excel.Sheet.8">
                  <p:embed/>
                </p:oleObj>
              </mc:Choice>
              <mc:Fallback>
                <p:oleObj name="Worksheet" r:id="rId4" imgW="3362391" imgH="146694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2894013"/>
                        <a:ext cx="6172200" cy="269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20</a:t>
            </a:fld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0" y="1654635"/>
            <a:ext cx="9144000" cy="685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diagram PERT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buatlah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daftar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jalur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jalur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kritisnya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174168" y="3026235"/>
            <a:ext cx="868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1371600" lvl="2" indent="-457200" algn="ctr">
              <a:buClr>
                <a:srgbClr val="000066"/>
              </a:buClr>
              <a:buNone/>
            </a:pPr>
            <a:r>
              <a:rPr lang="id-ID" altLang="zh-CN" sz="6000" b="1" dirty="0" smtClean="0"/>
              <a:t>TERIMA KASIH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21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Contoh Penggunaan Gantt Chart (1)</a:t>
            </a:r>
            <a:endParaRPr lang="en-US" sz="3900" b="1" dirty="0"/>
          </a:p>
        </p:txBody>
      </p:sp>
      <p:pic>
        <p:nvPicPr>
          <p:cNvPr id="9" name="Picture 5" descr="Fig06-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b="7320"/>
          <a:stretch>
            <a:fillRect/>
          </a:stretch>
        </p:blipFill>
        <p:spPr>
          <a:xfrm>
            <a:off x="0" y="1966828"/>
            <a:ext cx="9144000" cy="3994205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3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Contoh Penggunaan Gantt Chart (2)</a:t>
            </a:r>
            <a:endParaRPr lang="en-US" sz="39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4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9" y="1452995"/>
            <a:ext cx="8630211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CRITICAL PATH METHOD (CPM)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469575"/>
            <a:ext cx="8686800" cy="40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id-ID" sz="2400" dirty="0" smtClean="0"/>
              <a:t>CPM adalah teknik membuat diagram jaringan yg digunakan untuk memperkirakan durasi proyek total</a:t>
            </a:r>
          </a:p>
          <a:p>
            <a:pPr algn="just">
              <a:buFont typeface="Arial" pitchFamily="34" charset="0"/>
              <a:buChar char="•"/>
            </a:pPr>
            <a:r>
              <a:rPr lang="id-ID" sz="2400" dirty="0" smtClean="0"/>
              <a:t>Jalur Kritis (Critical path)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rangkaian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menentukan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diselesaikan</a:t>
            </a:r>
            <a:endParaRPr lang="id-ID" sz="24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dirty="0" err="1" smtClean="0"/>
              <a:t>kritis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jalur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terpanjang</a:t>
            </a:r>
            <a:r>
              <a:rPr lang="en-US" sz="2400" dirty="0" smtClean="0"/>
              <a:t> </a:t>
            </a:r>
            <a:r>
              <a:rPr lang="en-US" sz="2400" dirty="0" err="1" smtClean="0"/>
              <a:t>melalui</a:t>
            </a:r>
            <a:r>
              <a:rPr lang="en-US" sz="2400" dirty="0" smtClean="0"/>
              <a:t> diagram </a:t>
            </a:r>
            <a:r>
              <a:rPr lang="en-US" sz="2400" dirty="0" err="1" smtClean="0"/>
              <a:t>jaringan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sedikit</a:t>
            </a:r>
            <a:r>
              <a:rPr lang="en-US" sz="2400" dirty="0" smtClean="0"/>
              <a:t> </a:t>
            </a:r>
            <a:r>
              <a:rPr lang="en-US" sz="2400" dirty="0" err="1" smtClean="0"/>
              <a:t>sejumlah</a:t>
            </a:r>
            <a:r>
              <a:rPr lang="en-US" sz="2400" dirty="0" smtClean="0"/>
              <a:t> slack </a:t>
            </a:r>
            <a:r>
              <a:rPr lang="en-US" sz="2400" dirty="0" err="1" smtClean="0"/>
              <a:t>atau</a:t>
            </a:r>
            <a:r>
              <a:rPr lang="en-US" sz="2400" dirty="0" smtClean="0"/>
              <a:t> float</a:t>
            </a:r>
            <a:r>
              <a:rPr lang="id-ID" sz="2400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Slack </a:t>
            </a:r>
            <a:r>
              <a:rPr lang="en-US" sz="2400" dirty="0" err="1" smtClean="0"/>
              <a:t>atau</a:t>
            </a:r>
            <a:r>
              <a:rPr lang="en-US" sz="2400" dirty="0" smtClean="0"/>
              <a:t> float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jumlah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ditunda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mengundur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selanjutnya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hari</a:t>
            </a:r>
            <a:r>
              <a:rPr lang="en-US" sz="2400" dirty="0" smtClean="0"/>
              <a:t> </a:t>
            </a:r>
            <a:r>
              <a:rPr lang="en-US" sz="2400" dirty="0" err="1" smtClean="0"/>
              <a:t>penyelesaian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5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Cara Menghitung Critical Path 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903515"/>
            <a:ext cx="8686800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Buatlah diagram jaringan yg baik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Tambahkan estimasi durasi utk semua aktivitas pd setiap jalur mll diagram jaringan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Jalur terpanjang mrpk critical path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Jika satu atau lebih aktivitas pd critical path ternyata membutuhkan waktu yg lbh panjang drpd yg direncanakan, mk jadwal proyek akan mjd meleset kecuali manajer proyek mengambil tindakan koreksi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Critical path tidak harus terdiri atas aktivitas yg paling penting, krn critical path hanya memperhitungkan waktu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Dimungkinkan ada lebih dari satu critical path jika ada dua atau lebih jalur dgn panjang waktu yg sama</a:t>
            </a:r>
          </a:p>
          <a:p>
            <a:pPr algn="just">
              <a:buFont typeface="Arial" pitchFamily="34" charset="0"/>
              <a:buChar char="•"/>
            </a:pPr>
            <a:r>
              <a:rPr lang="id-ID" sz="2300" dirty="0" smtClean="0"/>
              <a:t>Critical path dpt berubah sejalan dgn perkembangan proyek</a:t>
            </a:r>
            <a:endParaRPr lang="id-ID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6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/>
              <a:t>Contoh CPM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7</a:t>
            </a:fld>
            <a:endParaRPr lang="en-US" sz="1800" dirty="0">
              <a:solidFill>
                <a:schemeClr val="bg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02780" y="1447799"/>
            <a:ext cx="7162800" cy="1905001"/>
            <a:chOff x="395536" y="1268760"/>
            <a:chExt cx="8064896" cy="2304256"/>
          </a:xfrm>
        </p:grpSpPr>
        <p:sp>
          <p:nvSpPr>
            <p:cNvPr id="10" name="Oval 9"/>
            <p:cNvSpPr/>
            <p:nvPr/>
          </p:nvSpPr>
          <p:spPr>
            <a:xfrm>
              <a:off x="395536" y="2132856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1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67744" y="2132856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4211960" y="1268760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>
                  <a:solidFill>
                    <a:schemeClr val="tx1"/>
                  </a:solidFill>
                </a:rPr>
                <a:t>4</a:t>
              </a:r>
              <a:endParaRPr lang="id-ID" dirty="0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4211960" y="3068960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228184" y="2132856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956376" y="2132856"/>
              <a:ext cx="504056" cy="5040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>
                  <a:solidFill>
                    <a:schemeClr val="tx1"/>
                  </a:solidFill>
                </a:rPr>
                <a:t>6</a:t>
              </a:r>
            </a:p>
          </p:txBody>
        </p:sp>
        <p:cxnSp>
          <p:nvCxnSpPr>
            <p:cNvPr id="16" name="Straight Arrow Connector 15"/>
            <p:cNvCxnSpPr>
              <a:stCxn id="10" idx="6"/>
              <a:endCxn id="11" idx="2"/>
            </p:cNvCxnSpPr>
            <p:nvPr/>
          </p:nvCxnSpPr>
          <p:spPr>
            <a:xfrm>
              <a:off x="899592" y="2384884"/>
              <a:ext cx="136815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1" idx="7"/>
              <a:endCxn id="12" idx="2"/>
            </p:cNvCxnSpPr>
            <p:nvPr/>
          </p:nvCxnSpPr>
          <p:spPr>
            <a:xfrm flipV="1">
              <a:off x="2697983" y="1520788"/>
              <a:ext cx="1513977" cy="685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5"/>
              <a:endCxn id="13" idx="2"/>
            </p:cNvCxnSpPr>
            <p:nvPr/>
          </p:nvCxnSpPr>
          <p:spPr>
            <a:xfrm>
              <a:off x="2697983" y="2563095"/>
              <a:ext cx="1513977" cy="7578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2" idx="6"/>
              <a:endCxn id="14" idx="1"/>
            </p:cNvCxnSpPr>
            <p:nvPr/>
          </p:nvCxnSpPr>
          <p:spPr>
            <a:xfrm>
              <a:off x="4716016" y="1520788"/>
              <a:ext cx="1585985" cy="6858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6"/>
              <a:endCxn id="14" idx="3"/>
            </p:cNvCxnSpPr>
            <p:nvPr/>
          </p:nvCxnSpPr>
          <p:spPr>
            <a:xfrm flipV="1">
              <a:off x="4716016" y="2563095"/>
              <a:ext cx="1585985" cy="7578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6"/>
              <a:endCxn id="15" idx="2"/>
            </p:cNvCxnSpPr>
            <p:nvPr/>
          </p:nvCxnSpPr>
          <p:spPr>
            <a:xfrm>
              <a:off x="6732240" y="2384884"/>
              <a:ext cx="122413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51620" y="2492896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(2)</a:t>
              </a:r>
              <a:endParaRPr lang="id-ID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5856" y="184482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(5)</a:t>
              </a:r>
              <a:endParaRPr lang="id-ID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879812" y="292494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(3)</a:t>
              </a:r>
              <a:endParaRPr lang="id-ID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166970" y="3059668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(4)</a:t>
              </a:r>
              <a:endParaRPr lang="id-ID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96036" y="1835532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(6)</a:t>
              </a:r>
              <a:endParaRPr lang="id-ID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48264" y="2538479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dirty="0" smtClean="0"/>
                <a:t>(3)</a:t>
              </a:r>
              <a:endParaRPr lang="id-ID" dirty="0"/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89314"/>
              </p:ext>
            </p:extLst>
          </p:nvPr>
        </p:nvGraphicFramePr>
        <p:xfrm>
          <a:off x="414584" y="3492510"/>
          <a:ext cx="6239104" cy="29591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9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9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72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30723"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Kegiatan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Kurun Waktu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Paling Awal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Paling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Akhir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id-ID" b="1" baseline="0" dirty="0" smtClean="0">
                          <a:solidFill>
                            <a:schemeClr val="tx1"/>
                          </a:solidFill>
                        </a:rPr>
                        <a:t> Float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j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ES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EF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LS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b="1" dirty="0" smtClean="0">
                          <a:solidFill>
                            <a:schemeClr val="tx1"/>
                          </a:solidFill>
                        </a:rPr>
                        <a:t>LF</a:t>
                      </a:r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862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0723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13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16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858000" y="3581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b="1" dirty="0" smtClean="0"/>
              <a:t>Total Float (TF) =</a:t>
            </a:r>
          </a:p>
          <a:p>
            <a:pPr algn="ctr"/>
            <a:r>
              <a:rPr lang="id-ID" b="1" dirty="0" smtClean="0"/>
              <a:t>LF - EF </a:t>
            </a:r>
            <a:endParaRPr lang="id-ID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</a:t>
            </a:r>
            <a:r>
              <a:rPr lang="id-ID" b="1" dirty="0" smtClean="0"/>
              <a:t>ROGRAM</a:t>
            </a:r>
            <a:r>
              <a:rPr lang="en-US" b="1" dirty="0" smtClean="0"/>
              <a:t> E</a:t>
            </a:r>
            <a:r>
              <a:rPr lang="id-ID" b="1" dirty="0" smtClean="0"/>
              <a:t>VALUATION</a:t>
            </a:r>
            <a:r>
              <a:rPr lang="en-US" b="1" dirty="0" smtClean="0"/>
              <a:t> </a:t>
            </a:r>
            <a:r>
              <a:rPr lang="id-ID" b="1" dirty="0" smtClean="0"/>
              <a:t>AND</a:t>
            </a:r>
            <a:r>
              <a:rPr lang="en-US" b="1" dirty="0" smtClean="0"/>
              <a:t> R</a:t>
            </a:r>
            <a:r>
              <a:rPr lang="id-ID" b="1" dirty="0" smtClean="0"/>
              <a:t>EVIEW</a:t>
            </a:r>
            <a:r>
              <a:rPr lang="en-US" b="1" dirty="0" smtClean="0"/>
              <a:t> T</a:t>
            </a:r>
            <a:r>
              <a:rPr lang="id-ID" b="1" dirty="0" smtClean="0"/>
              <a:t>ECHNIQUE</a:t>
            </a:r>
            <a:r>
              <a:rPr lang="en-US" b="1" dirty="0" smtClean="0"/>
              <a:t> (PERT</a:t>
            </a:r>
            <a:r>
              <a:rPr lang="id-ID" b="1" dirty="0" smtClean="0"/>
              <a:t>H</a:t>
            </a:r>
            <a:r>
              <a:rPr lang="en-US" b="1" dirty="0" smtClean="0"/>
              <a:t>)</a:t>
            </a:r>
            <a:r>
              <a:rPr lang="id-ID" b="1" dirty="0" smtClean="0"/>
              <a:t> (1)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469575"/>
            <a:ext cx="8686800" cy="4844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sz="2400" dirty="0" smtClean="0"/>
              <a:t>PERT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teknik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network diagram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mengestimasi</a:t>
            </a:r>
            <a:r>
              <a:rPr lang="en-US" sz="2400" dirty="0" smtClean="0"/>
              <a:t> </a:t>
            </a:r>
            <a:r>
              <a:rPr lang="en-US" sz="2400" dirty="0" err="1" smtClean="0"/>
              <a:t>durasi</a:t>
            </a:r>
            <a:r>
              <a:rPr lang="en-US" sz="2400" dirty="0" smtClean="0"/>
              <a:t> </a:t>
            </a:r>
            <a:r>
              <a:rPr lang="en-US" sz="2400" dirty="0" err="1" smtClean="0"/>
              <a:t>proyek</a:t>
            </a:r>
            <a:r>
              <a:rPr lang="en-US" sz="2400" dirty="0" smtClean="0"/>
              <a:t> </a:t>
            </a:r>
            <a:r>
              <a:rPr lang="en-US" sz="2400" dirty="0" err="1" smtClean="0"/>
              <a:t>dimana</a:t>
            </a:r>
            <a:r>
              <a:rPr lang="en-US" sz="2400" dirty="0" smtClean="0"/>
              <a:t> </a:t>
            </a:r>
            <a:r>
              <a:rPr lang="en-US" sz="2400" dirty="0" err="1" smtClean="0"/>
              <a:t>terdapat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ketidakpastian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tinggi</a:t>
            </a:r>
            <a:r>
              <a:rPr lang="en-US" sz="2400" dirty="0" smtClean="0"/>
              <a:t> </a:t>
            </a:r>
            <a:r>
              <a:rPr lang="en-US" sz="2400" dirty="0" err="1" smtClean="0"/>
              <a:t>mengenai</a:t>
            </a:r>
            <a:r>
              <a:rPr lang="en-US" sz="2400" dirty="0" smtClean="0"/>
              <a:t> </a:t>
            </a:r>
            <a:r>
              <a:rPr lang="en-US" sz="2400" dirty="0" err="1" smtClean="0"/>
              <a:t>estimasi</a:t>
            </a:r>
            <a:r>
              <a:rPr lang="en-US" sz="2400" dirty="0" smtClean="0"/>
              <a:t> </a:t>
            </a:r>
            <a:r>
              <a:rPr lang="en-US" sz="2400" dirty="0" err="1" smtClean="0"/>
              <a:t>durasi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individual</a:t>
            </a:r>
            <a:r>
              <a:rPr lang="id-ID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id-ID" sz="2400" dirty="0" smtClean="0"/>
              <a:t>M</a:t>
            </a:r>
            <a:r>
              <a:rPr lang="en-US" sz="2400" dirty="0" err="1" smtClean="0"/>
              <a:t>emerlukan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estimasi</a:t>
            </a:r>
            <a:r>
              <a:rPr lang="en-US" sz="2400" dirty="0" smtClean="0"/>
              <a:t>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Most likely time</a:t>
            </a:r>
            <a:r>
              <a:rPr lang="id-ID" sz="2400" dirty="0" smtClean="0"/>
              <a:t> (m) ; w</a:t>
            </a:r>
            <a:r>
              <a:rPr lang="en-US" sz="2400" dirty="0" err="1" smtClean="0"/>
              <a:t>aktu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situasi</a:t>
            </a:r>
            <a:r>
              <a:rPr lang="en-US" sz="2400" dirty="0" smtClean="0"/>
              <a:t> normal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Optimistic time</a:t>
            </a:r>
            <a:r>
              <a:rPr lang="id-ID" sz="2400" dirty="0" smtClean="0"/>
              <a:t> (a) ; w</a:t>
            </a:r>
            <a:r>
              <a:rPr lang="en-US" sz="2400" dirty="0" err="1" smtClean="0"/>
              <a:t>aktu</a:t>
            </a:r>
            <a:r>
              <a:rPr lang="en-US" sz="2400" dirty="0" smtClean="0"/>
              <a:t> </a:t>
            </a:r>
            <a:r>
              <a:rPr lang="en-US" sz="2400" dirty="0" err="1" smtClean="0"/>
              <a:t>tersingkat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.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400" dirty="0" smtClean="0"/>
              <a:t>Pessimistic time</a:t>
            </a:r>
            <a:r>
              <a:rPr lang="id-ID" sz="2400" dirty="0" smtClean="0"/>
              <a:t> (b) ; w</a:t>
            </a:r>
            <a:r>
              <a:rPr lang="en-US" sz="2400" dirty="0" err="1" smtClean="0"/>
              <a:t>aktu</a:t>
            </a:r>
            <a:r>
              <a:rPr lang="en-US" sz="2400" dirty="0" smtClean="0"/>
              <a:t> </a:t>
            </a:r>
            <a:r>
              <a:rPr lang="en-US" sz="2400" dirty="0" err="1" smtClean="0"/>
              <a:t>terlama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menyelesaikan</a:t>
            </a:r>
            <a:r>
              <a:rPr lang="en-US" sz="2400" dirty="0" smtClean="0"/>
              <a:t> </a:t>
            </a:r>
            <a:r>
              <a:rPr lang="en-US" sz="2400" dirty="0" err="1" smtClean="0"/>
              <a:t>pekerjaan</a:t>
            </a:r>
            <a:r>
              <a:rPr lang="en-US" sz="2400" dirty="0" smtClean="0"/>
              <a:t> </a:t>
            </a:r>
            <a:r>
              <a:rPr lang="en-US" sz="2400" dirty="0" err="1" smtClean="0"/>
              <a:t>dikarenakan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kemungkinan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masuk</a:t>
            </a:r>
            <a:r>
              <a:rPr lang="en-US" sz="2400" dirty="0" smtClean="0"/>
              <a:t> </a:t>
            </a:r>
            <a:r>
              <a:rPr lang="en-US" sz="2400" dirty="0" err="1" smtClean="0"/>
              <a:t>akal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8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</a:t>
            </a:r>
            <a:r>
              <a:rPr lang="id-ID" b="1" dirty="0" smtClean="0"/>
              <a:t>ROGRAM</a:t>
            </a:r>
            <a:r>
              <a:rPr lang="en-US" b="1" dirty="0" smtClean="0"/>
              <a:t> E</a:t>
            </a:r>
            <a:r>
              <a:rPr lang="id-ID" b="1" dirty="0" smtClean="0"/>
              <a:t>VALUATION</a:t>
            </a:r>
            <a:r>
              <a:rPr lang="en-US" b="1" dirty="0" smtClean="0"/>
              <a:t> </a:t>
            </a:r>
            <a:r>
              <a:rPr lang="id-ID" b="1" dirty="0" smtClean="0"/>
              <a:t>AND</a:t>
            </a:r>
            <a:r>
              <a:rPr lang="en-US" b="1" dirty="0" smtClean="0"/>
              <a:t> R</a:t>
            </a:r>
            <a:r>
              <a:rPr lang="id-ID" b="1" dirty="0" smtClean="0"/>
              <a:t>EVIEW</a:t>
            </a:r>
            <a:r>
              <a:rPr lang="en-US" b="1" dirty="0" smtClean="0"/>
              <a:t> T</a:t>
            </a:r>
            <a:r>
              <a:rPr lang="id-ID" b="1" dirty="0" smtClean="0"/>
              <a:t>ECHNIQUE</a:t>
            </a:r>
            <a:r>
              <a:rPr lang="en-US" b="1" dirty="0" smtClean="0"/>
              <a:t> (PERT</a:t>
            </a:r>
            <a:r>
              <a:rPr lang="id-ID" b="1" dirty="0" smtClean="0"/>
              <a:t>H</a:t>
            </a:r>
            <a:r>
              <a:rPr lang="en-US" b="1" dirty="0" smtClean="0"/>
              <a:t>)</a:t>
            </a:r>
            <a:r>
              <a:rPr lang="id-ID" b="1" dirty="0" smtClean="0"/>
              <a:t> (2)</a:t>
            </a:r>
            <a:endParaRPr lang="en-US" b="1" dirty="0"/>
          </a:p>
        </p:txBody>
      </p:sp>
      <p:sp>
        <p:nvSpPr>
          <p:cNvPr id="12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37455" y="1324434"/>
            <a:ext cx="8686800" cy="506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Pendekatan</a:t>
            </a:r>
            <a:r>
              <a:rPr lang="en-US" sz="2200" dirty="0" smtClean="0"/>
              <a:t> PERT </a:t>
            </a:r>
            <a:r>
              <a:rPr lang="en-US" sz="2200" dirty="0" err="1" smtClean="0"/>
              <a:t>juga</a:t>
            </a:r>
            <a:r>
              <a:rPr lang="en-US" sz="2200" dirty="0" smtClean="0"/>
              <a:t> </a:t>
            </a:r>
            <a:r>
              <a:rPr lang="en-US" sz="2200" dirty="0" err="1" smtClean="0"/>
              <a:t>difokuskan</a:t>
            </a:r>
            <a:r>
              <a:rPr lang="en-US" sz="2200" dirty="0" smtClean="0"/>
              <a:t> </a:t>
            </a:r>
            <a:r>
              <a:rPr lang="en-US" sz="2200" dirty="0" err="1" smtClean="0"/>
              <a:t>pada</a:t>
            </a:r>
            <a:r>
              <a:rPr lang="en-US" sz="2200" dirty="0" smtClean="0"/>
              <a:t> </a:t>
            </a:r>
            <a:r>
              <a:rPr lang="en-US" sz="2200" dirty="0" err="1" smtClean="0"/>
              <a:t>ketidakpastian</a:t>
            </a:r>
            <a:r>
              <a:rPr lang="en-US" sz="2200" dirty="0" smtClean="0"/>
              <a:t> </a:t>
            </a:r>
            <a:r>
              <a:rPr lang="en-US" sz="2200" dirty="0" err="1" smtClean="0"/>
              <a:t>estimasi</a:t>
            </a:r>
            <a:r>
              <a:rPr lang="en-US" sz="2200" dirty="0" smtClean="0"/>
              <a:t> </a:t>
            </a:r>
            <a:r>
              <a:rPr lang="en-US" sz="2200" dirty="0" err="1" smtClean="0"/>
              <a:t>durasi</a:t>
            </a:r>
            <a:r>
              <a:rPr lang="en-US" sz="2200" dirty="0" smtClean="0"/>
              <a:t> </a:t>
            </a:r>
            <a:r>
              <a:rPr lang="en-US" sz="2200" dirty="0" err="1" smtClean="0"/>
              <a:t>aktifitas</a:t>
            </a:r>
            <a:r>
              <a:rPr lang="en-US" sz="2200" dirty="0" smtClean="0"/>
              <a:t>. </a:t>
            </a:r>
            <a:r>
              <a:rPr lang="en-US" sz="2200" dirty="0" err="1" smtClean="0"/>
              <a:t>Perlu</a:t>
            </a:r>
            <a:r>
              <a:rPr lang="en-US" sz="2200" dirty="0" smtClean="0"/>
              <a:t> </a:t>
            </a:r>
            <a:r>
              <a:rPr lang="en-US" sz="2200" dirty="0" err="1" smtClean="0"/>
              <a:t>tiga</a:t>
            </a:r>
            <a:r>
              <a:rPr lang="en-US" sz="2200" dirty="0" smtClean="0"/>
              <a:t> </a:t>
            </a:r>
            <a:r>
              <a:rPr lang="en-US" sz="2200" dirty="0" err="1" smtClean="0"/>
              <a:t>estimasi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masing-masing</a:t>
            </a:r>
            <a:r>
              <a:rPr lang="en-US" sz="2200" dirty="0" smtClean="0"/>
              <a:t> </a:t>
            </a:r>
            <a:r>
              <a:rPr lang="en-US" sz="2200" dirty="0" err="1" smtClean="0"/>
              <a:t>aktifitas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memperlihatkan</a:t>
            </a:r>
            <a:r>
              <a:rPr lang="en-US" sz="2200" dirty="0" smtClean="0"/>
              <a:t> </a:t>
            </a:r>
            <a:r>
              <a:rPr lang="en-US" sz="2200" dirty="0" err="1" smtClean="0"/>
              <a:t>fakta</a:t>
            </a:r>
            <a:r>
              <a:rPr lang="en-US" sz="2200" dirty="0" smtClean="0"/>
              <a:t> </a:t>
            </a:r>
            <a:r>
              <a:rPr lang="en-US" sz="2200" dirty="0" err="1" smtClean="0"/>
              <a:t>bahwa</a:t>
            </a:r>
            <a:r>
              <a:rPr lang="en-US" sz="2200" dirty="0" smtClean="0"/>
              <a:t>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tidak</a:t>
            </a:r>
            <a:r>
              <a:rPr lang="en-US" sz="2200" dirty="0" smtClean="0"/>
              <a:t> </a:t>
            </a:r>
            <a:r>
              <a:rPr lang="en-US" sz="2200" dirty="0" err="1" smtClean="0"/>
              <a:t>yakin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apa</a:t>
            </a:r>
            <a:r>
              <a:rPr lang="en-US" sz="2200" dirty="0" smtClean="0"/>
              <a:t> yang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 – </a:t>
            </a:r>
            <a:r>
              <a:rPr lang="en-US" sz="2200" dirty="0" err="1" smtClean="0"/>
              <a:t>kita</a:t>
            </a:r>
            <a:r>
              <a:rPr lang="en-US" sz="2200" dirty="0" smtClean="0"/>
              <a:t> </a:t>
            </a:r>
            <a:r>
              <a:rPr lang="en-US" sz="2200" dirty="0" err="1" smtClean="0"/>
              <a:t>dipaksa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menghitung</a:t>
            </a:r>
            <a:r>
              <a:rPr lang="en-US" sz="2200" dirty="0" smtClean="0"/>
              <a:t> </a:t>
            </a:r>
            <a:r>
              <a:rPr lang="en-US" sz="2200" dirty="0" err="1" smtClean="0"/>
              <a:t>fakta</a:t>
            </a:r>
            <a:r>
              <a:rPr lang="en-US" sz="2200" dirty="0" smtClean="0"/>
              <a:t> yang </a:t>
            </a:r>
            <a:r>
              <a:rPr lang="en-US" sz="2200" dirty="0" err="1" smtClean="0"/>
              <a:t>diperkirakan</a:t>
            </a:r>
            <a:r>
              <a:rPr lang="en-US" sz="2200" dirty="0" smtClean="0"/>
              <a:t> </a:t>
            </a:r>
            <a:r>
              <a:rPr lang="en-US" sz="2200" dirty="0" err="1" smtClean="0"/>
              <a:t>akan</a:t>
            </a:r>
            <a:r>
              <a:rPr lang="en-US" sz="2200" dirty="0" smtClean="0"/>
              <a:t> </a:t>
            </a:r>
            <a:r>
              <a:rPr lang="en-US" sz="2200" dirty="0" err="1" smtClean="0"/>
              <a:t>terjadi</a:t>
            </a:r>
            <a:r>
              <a:rPr lang="en-US" sz="2200" dirty="0" smtClean="0"/>
              <a:t>.</a:t>
            </a:r>
            <a:endParaRPr lang="id-ID" sz="22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smtClean="0"/>
              <a:t>PERT </a:t>
            </a:r>
            <a:r>
              <a:rPr lang="en-US" sz="2200" dirty="0" err="1" smtClean="0"/>
              <a:t>mengkombinasikan</a:t>
            </a:r>
            <a:r>
              <a:rPr lang="en-US" sz="2200" dirty="0" smtClean="0"/>
              <a:t> </a:t>
            </a:r>
            <a:r>
              <a:rPr lang="en-US" sz="2200" dirty="0" err="1" smtClean="0"/>
              <a:t>ketiga</a:t>
            </a:r>
            <a:r>
              <a:rPr lang="en-US" sz="2200" dirty="0" smtClean="0"/>
              <a:t> </a:t>
            </a:r>
            <a:r>
              <a:rPr lang="en-US" sz="2200" dirty="0" err="1" smtClean="0"/>
              <a:t>estimasi</a:t>
            </a:r>
            <a:r>
              <a:rPr lang="en-US" sz="2200" dirty="0" smtClean="0"/>
              <a:t> </a:t>
            </a:r>
            <a:r>
              <a:rPr lang="en-US" sz="2200" dirty="0" err="1" smtClean="0"/>
              <a:t>tersebut</a:t>
            </a:r>
            <a:r>
              <a:rPr lang="en-US" sz="2200" dirty="0" smtClean="0"/>
              <a:t> </a:t>
            </a:r>
            <a:r>
              <a:rPr lang="en-US" sz="2200" dirty="0" err="1" smtClean="0"/>
              <a:t>untuk</a:t>
            </a:r>
            <a:r>
              <a:rPr lang="en-US" sz="2200" dirty="0" smtClean="0"/>
              <a:t> </a:t>
            </a:r>
            <a:r>
              <a:rPr lang="en-US" sz="2200" dirty="0" err="1" smtClean="0"/>
              <a:t>membentuk</a:t>
            </a:r>
            <a:r>
              <a:rPr lang="en-US" sz="2200" dirty="0" smtClean="0"/>
              <a:t> </a:t>
            </a:r>
            <a:r>
              <a:rPr lang="en-US" sz="2200" dirty="0" err="1" smtClean="0"/>
              <a:t>durasi</a:t>
            </a:r>
            <a:r>
              <a:rPr lang="en-US" sz="2200" dirty="0" smtClean="0"/>
              <a:t> </a:t>
            </a:r>
            <a:r>
              <a:rPr lang="en-US" sz="2200" dirty="0" err="1" smtClean="0"/>
              <a:t>tunggal</a:t>
            </a:r>
            <a:r>
              <a:rPr lang="id-ID" sz="2200" dirty="0" smtClean="0"/>
              <a:t> </a:t>
            </a:r>
            <a:r>
              <a:rPr lang="en-US" sz="2200" dirty="0" smtClean="0"/>
              <a:t>yang </a:t>
            </a:r>
            <a:r>
              <a:rPr lang="en-US" sz="2200" dirty="0" err="1" smtClean="0"/>
              <a:t>diharapkan</a:t>
            </a:r>
            <a:r>
              <a:rPr lang="id-ID" sz="2200" dirty="0" smtClean="0"/>
              <a:t> (</a:t>
            </a:r>
            <a:r>
              <a:rPr lang="en-US" sz="2200" dirty="0" err="1" smtClean="0"/>
              <a:t>t</a:t>
            </a:r>
            <a:r>
              <a:rPr lang="en-US" sz="2200" baseline="-25000" dirty="0" err="1" smtClean="0"/>
              <a:t>e</a:t>
            </a:r>
            <a:r>
              <a:rPr lang="en-US" sz="2200" dirty="0" smtClean="0"/>
              <a:t>= expected</a:t>
            </a:r>
            <a:r>
              <a:rPr lang="id-ID" sz="2200" dirty="0" smtClean="0"/>
              <a:t>)</a:t>
            </a:r>
            <a:r>
              <a:rPr lang="en-US" sz="2200" dirty="0" smtClean="0"/>
              <a:t> </a:t>
            </a:r>
            <a:r>
              <a:rPr lang="id-ID" sz="22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endParaRPr lang="id-ID" sz="2300" dirty="0" smtClean="0"/>
          </a:p>
          <a:p>
            <a:pPr algn="just">
              <a:buFont typeface="Arial" pitchFamily="34" charset="0"/>
              <a:buChar char="•"/>
            </a:pPr>
            <a:endParaRPr lang="id-ID" sz="2300" dirty="0" smtClean="0"/>
          </a:p>
          <a:p>
            <a:pPr algn="just">
              <a:buFont typeface="Arial" pitchFamily="34" charset="0"/>
              <a:buChar char="•"/>
            </a:pPr>
            <a:r>
              <a:rPr lang="en-US" sz="2200" dirty="0" err="1" smtClean="0"/>
              <a:t>Perhitungan</a:t>
            </a:r>
            <a:r>
              <a:rPr lang="en-US" sz="2200" dirty="0" smtClean="0"/>
              <a:t> </a:t>
            </a:r>
            <a:r>
              <a:rPr lang="en-US" sz="2200" dirty="0" err="1" smtClean="0"/>
              <a:t>kuantitatif</a:t>
            </a:r>
            <a:r>
              <a:rPr lang="en-US" sz="2200" dirty="0" smtClean="0"/>
              <a:t> </a:t>
            </a:r>
            <a:r>
              <a:rPr lang="en-US" sz="2200" dirty="0" err="1" smtClean="0"/>
              <a:t>tingkat</a:t>
            </a:r>
            <a:r>
              <a:rPr lang="en-US" sz="2200" dirty="0" smtClean="0"/>
              <a:t> </a:t>
            </a:r>
            <a:r>
              <a:rPr lang="en-US" sz="2200" dirty="0" err="1" smtClean="0"/>
              <a:t>ketidakpastian</a:t>
            </a:r>
            <a:r>
              <a:rPr lang="en-US" sz="2200" dirty="0" smtClean="0"/>
              <a:t> </a:t>
            </a:r>
            <a:r>
              <a:rPr lang="en-US" sz="2200" dirty="0" err="1" smtClean="0"/>
              <a:t>suatu</a:t>
            </a:r>
            <a:r>
              <a:rPr lang="en-US" sz="2200" dirty="0" smtClean="0"/>
              <a:t> </a:t>
            </a:r>
            <a:r>
              <a:rPr lang="en-US" sz="2200" dirty="0" err="1" smtClean="0"/>
              <a:t>estimasi</a:t>
            </a:r>
            <a:r>
              <a:rPr lang="en-US" sz="2200" dirty="0" smtClean="0"/>
              <a:t> </a:t>
            </a:r>
            <a:r>
              <a:rPr lang="en-US" sz="2200" dirty="0" err="1" smtClean="0"/>
              <a:t>durasi</a:t>
            </a:r>
            <a:r>
              <a:rPr lang="en-US" sz="2200" dirty="0" smtClean="0"/>
              <a:t> </a:t>
            </a:r>
            <a:r>
              <a:rPr lang="en-US" sz="2200" dirty="0" err="1" smtClean="0"/>
              <a:t>aktifitas</a:t>
            </a:r>
            <a:r>
              <a:rPr lang="en-US" sz="2200" dirty="0" smtClean="0"/>
              <a:t> </a:t>
            </a:r>
            <a:r>
              <a:rPr lang="en-US" sz="2200" dirty="0" err="1" smtClean="0"/>
              <a:t>bisa</a:t>
            </a:r>
            <a:r>
              <a:rPr lang="en-US" sz="2200" dirty="0" smtClean="0"/>
              <a:t> </a:t>
            </a:r>
            <a:r>
              <a:rPr lang="en-US" sz="2200" dirty="0" err="1" smtClean="0"/>
              <a:t>diperoleh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menghitung</a:t>
            </a:r>
            <a:r>
              <a:rPr lang="en-US" sz="2200" dirty="0" smtClean="0"/>
              <a:t> </a:t>
            </a:r>
            <a:r>
              <a:rPr lang="en-US" sz="2200" dirty="0" err="1" smtClean="0"/>
              <a:t>standar</a:t>
            </a:r>
            <a:r>
              <a:rPr lang="en-US" sz="2200" dirty="0" smtClean="0"/>
              <a:t> </a:t>
            </a:r>
            <a:r>
              <a:rPr lang="en-US" sz="2200" dirty="0" err="1" smtClean="0"/>
              <a:t>deviasi</a:t>
            </a:r>
            <a:r>
              <a:rPr lang="en-US" sz="2200" dirty="0" smtClean="0"/>
              <a:t> </a:t>
            </a:r>
            <a:r>
              <a:rPr lang="id-ID" sz="2200" dirty="0" smtClean="0"/>
              <a:t>(</a:t>
            </a:r>
            <a:r>
              <a:rPr lang="en-US" sz="2200" dirty="0" smtClean="0"/>
              <a:t>s</a:t>
            </a:r>
            <a:r>
              <a:rPr lang="id-ID" sz="2200" dirty="0" smtClean="0"/>
              <a:t>)</a:t>
            </a:r>
            <a:r>
              <a:rPr lang="en-US" sz="2200" dirty="0" smtClean="0"/>
              <a:t>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 smtClean="0"/>
              <a:t>sebuah</a:t>
            </a:r>
            <a:r>
              <a:rPr lang="en-US" sz="2200" dirty="0" smtClean="0"/>
              <a:t> </a:t>
            </a:r>
            <a:r>
              <a:rPr lang="en-US" sz="2200" dirty="0" err="1" smtClean="0"/>
              <a:t>durasi</a:t>
            </a:r>
            <a:r>
              <a:rPr lang="en-US" sz="2200" dirty="0" smtClean="0"/>
              <a:t> </a:t>
            </a:r>
            <a:r>
              <a:rPr lang="en-US" sz="2200" dirty="0" err="1" smtClean="0"/>
              <a:t>aktifitas</a:t>
            </a:r>
            <a:r>
              <a:rPr lang="en-US" sz="2200" dirty="0" smtClean="0"/>
              <a:t>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 smtClean="0"/>
              <a:t>mempergunakan</a:t>
            </a:r>
            <a:r>
              <a:rPr lang="en-US" sz="2200" dirty="0" smtClean="0"/>
              <a:t> </a:t>
            </a:r>
            <a:r>
              <a:rPr lang="en-US" sz="2200" dirty="0" err="1" smtClean="0"/>
              <a:t>rumus</a:t>
            </a:r>
            <a:r>
              <a:rPr lang="id-ID" sz="2200" dirty="0" smtClean="0"/>
              <a:t> </a:t>
            </a:r>
            <a:r>
              <a:rPr lang="en-US" sz="2200" dirty="0" smtClean="0"/>
              <a:t>:</a:t>
            </a:r>
            <a:r>
              <a:rPr lang="en-US" sz="2200" baseline="-25000" dirty="0" smtClean="0"/>
              <a:t>	</a:t>
            </a:r>
            <a:endParaRPr lang="en-US" sz="2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121920" y="960120"/>
            <a:ext cx="838200" cy="861378"/>
          </a:xfrm>
        </p:spPr>
        <p:txBody>
          <a:bodyPr>
            <a:noAutofit/>
          </a:bodyPr>
          <a:lstStyle/>
          <a:p>
            <a:fld id="{1AD93096-5B34-4342-9326-69289CEAE4C2}" type="slidenum">
              <a:rPr lang="en-US" sz="1800" smtClean="0">
                <a:solidFill>
                  <a:schemeClr val="bg1"/>
                </a:solidFill>
              </a:rPr>
              <a:pPr/>
              <a:t>9</a:t>
            </a:fld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0" y="3986747"/>
            <a:ext cx="3322046" cy="810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9" y="5863022"/>
            <a:ext cx="1767694" cy="79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F24D6E-C39E-4C3D-AED6-A0053B7CFF9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E635598-73DD-4E7B-99C4-C3309DB01F4F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1237</Words>
  <Application>Microsoft Office PowerPoint</Application>
  <PresentationFormat>On-screen Show (4:3)</PresentationFormat>
  <Paragraphs>418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宋体</vt:lpstr>
      <vt:lpstr>Arial</vt:lpstr>
      <vt:lpstr>Arial </vt:lpstr>
      <vt:lpstr>Calibri</vt:lpstr>
      <vt:lpstr>Times New Roman</vt:lpstr>
      <vt:lpstr>Trebuchet MS</vt:lpstr>
      <vt:lpstr>Wingdings</vt:lpstr>
      <vt:lpstr>Wingdings 3</vt:lpstr>
      <vt:lpstr>Facet</vt:lpstr>
      <vt:lpstr>Worksheet</vt:lpstr>
      <vt:lpstr>PROJECT Time Management (Manajemen waktu proyek bag.2 : GANTT CHART, CPM dan PERT) (MATA KULIAH MANAJEMEN PROYEK PERANGKAT LUNAK) </vt:lpstr>
      <vt:lpstr>GANTT CHART (DIAGRAM GANTT)</vt:lpstr>
      <vt:lpstr>Contoh Penggunaan Gantt Chart (1)</vt:lpstr>
      <vt:lpstr>Contoh Penggunaan Gantt Chart (2)</vt:lpstr>
      <vt:lpstr>CRITICAL PATH METHOD (CPM)</vt:lpstr>
      <vt:lpstr>Cara Menghitung Critical Path </vt:lpstr>
      <vt:lpstr>Contoh CPM</vt:lpstr>
      <vt:lpstr>PROGRAM EVALUATION AND REVIEW TECHNIQUE (PERTH) (1)</vt:lpstr>
      <vt:lpstr>PROGRAM EVALUATION AND REVIEW TECHNIQUE (PERTH) (2)</vt:lpstr>
      <vt:lpstr>Contoh Diagram Pert</vt:lpstr>
      <vt:lpstr>Contoh Estimasi Waktu</vt:lpstr>
      <vt:lpstr>Contoh PERT (Time Expected)</vt:lpstr>
      <vt:lpstr>Contoh PERT (Time Deviation)</vt:lpstr>
      <vt:lpstr>Asumsi Kegiatan</vt:lpstr>
      <vt:lpstr>Perhitungan Estimasi Waktu Proyek</vt:lpstr>
      <vt:lpstr>Dalam Bentuk PDM</vt:lpstr>
      <vt:lpstr>Contoh Lain Diagram Pert (1)</vt:lpstr>
      <vt:lpstr>Keterangan Contoh Diatas: </vt:lpstr>
      <vt:lpstr>Contoh Lain Diagram Pert (2)</vt:lpstr>
      <vt:lpstr>Tugas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2010-06-17T00:26:28Z</dcterms:created>
  <dcterms:modified xsi:type="dcterms:W3CDTF">2019-04-07T20:30:01Z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TC103524809990</vt:lpwstr>
  </property>
</Properties>
</file>