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2" r:id="rId4"/>
    <p:sldId id="267" r:id="rId5"/>
    <p:sldId id="268" r:id="rId6"/>
    <p:sldId id="270" r:id="rId7"/>
    <p:sldId id="271" r:id="rId8"/>
    <p:sldId id="263" r:id="rId9"/>
    <p:sldId id="272" r:id="rId10"/>
    <p:sldId id="273" r:id="rId11"/>
    <p:sldId id="274" r:id="rId12"/>
    <p:sldId id="275" r:id="rId1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4D6322-0DE4-4EE2-9D9C-B1F51A006B09}" type="doc">
      <dgm:prSet loTypeId="urn:microsoft.com/office/officeart/2005/8/layout/chevron1" loCatId="process" qsTypeId="urn:microsoft.com/office/officeart/2005/8/quickstyle/simple1" qsCatId="simple" csTypeId="urn:microsoft.com/office/officeart/2005/8/colors/accent2_2" csCatId="accent2" phldr="1"/>
      <dgm:spPr/>
    </dgm:pt>
    <dgm:pt modelId="{D07020C2-A1F7-4FE3-B5D5-AB2DC2FE1475}">
      <dgm:prSet phldrT="[Text]"/>
      <dgm:spPr/>
      <dgm:t>
        <a:bodyPr/>
        <a:lstStyle/>
        <a:p>
          <a:r>
            <a:rPr lang="id-ID" dirty="0"/>
            <a:t>1</a:t>
          </a:r>
          <a:endParaRPr lang="en-US" dirty="0"/>
        </a:p>
      </dgm:t>
    </dgm:pt>
    <dgm:pt modelId="{8E97C0D7-5C60-4C0A-B4CC-64F90C168036}" type="parTrans" cxnId="{4DEEBDFD-8430-473C-8413-AEA168C3085B}">
      <dgm:prSet/>
      <dgm:spPr/>
      <dgm:t>
        <a:bodyPr/>
        <a:lstStyle/>
        <a:p>
          <a:endParaRPr lang="en-US"/>
        </a:p>
      </dgm:t>
    </dgm:pt>
    <dgm:pt modelId="{B52B917B-448E-4489-B9A2-D59AC0CC5242}" type="sibTrans" cxnId="{4DEEBDFD-8430-473C-8413-AEA168C3085B}">
      <dgm:prSet/>
      <dgm:spPr/>
      <dgm:t>
        <a:bodyPr/>
        <a:lstStyle/>
        <a:p>
          <a:endParaRPr lang="en-US"/>
        </a:p>
      </dgm:t>
    </dgm:pt>
    <dgm:pt modelId="{EB9A6280-CCD4-4887-B15D-D27C95814695}">
      <dgm:prSet phldrT="[Text]"/>
      <dgm:spPr/>
      <dgm:t>
        <a:bodyPr/>
        <a:lstStyle/>
        <a:p>
          <a:r>
            <a:rPr lang="id-ID" dirty="0"/>
            <a:t>2</a:t>
          </a:r>
          <a:endParaRPr lang="en-US" dirty="0"/>
        </a:p>
      </dgm:t>
    </dgm:pt>
    <dgm:pt modelId="{8549281D-70A1-488C-9E8A-720F55ACE415}" type="parTrans" cxnId="{2FACED13-F732-48F5-BF1B-C15A7532C301}">
      <dgm:prSet/>
      <dgm:spPr/>
      <dgm:t>
        <a:bodyPr/>
        <a:lstStyle/>
        <a:p>
          <a:endParaRPr lang="en-US"/>
        </a:p>
      </dgm:t>
    </dgm:pt>
    <dgm:pt modelId="{73121EDB-7C8F-4355-BDDA-F9881F78C36A}" type="sibTrans" cxnId="{2FACED13-F732-48F5-BF1B-C15A7532C301}">
      <dgm:prSet/>
      <dgm:spPr/>
      <dgm:t>
        <a:bodyPr/>
        <a:lstStyle/>
        <a:p>
          <a:endParaRPr lang="en-US"/>
        </a:p>
      </dgm:t>
    </dgm:pt>
    <dgm:pt modelId="{02DB2DDA-05F7-462E-A6B6-F774273225C6}">
      <dgm:prSet phldrT="[Text]"/>
      <dgm:spPr/>
      <dgm:t>
        <a:bodyPr/>
        <a:lstStyle/>
        <a:p>
          <a:r>
            <a:rPr lang="id-ID" dirty="0"/>
            <a:t>3</a:t>
          </a:r>
          <a:endParaRPr lang="en-US" dirty="0"/>
        </a:p>
      </dgm:t>
    </dgm:pt>
    <dgm:pt modelId="{68B7917F-ACB3-44AB-9797-CA308035F32D}" type="parTrans" cxnId="{9604EB63-87EF-469D-B46C-54DF05B08CD3}">
      <dgm:prSet/>
      <dgm:spPr/>
      <dgm:t>
        <a:bodyPr/>
        <a:lstStyle/>
        <a:p>
          <a:endParaRPr lang="en-US"/>
        </a:p>
      </dgm:t>
    </dgm:pt>
    <dgm:pt modelId="{EA5058D6-EC8E-44E0-85EF-ED0F56ADCF9C}" type="sibTrans" cxnId="{9604EB63-87EF-469D-B46C-54DF05B08CD3}">
      <dgm:prSet/>
      <dgm:spPr/>
      <dgm:t>
        <a:bodyPr/>
        <a:lstStyle/>
        <a:p>
          <a:endParaRPr lang="en-US"/>
        </a:p>
      </dgm:t>
    </dgm:pt>
    <dgm:pt modelId="{9892AC33-68E2-424A-AAC1-EC4737C67F08}" type="pres">
      <dgm:prSet presAssocID="{3D4D6322-0DE4-4EE2-9D9C-B1F51A006B09}" presName="Name0" presStyleCnt="0">
        <dgm:presLayoutVars>
          <dgm:dir/>
          <dgm:animLvl val="lvl"/>
          <dgm:resizeHandles val="exact"/>
        </dgm:presLayoutVars>
      </dgm:prSet>
      <dgm:spPr/>
    </dgm:pt>
    <dgm:pt modelId="{9AE395BA-2F97-42A2-A5A3-1A1C2BA80646}" type="pres">
      <dgm:prSet presAssocID="{D07020C2-A1F7-4FE3-B5D5-AB2DC2FE1475}" presName="parTxOnly" presStyleLbl="node1" presStyleIdx="0" presStyleCnt="3">
        <dgm:presLayoutVars>
          <dgm:chMax val="0"/>
          <dgm:chPref val="0"/>
          <dgm:bulletEnabled val="1"/>
        </dgm:presLayoutVars>
      </dgm:prSet>
      <dgm:spPr/>
    </dgm:pt>
    <dgm:pt modelId="{C240CC76-ED82-434E-B21D-A75B15324CE5}" type="pres">
      <dgm:prSet presAssocID="{B52B917B-448E-4489-B9A2-D59AC0CC5242}" presName="parTxOnlySpace" presStyleCnt="0"/>
      <dgm:spPr/>
    </dgm:pt>
    <dgm:pt modelId="{22D7C43F-877D-42A0-842C-0764D8036DDC}" type="pres">
      <dgm:prSet presAssocID="{EB9A6280-CCD4-4887-B15D-D27C95814695}" presName="parTxOnly" presStyleLbl="node1" presStyleIdx="1" presStyleCnt="3">
        <dgm:presLayoutVars>
          <dgm:chMax val="0"/>
          <dgm:chPref val="0"/>
          <dgm:bulletEnabled val="1"/>
        </dgm:presLayoutVars>
      </dgm:prSet>
      <dgm:spPr/>
    </dgm:pt>
    <dgm:pt modelId="{68CD719D-94B2-4915-9281-2CB91CE0B459}" type="pres">
      <dgm:prSet presAssocID="{73121EDB-7C8F-4355-BDDA-F9881F78C36A}" presName="parTxOnlySpace" presStyleCnt="0"/>
      <dgm:spPr/>
    </dgm:pt>
    <dgm:pt modelId="{EC6046AC-725B-448B-92A9-FF077BBAFC7B}" type="pres">
      <dgm:prSet presAssocID="{02DB2DDA-05F7-462E-A6B6-F774273225C6}" presName="parTxOnly" presStyleLbl="node1" presStyleIdx="2" presStyleCnt="3">
        <dgm:presLayoutVars>
          <dgm:chMax val="0"/>
          <dgm:chPref val="0"/>
          <dgm:bulletEnabled val="1"/>
        </dgm:presLayoutVars>
      </dgm:prSet>
      <dgm:spPr/>
    </dgm:pt>
  </dgm:ptLst>
  <dgm:cxnLst>
    <dgm:cxn modelId="{2FACED13-F732-48F5-BF1B-C15A7532C301}" srcId="{3D4D6322-0DE4-4EE2-9D9C-B1F51A006B09}" destId="{EB9A6280-CCD4-4887-B15D-D27C95814695}" srcOrd="1" destOrd="0" parTransId="{8549281D-70A1-488C-9E8A-720F55ACE415}" sibTransId="{73121EDB-7C8F-4355-BDDA-F9881F78C36A}"/>
    <dgm:cxn modelId="{07476560-05C3-4E85-9778-160A9C893481}" type="presOf" srcId="{3D4D6322-0DE4-4EE2-9D9C-B1F51A006B09}" destId="{9892AC33-68E2-424A-AAC1-EC4737C67F08}" srcOrd="0" destOrd="0" presId="urn:microsoft.com/office/officeart/2005/8/layout/chevron1"/>
    <dgm:cxn modelId="{9604EB63-87EF-469D-B46C-54DF05B08CD3}" srcId="{3D4D6322-0DE4-4EE2-9D9C-B1F51A006B09}" destId="{02DB2DDA-05F7-462E-A6B6-F774273225C6}" srcOrd="2" destOrd="0" parTransId="{68B7917F-ACB3-44AB-9797-CA308035F32D}" sibTransId="{EA5058D6-EC8E-44E0-85EF-ED0F56ADCF9C}"/>
    <dgm:cxn modelId="{3D37B8DC-83A9-4F26-87E6-F9EA5C8DD1BB}" type="presOf" srcId="{D07020C2-A1F7-4FE3-B5D5-AB2DC2FE1475}" destId="{9AE395BA-2F97-42A2-A5A3-1A1C2BA80646}" srcOrd="0" destOrd="0" presId="urn:microsoft.com/office/officeart/2005/8/layout/chevron1"/>
    <dgm:cxn modelId="{0183DCE4-E28A-4D24-8811-E98DDAE92C48}" type="presOf" srcId="{02DB2DDA-05F7-462E-A6B6-F774273225C6}" destId="{EC6046AC-725B-448B-92A9-FF077BBAFC7B}" srcOrd="0" destOrd="0" presId="urn:microsoft.com/office/officeart/2005/8/layout/chevron1"/>
    <dgm:cxn modelId="{F6F4BCEE-9DE0-4FF3-B135-4B78E7FFB006}" type="presOf" srcId="{EB9A6280-CCD4-4887-B15D-D27C95814695}" destId="{22D7C43F-877D-42A0-842C-0764D8036DDC}" srcOrd="0" destOrd="0" presId="urn:microsoft.com/office/officeart/2005/8/layout/chevron1"/>
    <dgm:cxn modelId="{4DEEBDFD-8430-473C-8413-AEA168C3085B}" srcId="{3D4D6322-0DE4-4EE2-9D9C-B1F51A006B09}" destId="{D07020C2-A1F7-4FE3-B5D5-AB2DC2FE1475}" srcOrd="0" destOrd="0" parTransId="{8E97C0D7-5C60-4C0A-B4CC-64F90C168036}" sibTransId="{B52B917B-448E-4489-B9A2-D59AC0CC5242}"/>
    <dgm:cxn modelId="{6C469494-9380-4C44-A664-48116ADF933F}" type="presParOf" srcId="{9892AC33-68E2-424A-AAC1-EC4737C67F08}" destId="{9AE395BA-2F97-42A2-A5A3-1A1C2BA80646}" srcOrd="0" destOrd="0" presId="urn:microsoft.com/office/officeart/2005/8/layout/chevron1"/>
    <dgm:cxn modelId="{32648DC9-0276-40BE-AD41-8C8F0493D64A}" type="presParOf" srcId="{9892AC33-68E2-424A-AAC1-EC4737C67F08}" destId="{C240CC76-ED82-434E-B21D-A75B15324CE5}" srcOrd="1" destOrd="0" presId="urn:microsoft.com/office/officeart/2005/8/layout/chevron1"/>
    <dgm:cxn modelId="{EE69BFC8-FA3B-42BE-9F42-09A1CBE222E4}" type="presParOf" srcId="{9892AC33-68E2-424A-AAC1-EC4737C67F08}" destId="{22D7C43F-877D-42A0-842C-0764D8036DDC}" srcOrd="2" destOrd="0" presId="urn:microsoft.com/office/officeart/2005/8/layout/chevron1"/>
    <dgm:cxn modelId="{90EE559F-CBA1-428F-B58F-C29254C7EB41}" type="presParOf" srcId="{9892AC33-68E2-424A-AAC1-EC4737C67F08}" destId="{68CD719D-94B2-4915-9281-2CB91CE0B459}" srcOrd="3" destOrd="0" presId="urn:microsoft.com/office/officeart/2005/8/layout/chevron1"/>
    <dgm:cxn modelId="{B69372A9-A32D-4FD3-829E-E03F3C654563}" type="presParOf" srcId="{9892AC33-68E2-424A-AAC1-EC4737C67F08}" destId="{EC6046AC-725B-448B-92A9-FF077BBAFC7B}"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4D6322-0DE4-4EE2-9D9C-B1F51A006B09}" type="doc">
      <dgm:prSet loTypeId="urn:microsoft.com/office/officeart/2005/8/layout/chevron1" loCatId="process" qsTypeId="urn:microsoft.com/office/officeart/2005/8/quickstyle/simple1" qsCatId="simple" csTypeId="urn:microsoft.com/office/officeart/2005/8/colors/accent2_2" csCatId="accent2" phldr="1"/>
      <dgm:spPr/>
    </dgm:pt>
    <dgm:pt modelId="{D07020C2-A1F7-4FE3-B5D5-AB2DC2FE1475}">
      <dgm:prSet phldrT="[Text]"/>
      <dgm:spPr/>
      <dgm:t>
        <a:bodyPr/>
        <a:lstStyle/>
        <a:p>
          <a:r>
            <a:rPr lang="id-ID" dirty="0"/>
            <a:t>1</a:t>
          </a:r>
          <a:endParaRPr lang="en-US" dirty="0"/>
        </a:p>
      </dgm:t>
    </dgm:pt>
    <dgm:pt modelId="{8E97C0D7-5C60-4C0A-B4CC-64F90C168036}" type="parTrans" cxnId="{4DEEBDFD-8430-473C-8413-AEA168C3085B}">
      <dgm:prSet/>
      <dgm:spPr/>
      <dgm:t>
        <a:bodyPr/>
        <a:lstStyle/>
        <a:p>
          <a:endParaRPr lang="en-US"/>
        </a:p>
      </dgm:t>
    </dgm:pt>
    <dgm:pt modelId="{B52B917B-448E-4489-B9A2-D59AC0CC5242}" type="sibTrans" cxnId="{4DEEBDFD-8430-473C-8413-AEA168C3085B}">
      <dgm:prSet/>
      <dgm:spPr/>
      <dgm:t>
        <a:bodyPr/>
        <a:lstStyle/>
        <a:p>
          <a:endParaRPr lang="en-US"/>
        </a:p>
      </dgm:t>
    </dgm:pt>
    <dgm:pt modelId="{EB9A6280-CCD4-4887-B15D-D27C95814695}">
      <dgm:prSet phldrT="[Text]"/>
      <dgm:spPr/>
      <dgm:t>
        <a:bodyPr/>
        <a:lstStyle/>
        <a:p>
          <a:r>
            <a:rPr lang="id-ID" dirty="0"/>
            <a:t>2</a:t>
          </a:r>
          <a:endParaRPr lang="en-US" dirty="0"/>
        </a:p>
      </dgm:t>
    </dgm:pt>
    <dgm:pt modelId="{8549281D-70A1-488C-9E8A-720F55ACE415}" type="parTrans" cxnId="{2FACED13-F732-48F5-BF1B-C15A7532C301}">
      <dgm:prSet/>
      <dgm:spPr/>
      <dgm:t>
        <a:bodyPr/>
        <a:lstStyle/>
        <a:p>
          <a:endParaRPr lang="en-US"/>
        </a:p>
      </dgm:t>
    </dgm:pt>
    <dgm:pt modelId="{73121EDB-7C8F-4355-BDDA-F9881F78C36A}" type="sibTrans" cxnId="{2FACED13-F732-48F5-BF1B-C15A7532C301}">
      <dgm:prSet/>
      <dgm:spPr/>
      <dgm:t>
        <a:bodyPr/>
        <a:lstStyle/>
        <a:p>
          <a:endParaRPr lang="en-US"/>
        </a:p>
      </dgm:t>
    </dgm:pt>
    <dgm:pt modelId="{02DB2DDA-05F7-462E-A6B6-F774273225C6}">
      <dgm:prSet phldrT="[Text]"/>
      <dgm:spPr/>
      <dgm:t>
        <a:bodyPr/>
        <a:lstStyle/>
        <a:p>
          <a:r>
            <a:rPr lang="id-ID" dirty="0"/>
            <a:t>3</a:t>
          </a:r>
          <a:endParaRPr lang="en-US" dirty="0"/>
        </a:p>
      </dgm:t>
    </dgm:pt>
    <dgm:pt modelId="{68B7917F-ACB3-44AB-9797-CA308035F32D}" type="parTrans" cxnId="{9604EB63-87EF-469D-B46C-54DF05B08CD3}">
      <dgm:prSet/>
      <dgm:spPr/>
      <dgm:t>
        <a:bodyPr/>
        <a:lstStyle/>
        <a:p>
          <a:endParaRPr lang="en-US"/>
        </a:p>
      </dgm:t>
    </dgm:pt>
    <dgm:pt modelId="{EA5058D6-EC8E-44E0-85EF-ED0F56ADCF9C}" type="sibTrans" cxnId="{9604EB63-87EF-469D-B46C-54DF05B08CD3}">
      <dgm:prSet/>
      <dgm:spPr/>
      <dgm:t>
        <a:bodyPr/>
        <a:lstStyle/>
        <a:p>
          <a:endParaRPr lang="en-US"/>
        </a:p>
      </dgm:t>
    </dgm:pt>
    <dgm:pt modelId="{9892AC33-68E2-424A-AAC1-EC4737C67F08}" type="pres">
      <dgm:prSet presAssocID="{3D4D6322-0DE4-4EE2-9D9C-B1F51A006B09}" presName="Name0" presStyleCnt="0">
        <dgm:presLayoutVars>
          <dgm:dir/>
          <dgm:animLvl val="lvl"/>
          <dgm:resizeHandles val="exact"/>
        </dgm:presLayoutVars>
      </dgm:prSet>
      <dgm:spPr/>
    </dgm:pt>
    <dgm:pt modelId="{9AE395BA-2F97-42A2-A5A3-1A1C2BA80646}" type="pres">
      <dgm:prSet presAssocID="{D07020C2-A1F7-4FE3-B5D5-AB2DC2FE1475}" presName="parTxOnly" presStyleLbl="node1" presStyleIdx="0" presStyleCnt="3">
        <dgm:presLayoutVars>
          <dgm:chMax val="0"/>
          <dgm:chPref val="0"/>
          <dgm:bulletEnabled val="1"/>
        </dgm:presLayoutVars>
      </dgm:prSet>
      <dgm:spPr/>
    </dgm:pt>
    <dgm:pt modelId="{C240CC76-ED82-434E-B21D-A75B15324CE5}" type="pres">
      <dgm:prSet presAssocID="{B52B917B-448E-4489-B9A2-D59AC0CC5242}" presName="parTxOnlySpace" presStyleCnt="0"/>
      <dgm:spPr/>
    </dgm:pt>
    <dgm:pt modelId="{22D7C43F-877D-42A0-842C-0764D8036DDC}" type="pres">
      <dgm:prSet presAssocID="{EB9A6280-CCD4-4887-B15D-D27C95814695}" presName="parTxOnly" presStyleLbl="node1" presStyleIdx="1" presStyleCnt="3">
        <dgm:presLayoutVars>
          <dgm:chMax val="0"/>
          <dgm:chPref val="0"/>
          <dgm:bulletEnabled val="1"/>
        </dgm:presLayoutVars>
      </dgm:prSet>
      <dgm:spPr/>
    </dgm:pt>
    <dgm:pt modelId="{68CD719D-94B2-4915-9281-2CB91CE0B459}" type="pres">
      <dgm:prSet presAssocID="{73121EDB-7C8F-4355-BDDA-F9881F78C36A}" presName="parTxOnlySpace" presStyleCnt="0"/>
      <dgm:spPr/>
    </dgm:pt>
    <dgm:pt modelId="{EC6046AC-725B-448B-92A9-FF077BBAFC7B}" type="pres">
      <dgm:prSet presAssocID="{02DB2DDA-05F7-462E-A6B6-F774273225C6}" presName="parTxOnly" presStyleLbl="node1" presStyleIdx="2" presStyleCnt="3">
        <dgm:presLayoutVars>
          <dgm:chMax val="0"/>
          <dgm:chPref val="0"/>
          <dgm:bulletEnabled val="1"/>
        </dgm:presLayoutVars>
      </dgm:prSet>
      <dgm:spPr/>
    </dgm:pt>
  </dgm:ptLst>
  <dgm:cxnLst>
    <dgm:cxn modelId="{2FACED13-F732-48F5-BF1B-C15A7532C301}" srcId="{3D4D6322-0DE4-4EE2-9D9C-B1F51A006B09}" destId="{EB9A6280-CCD4-4887-B15D-D27C95814695}" srcOrd="1" destOrd="0" parTransId="{8549281D-70A1-488C-9E8A-720F55ACE415}" sibTransId="{73121EDB-7C8F-4355-BDDA-F9881F78C36A}"/>
    <dgm:cxn modelId="{07476560-05C3-4E85-9778-160A9C893481}" type="presOf" srcId="{3D4D6322-0DE4-4EE2-9D9C-B1F51A006B09}" destId="{9892AC33-68E2-424A-AAC1-EC4737C67F08}" srcOrd="0" destOrd="0" presId="urn:microsoft.com/office/officeart/2005/8/layout/chevron1"/>
    <dgm:cxn modelId="{9604EB63-87EF-469D-B46C-54DF05B08CD3}" srcId="{3D4D6322-0DE4-4EE2-9D9C-B1F51A006B09}" destId="{02DB2DDA-05F7-462E-A6B6-F774273225C6}" srcOrd="2" destOrd="0" parTransId="{68B7917F-ACB3-44AB-9797-CA308035F32D}" sibTransId="{EA5058D6-EC8E-44E0-85EF-ED0F56ADCF9C}"/>
    <dgm:cxn modelId="{3D37B8DC-83A9-4F26-87E6-F9EA5C8DD1BB}" type="presOf" srcId="{D07020C2-A1F7-4FE3-B5D5-AB2DC2FE1475}" destId="{9AE395BA-2F97-42A2-A5A3-1A1C2BA80646}" srcOrd="0" destOrd="0" presId="urn:microsoft.com/office/officeart/2005/8/layout/chevron1"/>
    <dgm:cxn modelId="{0183DCE4-E28A-4D24-8811-E98DDAE92C48}" type="presOf" srcId="{02DB2DDA-05F7-462E-A6B6-F774273225C6}" destId="{EC6046AC-725B-448B-92A9-FF077BBAFC7B}" srcOrd="0" destOrd="0" presId="urn:microsoft.com/office/officeart/2005/8/layout/chevron1"/>
    <dgm:cxn modelId="{F6F4BCEE-9DE0-4FF3-B135-4B78E7FFB006}" type="presOf" srcId="{EB9A6280-CCD4-4887-B15D-D27C95814695}" destId="{22D7C43F-877D-42A0-842C-0764D8036DDC}" srcOrd="0" destOrd="0" presId="urn:microsoft.com/office/officeart/2005/8/layout/chevron1"/>
    <dgm:cxn modelId="{4DEEBDFD-8430-473C-8413-AEA168C3085B}" srcId="{3D4D6322-0DE4-4EE2-9D9C-B1F51A006B09}" destId="{D07020C2-A1F7-4FE3-B5D5-AB2DC2FE1475}" srcOrd="0" destOrd="0" parTransId="{8E97C0D7-5C60-4C0A-B4CC-64F90C168036}" sibTransId="{B52B917B-448E-4489-B9A2-D59AC0CC5242}"/>
    <dgm:cxn modelId="{6C469494-9380-4C44-A664-48116ADF933F}" type="presParOf" srcId="{9892AC33-68E2-424A-AAC1-EC4737C67F08}" destId="{9AE395BA-2F97-42A2-A5A3-1A1C2BA80646}" srcOrd="0" destOrd="0" presId="urn:microsoft.com/office/officeart/2005/8/layout/chevron1"/>
    <dgm:cxn modelId="{32648DC9-0276-40BE-AD41-8C8F0493D64A}" type="presParOf" srcId="{9892AC33-68E2-424A-AAC1-EC4737C67F08}" destId="{C240CC76-ED82-434E-B21D-A75B15324CE5}" srcOrd="1" destOrd="0" presId="urn:microsoft.com/office/officeart/2005/8/layout/chevron1"/>
    <dgm:cxn modelId="{EE69BFC8-FA3B-42BE-9F42-09A1CBE222E4}" type="presParOf" srcId="{9892AC33-68E2-424A-AAC1-EC4737C67F08}" destId="{22D7C43F-877D-42A0-842C-0764D8036DDC}" srcOrd="2" destOrd="0" presId="urn:microsoft.com/office/officeart/2005/8/layout/chevron1"/>
    <dgm:cxn modelId="{90EE559F-CBA1-428F-B58F-C29254C7EB41}" type="presParOf" srcId="{9892AC33-68E2-424A-AAC1-EC4737C67F08}" destId="{68CD719D-94B2-4915-9281-2CB91CE0B459}" srcOrd="3" destOrd="0" presId="urn:microsoft.com/office/officeart/2005/8/layout/chevron1"/>
    <dgm:cxn modelId="{B69372A9-A32D-4FD3-829E-E03F3C654563}" type="presParOf" srcId="{9892AC33-68E2-424A-AAC1-EC4737C67F08}" destId="{EC6046AC-725B-448B-92A9-FF077BBAFC7B}"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4D6322-0DE4-4EE2-9D9C-B1F51A006B09}" type="doc">
      <dgm:prSet loTypeId="urn:microsoft.com/office/officeart/2005/8/layout/chevron1" loCatId="process" qsTypeId="urn:microsoft.com/office/officeart/2005/8/quickstyle/simple1" qsCatId="simple" csTypeId="urn:microsoft.com/office/officeart/2005/8/colors/accent2_2" csCatId="accent2" phldr="1"/>
      <dgm:spPr/>
    </dgm:pt>
    <dgm:pt modelId="{D07020C2-A1F7-4FE3-B5D5-AB2DC2FE1475}">
      <dgm:prSet phldrT="[Text]"/>
      <dgm:spPr/>
      <dgm:t>
        <a:bodyPr/>
        <a:lstStyle/>
        <a:p>
          <a:r>
            <a:rPr lang="id-ID" dirty="0"/>
            <a:t>1</a:t>
          </a:r>
          <a:endParaRPr lang="en-US" dirty="0"/>
        </a:p>
      </dgm:t>
    </dgm:pt>
    <dgm:pt modelId="{8E97C0D7-5C60-4C0A-B4CC-64F90C168036}" type="parTrans" cxnId="{4DEEBDFD-8430-473C-8413-AEA168C3085B}">
      <dgm:prSet/>
      <dgm:spPr/>
      <dgm:t>
        <a:bodyPr/>
        <a:lstStyle/>
        <a:p>
          <a:endParaRPr lang="en-US"/>
        </a:p>
      </dgm:t>
    </dgm:pt>
    <dgm:pt modelId="{B52B917B-448E-4489-B9A2-D59AC0CC5242}" type="sibTrans" cxnId="{4DEEBDFD-8430-473C-8413-AEA168C3085B}">
      <dgm:prSet/>
      <dgm:spPr/>
      <dgm:t>
        <a:bodyPr/>
        <a:lstStyle/>
        <a:p>
          <a:endParaRPr lang="en-US"/>
        </a:p>
      </dgm:t>
    </dgm:pt>
    <dgm:pt modelId="{EB9A6280-CCD4-4887-B15D-D27C95814695}">
      <dgm:prSet phldrT="[Text]"/>
      <dgm:spPr/>
      <dgm:t>
        <a:bodyPr/>
        <a:lstStyle/>
        <a:p>
          <a:r>
            <a:rPr lang="id-ID" dirty="0"/>
            <a:t>2</a:t>
          </a:r>
          <a:endParaRPr lang="en-US" dirty="0"/>
        </a:p>
      </dgm:t>
    </dgm:pt>
    <dgm:pt modelId="{8549281D-70A1-488C-9E8A-720F55ACE415}" type="parTrans" cxnId="{2FACED13-F732-48F5-BF1B-C15A7532C301}">
      <dgm:prSet/>
      <dgm:spPr/>
      <dgm:t>
        <a:bodyPr/>
        <a:lstStyle/>
        <a:p>
          <a:endParaRPr lang="en-US"/>
        </a:p>
      </dgm:t>
    </dgm:pt>
    <dgm:pt modelId="{73121EDB-7C8F-4355-BDDA-F9881F78C36A}" type="sibTrans" cxnId="{2FACED13-F732-48F5-BF1B-C15A7532C301}">
      <dgm:prSet/>
      <dgm:spPr/>
      <dgm:t>
        <a:bodyPr/>
        <a:lstStyle/>
        <a:p>
          <a:endParaRPr lang="en-US"/>
        </a:p>
      </dgm:t>
    </dgm:pt>
    <dgm:pt modelId="{02DB2DDA-05F7-462E-A6B6-F774273225C6}">
      <dgm:prSet phldrT="[Text]"/>
      <dgm:spPr/>
      <dgm:t>
        <a:bodyPr/>
        <a:lstStyle/>
        <a:p>
          <a:r>
            <a:rPr lang="id-ID" dirty="0"/>
            <a:t>3</a:t>
          </a:r>
          <a:endParaRPr lang="en-US" dirty="0"/>
        </a:p>
      </dgm:t>
    </dgm:pt>
    <dgm:pt modelId="{68B7917F-ACB3-44AB-9797-CA308035F32D}" type="parTrans" cxnId="{9604EB63-87EF-469D-B46C-54DF05B08CD3}">
      <dgm:prSet/>
      <dgm:spPr/>
      <dgm:t>
        <a:bodyPr/>
        <a:lstStyle/>
        <a:p>
          <a:endParaRPr lang="en-US"/>
        </a:p>
      </dgm:t>
    </dgm:pt>
    <dgm:pt modelId="{EA5058D6-EC8E-44E0-85EF-ED0F56ADCF9C}" type="sibTrans" cxnId="{9604EB63-87EF-469D-B46C-54DF05B08CD3}">
      <dgm:prSet/>
      <dgm:spPr/>
      <dgm:t>
        <a:bodyPr/>
        <a:lstStyle/>
        <a:p>
          <a:endParaRPr lang="en-US"/>
        </a:p>
      </dgm:t>
    </dgm:pt>
    <dgm:pt modelId="{9892AC33-68E2-424A-AAC1-EC4737C67F08}" type="pres">
      <dgm:prSet presAssocID="{3D4D6322-0DE4-4EE2-9D9C-B1F51A006B09}" presName="Name0" presStyleCnt="0">
        <dgm:presLayoutVars>
          <dgm:dir/>
          <dgm:animLvl val="lvl"/>
          <dgm:resizeHandles val="exact"/>
        </dgm:presLayoutVars>
      </dgm:prSet>
      <dgm:spPr/>
    </dgm:pt>
    <dgm:pt modelId="{9AE395BA-2F97-42A2-A5A3-1A1C2BA80646}" type="pres">
      <dgm:prSet presAssocID="{D07020C2-A1F7-4FE3-B5D5-AB2DC2FE1475}" presName="parTxOnly" presStyleLbl="node1" presStyleIdx="0" presStyleCnt="3">
        <dgm:presLayoutVars>
          <dgm:chMax val="0"/>
          <dgm:chPref val="0"/>
          <dgm:bulletEnabled val="1"/>
        </dgm:presLayoutVars>
      </dgm:prSet>
      <dgm:spPr/>
    </dgm:pt>
    <dgm:pt modelId="{C240CC76-ED82-434E-B21D-A75B15324CE5}" type="pres">
      <dgm:prSet presAssocID="{B52B917B-448E-4489-B9A2-D59AC0CC5242}" presName="parTxOnlySpace" presStyleCnt="0"/>
      <dgm:spPr/>
    </dgm:pt>
    <dgm:pt modelId="{22D7C43F-877D-42A0-842C-0764D8036DDC}" type="pres">
      <dgm:prSet presAssocID="{EB9A6280-CCD4-4887-B15D-D27C95814695}" presName="parTxOnly" presStyleLbl="node1" presStyleIdx="1" presStyleCnt="3">
        <dgm:presLayoutVars>
          <dgm:chMax val="0"/>
          <dgm:chPref val="0"/>
          <dgm:bulletEnabled val="1"/>
        </dgm:presLayoutVars>
      </dgm:prSet>
      <dgm:spPr/>
    </dgm:pt>
    <dgm:pt modelId="{68CD719D-94B2-4915-9281-2CB91CE0B459}" type="pres">
      <dgm:prSet presAssocID="{73121EDB-7C8F-4355-BDDA-F9881F78C36A}" presName="parTxOnlySpace" presStyleCnt="0"/>
      <dgm:spPr/>
    </dgm:pt>
    <dgm:pt modelId="{EC6046AC-725B-448B-92A9-FF077BBAFC7B}" type="pres">
      <dgm:prSet presAssocID="{02DB2DDA-05F7-462E-A6B6-F774273225C6}" presName="parTxOnly" presStyleLbl="node1" presStyleIdx="2" presStyleCnt="3">
        <dgm:presLayoutVars>
          <dgm:chMax val="0"/>
          <dgm:chPref val="0"/>
          <dgm:bulletEnabled val="1"/>
        </dgm:presLayoutVars>
      </dgm:prSet>
      <dgm:spPr/>
    </dgm:pt>
  </dgm:ptLst>
  <dgm:cxnLst>
    <dgm:cxn modelId="{2FACED13-F732-48F5-BF1B-C15A7532C301}" srcId="{3D4D6322-0DE4-4EE2-9D9C-B1F51A006B09}" destId="{EB9A6280-CCD4-4887-B15D-D27C95814695}" srcOrd="1" destOrd="0" parTransId="{8549281D-70A1-488C-9E8A-720F55ACE415}" sibTransId="{73121EDB-7C8F-4355-BDDA-F9881F78C36A}"/>
    <dgm:cxn modelId="{07476560-05C3-4E85-9778-160A9C893481}" type="presOf" srcId="{3D4D6322-0DE4-4EE2-9D9C-B1F51A006B09}" destId="{9892AC33-68E2-424A-AAC1-EC4737C67F08}" srcOrd="0" destOrd="0" presId="urn:microsoft.com/office/officeart/2005/8/layout/chevron1"/>
    <dgm:cxn modelId="{9604EB63-87EF-469D-B46C-54DF05B08CD3}" srcId="{3D4D6322-0DE4-4EE2-9D9C-B1F51A006B09}" destId="{02DB2DDA-05F7-462E-A6B6-F774273225C6}" srcOrd="2" destOrd="0" parTransId="{68B7917F-ACB3-44AB-9797-CA308035F32D}" sibTransId="{EA5058D6-EC8E-44E0-85EF-ED0F56ADCF9C}"/>
    <dgm:cxn modelId="{3D37B8DC-83A9-4F26-87E6-F9EA5C8DD1BB}" type="presOf" srcId="{D07020C2-A1F7-4FE3-B5D5-AB2DC2FE1475}" destId="{9AE395BA-2F97-42A2-A5A3-1A1C2BA80646}" srcOrd="0" destOrd="0" presId="urn:microsoft.com/office/officeart/2005/8/layout/chevron1"/>
    <dgm:cxn modelId="{0183DCE4-E28A-4D24-8811-E98DDAE92C48}" type="presOf" srcId="{02DB2DDA-05F7-462E-A6B6-F774273225C6}" destId="{EC6046AC-725B-448B-92A9-FF077BBAFC7B}" srcOrd="0" destOrd="0" presId="urn:microsoft.com/office/officeart/2005/8/layout/chevron1"/>
    <dgm:cxn modelId="{F6F4BCEE-9DE0-4FF3-B135-4B78E7FFB006}" type="presOf" srcId="{EB9A6280-CCD4-4887-B15D-D27C95814695}" destId="{22D7C43F-877D-42A0-842C-0764D8036DDC}" srcOrd="0" destOrd="0" presId="urn:microsoft.com/office/officeart/2005/8/layout/chevron1"/>
    <dgm:cxn modelId="{4DEEBDFD-8430-473C-8413-AEA168C3085B}" srcId="{3D4D6322-0DE4-4EE2-9D9C-B1F51A006B09}" destId="{D07020C2-A1F7-4FE3-B5D5-AB2DC2FE1475}" srcOrd="0" destOrd="0" parTransId="{8E97C0D7-5C60-4C0A-B4CC-64F90C168036}" sibTransId="{B52B917B-448E-4489-B9A2-D59AC0CC5242}"/>
    <dgm:cxn modelId="{6C469494-9380-4C44-A664-48116ADF933F}" type="presParOf" srcId="{9892AC33-68E2-424A-AAC1-EC4737C67F08}" destId="{9AE395BA-2F97-42A2-A5A3-1A1C2BA80646}" srcOrd="0" destOrd="0" presId="urn:microsoft.com/office/officeart/2005/8/layout/chevron1"/>
    <dgm:cxn modelId="{32648DC9-0276-40BE-AD41-8C8F0493D64A}" type="presParOf" srcId="{9892AC33-68E2-424A-AAC1-EC4737C67F08}" destId="{C240CC76-ED82-434E-B21D-A75B15324CE5}" srcOrd="1" destOrd="0" presId="urn:microsoft.com/office/officeart/2005/8/layout/chevron1"/>
    <dgm:cxn modelId="{EE69BFC8-FA3B-42BE-9F42-09A1CBE222E4}" type="presParOf" srcId="{9892AC33-68E2-424A-AAC1-EC4737C67F08}" destId="{22D7C43F-877D-42A0-842C-0764D8036DDC}" srcOrd="2" destOrd="0" presId="urn:microsoft.com/office/officeart/2005/8/layout/chevron1"/>
    <dgm:cxn modelId="{90EE559F-CBA1-428F-B58F-C29254C7EB41}" type="presParOf" srcId="{9892AC33-68E2-424A-AAC1-EC4737C67F08}" destId="{68CD719D-94B2-4915-9281-2CB91CE0B459}" srcOrd="3" destOrd="0" presId="urn:microsoft.com/office/officeart/2005/8/layout/chevron1"/>
    <dgm:cxn modelId="{B69372A9-A32D-4FD3-829E-E03F3C654563}" type="presParOf" srcId="{9892AC33-68E2-424A-AAC1-EC4737C67F08}" destId="{EC6046AC-725B-448B-92A9-FF077BBAFC7B}"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395BA-2F97-42A2-A5A3-1A1C2BA80646}">
      <dsp:nvSpPr>
        <dsp:cNvPr id="0" name=""/>
        <dsp:cNvSpPr/>
      </dsp:nvSpPr>
      <dsp:spPr>
        <a:xfrm>
          <a:off x="3571" y="0"/>
          <a:ext cx="4351734" cy="51861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id-ID" sz="3100" kern="1200" dirty="0"/>
            <a:t>1</a:t>
          </a:r>
          <a:endParaRPr lang="en-US" sz="3100" kern="1200" dirty="0"/>
        </a:p>
      </dsp:txBody>
      <dsp:txXfrm>
        <a:off x="262879" y="0"/>
        <a:ext cx="3833119" cy="518615"/>
      </dsp:txXfrm>
    </dsp:sp>
    <dsp:sp modelId="{22D7C43F-877D-42A0-842C-0764D8036DDC}">
      <dsp:nvSpPr>
        <dsp:cNvPr id="0" name=""/>
        <dsp:cNvSpPr/>
      </dsp:nvSpPr>
      <dsp:spPr>
        <a:xfrm>
          <a:off x="3920132" y="0"/>
          <a:ext cx="4351734" cy="51861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id-ID" sz="3100" kern="1200" dirty="0"/>
            <a:t>2</a:t>
          </a:r>
          <a:endParaRPr lang="en-US" sz="3100" kern="1200" dirty="0"/>
        </a:p>
      </dsp:txBody>
      <dsp:txXfrm>
        <a:off x="4179440" y="0"/>
        <a:ext cx="3833119" cy="518615"/>
      </dsp:txXfrm>
    </dsp:sp>
    <dsp:sp modelId="{EC6046AC-725B-448B-92A9-FF077BBAFC7B}">
      <dsp:nvSpPr>
        <dsp:cNvPr id="0" name=""/>
        <dsp:cNvSpPr/>
      </dsp:nvSpPr>
      <dsp:spPr>
        <a:xfrm>
          <a:off x="7836693" y="0"/>
          <a:ext cx="4351734" cy="51861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id-ID" sz="3100" kern="1200" dirty="0"/>
            <a:t>3</a:t>
          </a:r>
          <a:endParaRPr lang="en-US" sz="3100" kern="1200" dirty="0"/>
        </a:p>
      </dsp:txBody>
      <dsp:txXfrm>
        <a:off x="8096001" y="0"/>
        <a:ext cx="3833119" cy="5186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395BA-2F97-42A2-A5A3-1A1C2BA80646}">
      <dsp:nvSpPr>
        <dsp:cNvPr id="0" name=""/>
        <dsp:cNvSpPr/>
      </dsp:nvSpPr>
      <dsp:spPr>
        <a:xfrm>
          <a:off x="3571" y="0"/>
          <a:ext cx="4351734" cy="51861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id-ID" sz="3100" kern="1200" dirty="0"/>
            <a:t>1</a:t>
          </a:r>
          <a:endParaRPr lang="en-US" sz="3100" kern="1200" dirty="0"/>
        </a:p>
      </dsp:txBody>
      <dsp:txXfrm>
        <a:off x="262879" y="0"/>
        <a:ext cx="3833119" cy="518615"/>
      </dsp:txXfrm>
    </dsp:sp>
    <dsp:sp modelId="{22D7C43F-877D-42A0-842C-0764D8036DDC}">
      <dsp:nvSpPr>
        <dsp:cNvPr id="0" name=""/>
        <dsp:cNvSpPr/>
      </dsp:nvSpPr>
      <dsp:spPr>
        <a:xfrm>
          <a:off x="3920132" y="0"/>
          <a:ext cx="4351734" cy="51861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id-ID" sz="3100" kern="1200" dirty="0"/>
            <a:t>2</a:t>
          </a:r>
          <a:endParaRPr lang="en-US" sz="3100" kern="1200" dirty="0"/>
        </a:p>
      </dsp:txBody>
      <dsp:txXfrm>
        <a:off x="4179440" y="0"/>
        <a:ext cx="3833119" cy="518615"/>
      </dsp:txXfrm>
    </dsp:sp>
    <dsp:sp modelId="{EC6046AC-725B-448B-92A9-FF077BBAFC7B}">
      <dsp:nvSpPr>
        <dsp:cNvPr id="0" name=""/>
        <dsp:cNvSpPr/>
      </dsp:nvSpPr>
      <dsp:spPr>
        <a:xfrm>
          <a:off x="7836693" y="0"/>
          <a:ext cx="4351734" cy="51861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id-ID" sz="3100" kern="1200" dirty="0"/>
            <a:t>3</a:t>
          </a:r>
          <a:endParaRPr lang="en-US" sz="3100" kern="1200" dirty="0"/>
        </a:p>
      </dsp:txBody>
      <dsp:txXfrm>
        <a:off x="8096001" y="0"/>
        <a:ext cx="3833119" cy="5186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395BA-2F97-42A2-A5A3-1A1C2BA80646}">
      <dsp:nvSpPr>
        <dsp:cNvPr id="0" name=""/>
        <dsp:cNvSpPr/>
      </dsp:nvSpPr>
      <dsp:spPr>
        <a:xfrm>
          <a:off x="3571" y="0"/>
          <a:ext cx="4351734" cy="51861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id-ID" sz="3100" kern="1200" dirty="0"/>
            <a:t>1</a:t>
          </a:r>
          <a:endParaRPr lang="en-US" sz="3100" kern="1200" dirty="0"/>
        </a:p>
      </dsp:txBody>
      <dsp:txXfrm>
        <a:off x="262879" y="0"/>
        <a:ext cx="3833119" cy="518615"/>
      </dsp:txXfrm>
    </dsp:sp>
    <dsp:sp modelId="{22D7C43F-877D-42A0-842C-0764D8036DDC}">
      <dsp:nvSpPr>
        <dsp:cNvPr id="0" name=""/>
        <dsp:cNvSpPr/>
      </dsp:nvSpPr>
      <dsp:spPr>
        <a:xfrm>
          <a:off x="3920132" y="0"/>
          <a:ext cx="4351734" cy="51861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id-ID" sz="3100" kern="1200" dirty="0"/>
            <a:t>2</a:t>
          </a:r>
          <a:endParaRPr lang="en-US" sz="3100" kern="1200" dirty="0"/>
        </a:p>
      </dsp:txBody>
      <dsp:txXfrm>
        <a:off x="4179440" y="0"/>
        <a:ext cx="3833119" cy="518615"/>
      </dsp:txXfrm>
    </dsp:sp>
    <dsp:sp modelId="{EC6046AC-725B-448B-92A9-FF077BBAFC7B}">
      <dsp:nvSpPr>
        <dsp:cNvPr id="0" name=""/>
        <dsp:cNvSpPr/>
      </dsp:nvSpPr>
      <dsp:spPr>
        <a:xfrm>
          <a:off x="7836693" y="0"/>
          <a:ext cx="4351734" cy="51861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id-ID" sz="3100" kern="1200" dirty="0"/>
            <a:t>3</a:t>
          </a:r>
          <a:endParaRPr lang="en-US" sz="3100" kern="1200" dirty="0"/>
        </a:p>
      </dsp:txBody>
      <dsp:txXfrm>
        <a:off x="8096001" y="0"/>
        <a:ext cx="3833119" cy="5186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2294701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66973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315373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246988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27DB3D-5CAC-4162-9DA0-1848BF43797F}"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419218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5C27DB3D-5CAC-4162-9DA0-1848BF43797F}" type="datetimeFigureOut">
              <a:rPr lang="id-ID" smtClean="0"/>
              <a:t>14/04/2020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25530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5C27DB3D-5CAC-4162-9DA0-1848BF43797F}" type="datetimeFigureOut">
              <a:rPr lang="id-ID" smtClean="0"/>
              <a:t>14/04/2020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394176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5C27DB3D-5CAC-4162-9DA0-1848BF43797F}" type="datetimeFigureOut">
              <a:rPr lang="id-ID" smtClean="0"/>
              <a:t>14/04/2020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12360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7DB3D-5CAC-4162-9DA0-1848BF43797F}" type="datetimeFigureOut">
              <a:rPr lang="id-ID" smtClean="0"/>
              <a:t>14/04/2020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413405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27DB3D-5CAC-4162-9DA0-1848BF43797F}" type="datetimeFigureOut">
              <a:rPr lang="id-ID" smtClean="0"/>
              <a:t>14/04/2020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05469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27DB3D-5CAC-4162-9DA0-1848BF43797F}" type="datetimeFigureOut">
              <a:rPr lang="id-ID" smtClean="0"/>
              <a:t>14/04/2020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34025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7DB3D-5CAC-4162-9DA0-1848BF43797F}" type="datetimeFigureOut">
              <a:rPr lang="id-ID" smtClean="0"/>
              <a:t>14/04/2020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4DCD5-14DB-473B-A27C-D59BF97B4576}" type="slidenum">
              <a:rPr lang="id-ID" smtClean="0"/>
              <a:t>‹#›</a:t>
            </a:fld>
            <a:endParaRPr lang="id-ID"/>
          </a:p>
        </p:txBody>
      </p:sp>
    </p:spTree>
    <p:extLst>
      <p:ext uri="{BB962C8B-B14F-4D97-AF65-F5344CB8AC3E}">
        <p14:creationId xmlns:p14="http://schemas.microsoft.com/office/powerpoint/2010/main" val="479362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04251"/>
            <a:ext cx="9144000" cy="2387600"/>
          </a:xfrm>
        </p:spPr>
        <p:txBody>
          <a:bodyPr/>
          <a:lstStyle/>
          <a:p>
            <a:r>
              <a:rPr lang="id-ID" dirty="0"/>
              <a:t>Identifikasi dan Perumusan Masalah</a:t>
            </a:r>
          </a:p>
        </p:txBody>
      </p:sp>
      <p:pic>
        <p:nvPicPr>
          <p:cNvPr id="1026" name="Picture 2" descr="Image result for logo unik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64351" y="253231"/>
            <a:ext cx="1663298" cy="1663298"/>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AD5AA7BB-DCF1-4CC9-A9FC-A664F57F413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5408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Cara Membuat Rumusan Masalah</a:t>
            </a:r>
          </a:p>
        </p:txBody>
      </p:sp>
      <p:sp>
        <p:nvSpPr>
          <p:cNvPr id="3" name="Content Placeholder 2"/>
          <p:cNvSpPr>
            <a:spLocks noGrp="1"/>
          </p:cNvSpPr>
          <p:nvPr>
            <p:ph idx="1"/>
          </p:nvPr>
        </p:nvSpPr>
        <p:spPr/>
        <p:txBody>
          <a:bodyPr>
            <a:normAutofit fontScale="92500" lnSpcReduction="20000"/>
          </a:bodyPr>
          <a:lstStyle/>
          <a:p>
            <a:pPr marL="0" indent="0" algn="just">
              <a:buNone/>
            </a:pPr>
            <a:r>
              <a:rPr lang="id-ID" dirty="0"/>
              <a:t>Kita sudah mengetahui begitu </a:t>
            </a:r>
            <a:r>
              <a:rPr lang="id-ID" b="1" dirty="0"/>
              <a:t>pentingnya peran rumusan masalah </a:t>
            </a:r>
            <a:r>
              <a:rPr lang="id-ID" dirty="0"/>
              <a:t>dalam karya ilmiah. Penguji atau penilai karya ilmiah seringkali langsung menuju pada halaman </a:t>
            </a:r>
            <a:r>
              <a:rPr lang="id-ID" b="1" dirty="0"/>
              <a:t>rumusan masalah </a:t>
            </a:r>
            <a:r>
              <a:rPr lang="id-ID" dirty="0"/>
              <a:t>ketika ingin mengetahui </a:t>
            </a:r>
            <a:r>
              <a:rPr lang="id-ID" b="1" dirty="0"/>
              <a:t>inti topik riset apa yang kita ajukan </a:t>
            </a:r>
            <a:r>
              <a:rPr lang="id-ID" dirty="0"/>
              <a:t>atau hendak kita lakukan.</a:t>
            </a:r>
          </a:p>
          <a:p>
            <a:pPr marL="0" indent="0" algn="just">
              <a:buNone/>
            </a:pPr>
            <a:r>
              <a:rPr lang="id-ID" b="1" dirty="0"/>
              <a:t>Rumusan masalah yang berkualitas </a:t>
            </a:r>
            <a:r>
              <a:rPr lang="id-ID" dirty="0"/>
              <a:t>tak jarang dijadikan </a:t>
            </a:r>
            <a:r>
              <a:rPr lang="id-ID" b="1" dirty="0"/>
              <a:t>indikasi awal riset yang berkualitas</a:t>
            </a:r>
            <a:r>
              <a:rPr lang="id-ID" dirty="0"/>
              <a:t>. Meskipun </a:t>
            </a:r>
            <a:r>
              <a:rPr lang="id-ID" b="1" dirty="0"/>
              <a:t>rumusan masalah tak selalu diorientasikan untuk menghasilkan pengetahuan baru</a:t>
            </a:r>
            <a:r>
              <a:rPr lang="id-ID" dirty="0"/>
              <a:t>, pertanyaan penelitian sebaiknya mengandung unsur kebaruan, bukan dalam penciptaan pengetahuan baru namun paradigma atau cara pandang baru dalam melihat atau mendekati suatu masalah.</a:t>
            </a:r>
          </a:p>
          <a:p>
            <a:pPr marL="0" indent="0" algn="just">
              <a:buNone/>
            </a:pPr>
            <a:r>
              <a:rPr lang="id-ID" b="1" dirty="0"/>
              <a:t>Rumusan masalah biasanya diformulasikan dalam bentuk pertanyaan</a:t>
            </a:r>
            <a:r>
              <a:rPr lang="id-ID" dirty="0"/>
              <a:t>, meskipun tidak harus. Bisa saja </a:t>
            </a:r>
            <a:r>
              <a:rPr lang="id-ID" b="1" dirty="0"/>
              <a:t>ditulis narasi </a:t>
            </a:r>
            <a:r>
              <a:rPr lang="id-ID" dirty="0"/>
              <a:t>yang berakhir dengan tanda titik. </a:t>
            </a:r>
            <a:r>
              <a:rPr lang="id-ID" b="1" dirty="0"/>
              <a:t>Poinnya adalah, pembaca mengerti apa masalah yang ingin diteliti</a:t>
            </a:r>
            <a:r>
              <a:rPr lang="id-ID" dirty="0"/>
              <a:t>.</a:t>
            </a:r>
            <a:endParaRPr lang="id-ID" b="1" dirty="0"/>
          </a:p>
        </p:txBody>
      </p:sp>
      <p:sp>
        <p:nvSpPr>
          <p:cNvPr id="4" name="Rectangle 3"/>
          <p:cNvSpPr/>
          <p:nvPr/>
        </p:nvSpPr>
        <p:spPr>
          <a:xfrm>
            <a:off x="0" y="6176963"/>
            <a:ext cx="12192000" cy="646331"/>
          </a:xfrm>
          <a:prstGeom prst="rect">
            <a:avLst/>
          </a:prstGeom>
        </p:spPr>
        <p:txBody>
          <a:bodyPr wrap="square">
            <a:spAutoFit/>
          </a:bodyPr>
          <a:lstStyle/>
          <a:p>
            <a:pPr lvl="1" algn="ctr"/>
            <a:r>
              <a:rPr lang="id-ID" i="1" dirty="0"/>
              <a:t> Khusus di bidang Informatika, tentunya proses menuliskan rumusan masalah dan pertanyaan penelitian yang berkolerasi dengan keilmuan informatika dan disesuaikan dengan Kelompok Keilmuan!</a:t>
            </a:r>
          </a:p>
        </p:txBody>
      </p:sp>
    </p:spTree>
    <p:extLst>
      <p:ext uri="{BB962C8B-B14F-4D97-AF65-F5344CB8AC3E}">
        <p14:creationId xmlns:p14="http://schemas.microsoft.com/office/powerpoint/2010/main" val="1996678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Rumusan Masalah Yang Berkualitas </a:t>
            </a:r>
          </a:p>
        </p:txBody>
      </p:sp>
      <p:sp>
        <p:nvSpPr>
          <p:cNvPr id="4" name="Rectangle 3"/>
          <p:cNvSpPr/>
          <p:nvPr/>
        </p:nvSpPr>
        <p:spPr>
          <a:xfrm>
            <a:off x="0" y="6176963"/>
            <a:ext cx="12192000" cy="646331"/>
          </a:xfrm>
          <a:prstGeom prst="rect">
            <a:avLst/>
          </a:prstGeom>
        </p:spPr>
        <p:txBody>
          <a:bodyPr wrap="square">
            <a:spAutoFit/>
          </a:bodyPr>
          <a:lstStyle/>
          <a:p>
            <a:pPr lvl="1" algn="ctr"/>
            <a:r>
              <a:rPr lang="id-ID" i="1" dirty="0"/>
              <a:t> Khusus di bidang Informatika, tentunya proses menuliskan rumusan masalah dan pertanyaan penelitian yang berkolerasi dengan keilmuan informatika dan disesuaikan dengan Kelompok Keilmuan!</a:t>
            </a:r>
          </a:p>
        </p:txBody>
      </p:sp>
      <p:sp>
        <p:nvSpPr>
          <p:cNvPr id="7" name="Content Placeholder 2"/>
          <p:cNvSpPr>
            <a:spLocks noGrp="1"/>
          </p:cNvSpPr>
          <p:nvPr>
            <p:ph idx="1"/>
          </p:nvPr>
        </p:nvSpPr>
        <p:spPr>
          <a:xfrm>
            <a:off x="433884" y="1690688"/>
            <a:ext cx="2729553" cy="3701718"/>
          </a:xfrm>
          <a:solidFill>
            <a:schemeClr val="accent6">
              <a:lumMod val="20000"/>
              <a:lumOff val="80000"/>
            </a:schemeClr>
          </a:solidFill>
        </p:spPr>
        <p:style>
          <a:lnRef idx="3">
            <a:schemeClr val="lt1"/>
          </a:lnRef>
          <a:fillRef idx="1">
            <a:schemeClr val="accent1"/>
          </a:fillRef>
          <a:effectRef idx="1">
            <a:schemeClr val="accent1"/>
          </a:effectRef>
          <a:fontRef idx="minor">
            <a:schemeClr val="lt1"/>
          </a:fontRef>
        </p:style>
        <p:txBody>
          <a:bodyPr>
            <a:normAutofit/>
          </a:bodyPr>
          <a:lstStyle/>
          <a:p>
            <a:pPr marL="0" indent="0" algn="just">
              <a:buNone/>
            </a:pPr>
            <a:r>
              <a:rPr lang="id-ID" sz="1800" b="1" dirty="0">
                <a:solidFill>
                  <a:schemeClr val="tx1"/>
                </a:solidFill>
              </a:rPr>
              <a:t>Spesifik, </a:t>
            </a:r>
            <a:r>
              <a:rPr lang="id-ID" sz="1800" dirty="0">
                <a:solidFill>
                  <a:schemeClr val="tx1"/>
                </a:solidFill>
              </a:rPr>
              <a:t>artinya langsung pada intinya atau straight to the point. Deskripsi yang terlalu panjang justru menyamarkan inti dari fokus permaslahan yang akan dikaji dan pertanyaan yang diajukan.</a:t>
            </a:r>
          </a:p>
        </p:txBody>
      </p:sp>
      <p:sp>
        <p:nvSpPr>
          <p:cNvPr id="12" name="Content Placeholder 2"/>
          <p:cNvSpPr txBox="1">
            <a:spLocks/>
          </p:cNvSpPr>
          <p:nvPr/>
        </p:nvSpPr>
        <p:spPr>
          <a:xfrm>
            <a:off x="3333464" y="1690688"/>
            <a:ext cx="2729553" cy="3701718"/>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sz="1800" b="1" dirty="0"/>
              <a:t>Ada unsur kebaruan dan keaslian, </a:t>
            </a:r>
            <a:r>
              <a:rPr lang="id-ID" sz="1800" dirty="0"/>
              <a:t>artinya sebagaimana yang sudah disinggung di atas, pertanyaan penelitian menyiratkan sebuah sudut pandang atau pendekatan baru dalam melihat suatu permasalahan yang ingin dibahas.</a:t>
            </a:r>
          </a:p>
        </p:txBody>
      </p:sp>
      <p:sp>
        <p:nvSpPr>
          <p:cNvPr id="13" name="Content Placeholder 2"/>
          <p:cNvSpPr txBox="1">
            <a:spLocks/>
          </p:cNvSpPr>
          <p:nvPr/>
        </p:nvSpPr>
        <p:spPr>
          <a:xfrm>
            <a:off x="6233044" y="1690688"/>
            <a:ext cx="2729553" cy="3701718"/>
          </a:xfrm>
          <a:prstGeom prst="rect">
            <a:avLst/>
          </a:prstGeom>
          <a:solidFill>
            <a:schemeClr val="accent3">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sz="1800" b="1" dirty="0"/>
              <a:t>Memiliki relevansi terhadap permasalahan yang dibahas dalam komunitas ilmiah</a:t>
            </a:r>
            <a:r>
              <a:rPr lang="id-ID" sz="1800" dirty="0"/>
              <a:t>, artinya rumusan masalah yang disusun tidak lepas dari beberapa penelitian yang relevan dan pernah dilakukan sebelumnya.</a:t>
            </a:r>
          </a:p>
        </p:txBody>
      </p:sp>
      <p:sp>
        <p:nvSpPr>
          <p:cNvPr id="14" name="Content Placeholder 2"/>
          <p:cNvSpPr txBox="1">
            <a:spLocks/>
          </p:cNvSpPr>
          <p:nvPr/>
        </p:nvSpPr>
        <p:spPr>
          <a:xfrm>
            <a:off x="9132624" y="1690688"/>
            <a:ext cx="2729553" cy="3701718"/>
          </a:xfrm>
          <a:prstGeom prst="rect">
            <a:avLst/>
          </a:prstGeom>
          <a:solidFill>
            <a:schemeClr val="accent5">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sz="1800" b="1" dirty="0"/>
              <a:t>Menarik perhatian, </a:t>
            </a:r>
            <a:r>
              <a:rPr lang="id-ID" sz="1800" dirty="0"/>
              <a:t>maksudnya pertanyaan penelitian yang diajukan juga menjadi konsen peneliti yang fokus pada area studi yang sama. Karakteristik ini memang sangat menantang karena peneliti harus jeli melihat apakah rumusan masalah yang disusun berkontribusi pada pengembangan pengetahuan khususnya di area studi yang berkaitan.</a:t>
            </a:r>
          </a:p>
        </p:txBody>
      </p:sp>
      <p:sp>
        <p:nvSpPr>
          <p:cNvPr id="15" name="Rectangle 14"/>
          <p:cNvSpPr/>
          <p:nvPr/>
        </p:nvSpPr>
        <p:spPr>
          <a:xfrm>
            <a:off x="433884" y="5392406"/>
            <a:ext cx="11428293" cy="646331"/>
          </a:xfrm>
          <a:prstGeom prst="rect">
            <a:avLst/>
          </a:prstGeom>
          <a:solidFill>
            <a:schemeClr val="accent4">
              <a:lumMod val="75000"/>
            </a:schemeClr>
          </a:solidFill>
        </p:spPr>
        <p:txBody>
          <a:bodyPr wrap="square">
            <a:spAutoFit/>
          </a:bodyPr>
          <a:lstStyle/>
          <a:p>
            <a:pPr algn="ctr"/>
            <a:r>
              <a:rPr lang="id-ID" dirty="0"/>
              <a:t>Keempat karakteristik tersebut penting untuk diketahui sebelum peneliti menuliskan pertanyaan penelitian yang hendak diajukan dalam proposal. </a:t>
            </a:r>
          </a:p>
        </p:txBody>
      </p:sp>
    </p:spTree>
    <p:extLst>
      <p:ext uri="{BB962C8B-B14F-4D97-AF65-F5344CB8AC3E}">
        <p14:creationId xmlns:p14="http://schemas.microsoft.com/office/powerpoint/2010/main" val="220017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 Praktis Menyusun Rumusan Masalah</a:t>
            </a:r>
          </a:p>
        </p:txBody>
      </p:sp>
      <p:sp>
        <p:nvSpPr>
          <p:cNvPr id="4" name="Rectangle 3"/>
          <p:cNvSpPr/>
          <p:nvPr/>
        </p:nvSpPr>
        <p:spPr>
          <a:xfrm>
            <a:off x="0" y="6176963"/>
            <a:ext cx="12192000" cy="646331"/>
          </a:xfrm>
          <a:prstGeom prst="rect">
            <a:avLst/>
          </a:prstGeom>
        </p:spPr>
        <p:txBody>
          <a:bodyPr wrap="square">
            <a:spAutoFit/>
          </a:bodyPr>
          <a:lstStyle/>
          <a:p>
            <a:pPr lvl="1" algn="ctr"/>
            <a:r>
              <a:rPr lang="id-ID" i="1" dirty="0"/>
              <a:t> Khusus di bidang Informatika, tentunya proses menuliskan rumusan masalah dan pertanyaan penelitian yang berkolerasi dengan keilmuan informatika dan disesuaikan dengan Kelompok Keilmuan!</a:t>
            </a:r>
          </a:p>
        </p:txBody>
      </p:sp>
      <p:sp>
        <p:nvSpPr>
          <p:cNvPr id="3" name="Content Placeholder 2"/>
          <p:cNvSpPr>
            <a:spLocks noGrp="1"/>
          </p:cNvSpPr>
          <p:nvPr>
            <p:ph idx="1"/>
          </p:nvPr>
        </p:nvSpPr>
        <p:spPr/>
        <p:txBody>
          <a:bodyPr>
            <a:normAutofit/>
          </a:bodyPr>
          <a:lstStyle/>
          <a:p>
            <a:pPr algn="just"/>
            <a:r>
              <a:rPr lang="id-ID" dirty="0"/>
              <a:t>Tulislah satu kalimat atau paragraf pengantar rumusan masalah sebelum pembaca sampai pada bagian rumusan masalah.</a:t>
            </a:r>
          </a:p>
          <a:p>
            <a:pPr algn="just"/>
            <a:r>
              <a:rPr lang="id-ID" dirty="0"/>
              <a:t>Rumusan masalah atau pertanyaan penelitian dapat ditulis dalam bentuk daftar pertanyaan atau paragraf atau bagian dari paragraf.</a:t>
            </a:r>
          </a:p>
          <a:p>
            <a:pPr algn="just"/>
            <a:r>
              <a:rPr lang="id-ID" dirty="0"/>
              <a:t>Rumusan masalah sering ditulis dengan menanyakan hubungan antar variabel dalam konteks tertentu. </a:t>
            </a:r>
          </a:p>
          <a:p>
            <a:pPr algn="just"/>
            <a:r>
              <a:rPr lang="id-ID" dirty="0"/>
              <a:t>Libatkan kalimat tanya yang relevan. ”Bagaimana”, ”apa”, dan ”mengapa”.</a:t>
            </a:r>
          </a:p>
          <a:p>
            <a:pPr algn="just"/>
            <a:r>
              <a:rPr lang="id-ID" dirty="0"/>
              <a:t>Akhiri setiap pertanyaan yang spesifik dengan tanda tanya.</a:t>
            </a:r>
          </a:p>
        </p:txBody>
      </p:sp>
    </p:spTree>
    <p:extLst>
      <p:ext uri="{BB962C8B-B14F-4D97-AF65-F5344CB8AC3E}">
        <p14:creationId xmlns:p14="http://schemas.microsoft.com/office/powerpoint/2010/main" val="4058587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lstStyle/>
          <a:p>
            <a:pPr algn="ctr"/>
            <a:r>
              <a:rPr lang="id-ID" u="sng" dirty="0"/>
              <a:t>Just To Remember...Semangat MataKuliah PSTA</a:t>
            </a:r>
          </a:p>
        </p:txBody>
      </p:sp>
      <p:sp>
        <p:nvSpPr>
          <p:cNvPr id="3" name="Content Placeholder 2"/>
          <p:cNvSpPr>
            <a:spLocks noGrp="1"/>
          </p:cNvSpPr>
          <p:nvPr>
            <p:ph idx="1"/>
          </p:nvPr>
        </p:nvSpPr>
        <p:spPr>
          <a:xfrm>
            <a:off x="0" y="832511"/>
            <a:ext cx="12191999" cy="1228215"/>
          </a:xfrm>
        </p:spPr>
        <p:txBody>
          <a:bodyPr>
            <a:normAutofit fontScale="92500"/>
          </a:bodyPr>
          <a:lstStyle/>
          <a:p>
            <a:pPr marL="0" indent="0" algn="ctr">
              <a:buNone/>
            </a:pPr>
            <a:endParaRPr lang="id-ID" dirty="0"/>
          </a:p>
          <a:p>
            <a:pPr marL="0" indent="0" algn="ctr">
              <a:buNone/>
            </a:pPr>
            <a:r>
              <a:rPr lang="id-ID" sz="2400" dirty="0"/>
              <a:t>“Membuat skripsi yang berkualitas memerlukan waktu yang tidak sebentar. Skripsi yang baik tidak selesai dalam semalam, namun tetap harus selesai dan tidak molor sampai kelewat waktu yang ditentukan”</a:t>
            </a:r>
          </a:p>
        </p:txBody>
      </p:sp>
      <p:sp>
        <p:nvSpPr>
          <p:cNvPr id="4" name="Rectangle 3"/>
          <p:cNvSpPr/>
          <p:nvPr/>
        </p:nvSpPr>
        <p:spPr>
          <a:xfrm>
            <a:off x="959892" y="2333685"/>
            <a:ext cx="10831774" cy="3785652"/>
          </a:xfrm>
          <a:prstGeom prst="rect">
            <a:avLst/>
          </a:prstGeom>
        </p:spPr>
        <p:txBody>
          <a:bodyPr wrap="square">
            <a:spAutoFit/>
          </a:bodyPr>
          <a:lstStyle/>
          <a:p>
            <a:r>
              <a:rPr lang="id-ID" sz="2400" b="1" dirty="0"/>
              <a:t>Pertemuan 1</a:t>
            </a:r>
            <a:r>
              <a:rPr lang="id-ID" sz="2400" dirty="0"/>
              <a:t> : Sosialiasi PSTA</a:t>
            </a:r>
          </a:p>
          <a:p>
            <a:pPr marL="1787525" indent="-1787525"/>
            <a:r>
              <a:rPr lang="id-ID" sz="2400" b="1" dirty="0"/>
              <a:t>Pertemuan 2 </a:t>
            </a:r>
            <a:r>
              <a:rPr lang="id-ID" sz="2400" dirty="0"/>
              <a:t>: Membuat Skripsi yang baik </a:t>
            </a:r>
          </a:p>
          <a:p>
            <a:pPr marL="1787525" indent="-1787525"/>
            <a:r>
              <a:rPr lang="id-ID" sz="2400" b="1" dirty="0"/>
              <a:t>Pertemuan 3 </a:t>
            </a:r>
            <a:r>
              <a:rPr lang="id-ID" sz="2400" dirty="0"/>
              <a:t>: </a:t>
            </a:r>
            <a:r>
              <a:rPr lang="id-ID" sz="2400" i="1" dirty="0"/>
              <a:t>Identifikasi dan Perumusan Masalah </a:t>
            </a:r>
          </a:p>
          <a:p>
            <a:r>
              <a:rPr lang="id-ID" sz="2400" b="1" dirty="0"/>
              <a:t>Pertemuan 4 </a:t>
            </a:r>
            <a:r>
              <a:rPr lang="id-ID" sz="2400" dirty="0"/>
              <a:t>: Tujuan, Manfaat dan Ruang Lingkup Penelitian </a:t>
            </a:r>
          </a:p>
          <a:p>
            <a:r>
              <a:rPr lang="id-ID" sz="2400" b="1" dirty="0"/>
              <a:t>Pertemuan 5-6 </a:t>
            </a:r>
            <a:r>
              <a:rPr lang="id-ID" sz="2400" dirty="0"/>
              <a:t>: Kajian Pustaka / Literature Review </a:t>
            </a:r>
          </a:p>
          <a:p>
            <a:pPr marL="1787525" indent="-1787525"/>
            <a:r>
              <a:rPr lang="id-ID" sz="2400" b="1" dirty="0"/>
              <a:t>Pertemuan 7 </a:t>
            </a:r>
            <a:r>
              <a:rPr lang="id-ID" sz="2400" dirty="0"/>
              <a:t>: Rancangan Penelitian dan Judul Skripsi </a:t>
            </a:r>
          </a:p>
          <a:p>
            <a:pPr marL="1787525" indent="-1787525"/>
            <a:r>
              <a:rPr lang="id-ID" sz="2400" b="1" dirty="0"/>
              <a:t>Pertemuan 8 </a:t>
            </a:r>
            <a:r>
              <a:rPr lang="id-ID" sz="2400" dirty="0"/>
              <a:t>: Pembuatan dan pengumpulan proposal </a:t>
            </a:r>
            <a:r>
              <a:rPr lang="id-ID" sz="2000" dirty="0"/>
              <a:t>(Minggu Tenang – Minggu ke II UTS)</a:t>
            </a:r>
            <a:endParaRPr lang="id-ID" sz="2400" dirty="0"/>
          </a:p>
          <a:p>
            <a:r>
              <a:rPr lang="id-ID" sz="2400" b="1" dirty="0"/>
              <a:t>Pertemuan 9 - 15 </a:t>
            </a:r>
            <a:r>
              <a:rPr lang="id-ID" sz="2400" dirty="0"/>
              <a:t>: Pembimbingan pengembangan proposal</a:t>
            </a:r>
          </a:p>
          <a:p>
            <a:pPr marL="2060575" indent="-2060575"/>
            <a:r>
              <a:rPr lang="id-ID" sz="2400" b="1" dirty="0"/>
              <a:t>Pertemuan 16  </a:t>
            </a:r>
            <a:r>
              <a:rPr lang="id-ID" sz="2400" dirty="0"/>
              <a:t>: Seminar kelayakan proposal Skripsi (Min. Dihadiri 2 Dosen + Nilai dan dapat dihadiri mahasiswa, bersifat terbuka / dapat ditonton)</a:t>
            </a:r>
          </a:p>
        </p:txBody>
      </p:sp>
    </p:spTree>
    <p:extLst>
      <p:ext uri="{BB962C8B-B14F-4D97-AF65-F5344CB8AC3E}">
        <p14:creationId xmlns:p14="http://schemas.microsoft.com/office/powerpoint/2010/main" val="335899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a:t>Identifikasi Masalah</a:t>
            </a:r>
          </a:p>
        </p:txBody>
      </p:sp>
      <p:sp>
        <p:nvSpPr>
          <p:cNvPr id="3" name="Content Placeholder 2"/>
          <p:cNvSpPr>
            <a:spLocks noGrp="1"/>
          </p:cNvSpPr>
          <p:nvPr>
            <p:ph idx="1"/>
          </p:nvPr>
        </p:nvSpPr>
        <p:spPr/>
        <p:txBody>
          <a:bodyPr>
            <a:normAutofit fontScale="92500" lnSpcReduction="10000"/>
          </a:bodyPr>
          <a:lstStyle/>
          <a:p>
            <a:pPr marL="0" indent="0">
              <a:buNone/>
            </a:pPr>
            <a:r>
              <a:rPr lang="id-ID" b="1" dirty="0"/>
              <a:t>Amati dunia sekitar dan identifikasi masalah yang ada</a:t>
            </a:r>
          </a:p>
          <a:p>
            <a:pPr lvl="1" algn="just"/>
            <a:r>
              <a:rPr lang="id-ID" dirty="0"/>
              <a:t>Pertama-tama kamu perlu </a:t>
            </a:r>
            <a:r>
              <a:rPr lang="id-ID" b="1" dirty="0"/>
              <a:t>mengamati</a:t>
            </a:r>
            <a:r>
              <a:rPr lang="id-ID" dirty="0"/>
              <a:t>. Proses ini bisa disebut sebagai </a:t>
            </a:r>
            <a:r>
              <a:rPr lang="id-ID" b="1" dirty="0"/>
              <a:t>observasi awal</a:t>
            </a:r>
            <a:r>
              <a:rPr lang="id-ID" dirty="0"/>
              <a:t>. Apa yang diamati? Dunia sekitar kamu. Tentu saja jumlahnya tak terhingga, dari TV yang kamu tonton, konten sosmed yang kamu akses, sampai apapun yang kamu alami.</a:t>
            </a:r>
          </a:p>
          <a:p>
            <a:pPr lvl="1" algn="just"/>
            <a:r>
              <a:rPr lang="id-ID" dirty="0"/>
              <a:t>Hal yang paling penting adalah kamu bisa </a:t>
            </a:r>
            <a:r>
              <a:rPr lang="id-ID" b="1" dirty="0"/>
              <a:t>mengidentifikasi masalah </a:t>
            </a:r>
            <a:r>
              <a:rPr lang="id-ID" dirty="0"/>
              <a:t>dari </a:t>
            </a:r>
            <a:r>
              <a:rPr lang="id-ID" b="1" dirty="0"/>
              <a:t>fenomena yang kamu amati</a:t>
            </a:r>
            <a:r>
              <a:rPr lang="id-ID" dirty="0"/>
              <a:t>. Sebagai contoh, kamu jalan-jalan ke Lasem, lalu menemukan para pengrajin batik yang sudah sepuh. Lalu kamu mengidentifikasi masalah dengan berpikir bahwa terjadi krisis regenerasi pembatik tulis di Lasem. Hasil identifikasi masalah tersebut menjadi potensi tema skripsi yang bisa digarap.</a:t>
            </a:r>
          </a:p>
          <a:p>
            <a:pPr marL="0" indent="0" algn="ctr">
              <a:buNone/>
            </a:pPr>
            <a:endParaRPr lang="id-ID" sz="2200" i="1" dirty="0"/>
          </a:p>
          <a:p>
            <a:pPr marL="0" indent="0" algn="ctr">
              <a:buNone/>
            </a:pPr>
            <a:r>
              <a:rPr lang="id-ID" sz="2600" i="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292350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dirty="0"/>
              <a:t>Identifikasi Masalah</a:t>
            </a:r>
          </a:p>
        </p:txBody>
      </p:sp>
      <p:sp>
        <p:nvSpPr>
          <p:cNvPr id="3" name="Content Placeholder 2"/>
          <p:cNvSpPr>
            <a:spLocks noGrp="1"/>
          </p:cNvSpPr>
          <p:nvPr>
            <p:ph idx="1"/>
          </p:nvPr>
        </p:nvSpPr>
        <p:spPr>
          <a:xfrm>
            <a:off x="838200" y="1825624"/>
            <a:ext cx="10515600" cy="4534233"/>
          </a:xfrm>
        </p:spPr>
        <p:txBody>
          <a:bodyPr>
            <a:normAutofit fontScale="62500" lnSpcReduction="20000"/>
          </a:bodyPr>
          <a:lstStyle/>
          <a:p>
            <a:pPr marL="0" indent="0" algn="just">
              <a:buNone/>
            </a:pPr>
            <a:r>
              <a:rPr lang="id-ID" sz="3700" b="1" dirty="0"/>
              <a:t>Identifikasi masalah </a:t>
            </a:r>
            <a:r>
              <a:rPr lang="id-ID" sz="3700" dirty="0"/>
              <a:t>merupakan langkah awal yang penting dalam proses penelitian. Ketika peneliti </a:t>
            </a:r>
            <a:r>
              <a:rPr lang="id-ID" sz="3700" b="1" dirty="0"/>
              <a:t>menangkap</a:t>
            </a:r>
            <a:r>
              <a:rPr lang="id-ID" sz="3700" dirty="0"/>
              <a:t> </a:t>
            </a:r>
            <a:r>
              <a:rPr lang="id-ID" sz="3700" b="1" dirty="0"/>
              <a:t>fenomena yang berpotensi untuk diteliti</a:t>
            </a:r>
            <a:r>
              <a:rPr lang="id-ID" sz="3700" dirty="0"/>
              <a:t>, langkah selanjutnya yang mendesak adalah mengidentifikasi masalah dari fenomena yang diamati tersebut.</a:t>
            </a:r>
          </a:p>
          <a:p>
            <a:pPr marL="0" indent="0" algn="just">
              <a:buNone/>
            </a:pPr>
            <a:r>
              <a:rPr lang="id-ID" sz="3700" dirty="0"/>
              <a:t>Dalam penelitian, proses </a:t>
            </a:r>
            <a:r>
              <a:rPr lang="id-ID" sz="3700" b="1" dirty="0"/>
              <a:t>identifikasi masalah </a:t>
            </a:r>
            <a:r>
              <a:rPr lang="id-ID" sz="3700" dirty="0"/>
              <a:t>dapat dilakukan dengan </a:t>
            </a:r>
            <a:r>
              <a:rPr lang="id-ID" sz="3700" b="1" dirty="0"/>
              <a:t>mendeteksi permasalahan yang diamati</a:t>
            </a:r>
            <a:r>
              <a:rPr lang="id-ID" sz="3700" dirty="0"/>
              <a:t>. Dari situ, peneliti mengambil langkah untuk mengetahui lebih lanjut, bisa dengan melakukan </a:t>
            </a:r>
            <a:r>
              <a:rPr lang="id-ID" sz="3700" b="1" dirty="0"/>
              <a:t>observasi</a:t>
            </a:r>
            <a:r>
              <a:rPr lang="id-ID" sz="3700" dirty="0"/>
              <a:t>, membaca </a:t>
            </a:r>
            <a:r>
              <a:rPr lang="id-ID" sz="3700" b="1" dirty="0"/>
              <a:t>literatur</a:t>
            </a:r>
            <a:r>
              <a:rPr lang="id-ID" sz="3700" dirty="0"/>
              <a:t>, atau melakukan </a:t>
            </a:r>
            <a:r>
              <a:rPr lang="id-ID" sz="3700" b="1" dirty="0"/>
              <a:t>survey</a:t>
            </a:r>
            <a:r>
              <a:rPr lang="id-ID" sz="3700" dirty="0"/>
              <a:t> awal.</a:t>
            </a:r>
          </a:p>
          <a:p>
            <a:pPr marL="0" indent="0" algn="just">
              <a:buNone/>
            </a:pPr>
            <a:r>
              <a:rPr lang="id-ID" sz="3700" b="1" dirty="0"/>
              <a:t>Identifikasi masalah </a:t>
            </a:r>
            <a:r>
              <a:rPr lang="id-ID" sz="3700" dirty="0"/>
              <a:t>penelitian merupakan langkah yang diambil peneliti di awal riset. Peneliti melakukan identifikasi masalah dengan </a:t>
            </a:r>
            <a:r>
              <a:rPr lang="id-ID" sz="3700" b="1" dirty="0"/>
              <a:t>menjelaskan apa masalah yang ditemukan</a:t>
            </a:r>
            <a:r>
              <a:rPr lang="id-ID" sz="3700" dirty="0"/>
              <a:t> dan </a:t>
            </a:r>
            <a:r>
              <a:rPr lang="id-ID" sz="3700" b="1" dirty="0"/>
              <a:t>bagaimana masalah tersebut diukur </a:t>
            </a:r>
            <a:r>
              <a:rPr lang="id-ID" sz="3700" dirty="0"/>
              <a:t>dan </a:t>
            </a:r>
            <a:r>
              <a:rPr lang="id-ID" sz="3700" b="1" dirty="0"/>
              <a:t>dihubungkan dengan prosedur penelitian</a:t>
            </a:r>
            <a:r>
              <a:rPr lang="id-ID" sz="3700" dirty="0"/>
              <a:t>.</a:t>
            </a:r>
          </a:p>
          <a:p>
            <a:pPr marL="0" indent="0" algn="just">
              <a:buNone/>
            </a:pPr>
            <a:r>
              <a:rPr lang="id-ID" sz="3700" dirty="0"/>
              <a:t>Identifikasi masalah sebagai bagian dari proses penelitian sebagai </a:t>
            </a:r>
            <a:r>
              <a:rPr lang="id-ID" sz="3700" b="1" dirty="0"/>
              <a:t>upaya mendefinisikan problem dan membuat definisi tersebut dapat diukur (</a:t>
            </a:r>
            <a:r>
              <a:rPr lang="id-ID" sz="3700" b="1" i="1" dirty="0"/>
              <a:t>measurable</a:t>
            </a:r>
            <a:r>
              <a:rPr lang="id-ID" sz="3700" b="1" dirty="0"/>
              <a:t>) sebagai langkah awal penelitian</a:t>
            </a:r>
            <a:r>
              <a:rPr lang="id-ID" sz="3700" dirty="0"/>
              <a:t>. Singkatnya, mengidentifikasi masalah adalah mendefinisikan masalah penelitian.</a:t>
            </a:r>
          </a:p>
          <a:p>
            <a:pPr marL="0" indent="0" algn="just">
              <a:buNone/>
            </a:pPr>
            <a:endParaRPr lang="id-ID" dirty="0"/>
          </a:p>
          <a:p>
            <a:pPr marL="0" indent="0" algn="just">
              <a:buNone/>
            </a:pPr>
            <a:endParaRPr lang="id-ID" dirty="0"/>
          </a:p>
        </p:txBody>
      </p:sp>
      <p:sp>
        <p:nvSpPr>
          <p:cNvPr id="4" name="Rectangle 3"/>
          <p:cNvSpPr/>
          <p:nvPr/>
        </p:nvSpPr>
        <p:spPr>
          <a:xfrm>
            <a:off x="0" y="6203243"/>
            <a:ext cx="12192000" cy="646331"/>
          </a:xfrm>
          <a:prstGeom prst="rect">
            <a:avLst/>
          </a:prstGeom>
        </p:spPr>
        <p:txBody>
          <a:bodyPr wrap="square">
            <a:spAutoFit/>
          </a:bodyPr>
          <a:lstStyle/>
          <a:p>
            <a:pPr algn="ctr"/>
            <a:r>
              <a:rPr lang="id-ID" i="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1440353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dirty="0"/>
              <a:t>Contoh : Identifikasi Masalah</a:t>
            </a:r>
          </a:p>
        </p:txBody>
      </p:sp>
      <p:sp>
        <p:nvSpPr>
          <p:cNvPr id="3" name="Content Placeholder 2"/>
          <p:cNvSpPr>
            <a:spLocks noGrp="1"/>
          </p:cNvSpPr>
          <p:nvPr>
            <p:ph idx="1"/>
          </p:nvPr>
        </p:nvSpPr>
        <p:spPr>
          <a:xfrm>
            <a:off x="95534" y="1825625"/>
            <a:ext cx="3653687" cy="3701718"/>
          </a:xfrm>
          <a:solidFill>
            <a:schemeClr val="accent1">
              <a:lumMod val="20000"/>
              <a:lumOff val="80000"/>
            </a:schemeClr>
          </a:solidFill>
        </p:spPr>
        <p:txBody>
          <a:bodyPr>
            <a:normAutofit/>
          </a:bodyPr>
          <a:lstStyle/>
          <a:p>
            <a:pPr marL="0" indent="0" algn="just">
              <a:buNone/>
            </a:pPr>
            <a:r>
              <a:rPr lang="id-ID" sz="1800" dirty="0"/>
              <a:t>Sebagai contoh, kita mengamati anak-anak bermain pasir di halaman sekolah. Ketika mengamati mereka, muncul ide tentang tingkat intelejensia atau kemampuan berpikir anak yang berbeda-beda. Beberapa anak sekilas terlihat lebih cerdas daripada anak lainnya, misalnya ketika membangun istana pasir </a:t>
            </a:r>
          </a:p>
        </p:txBody>
      </p:sp>
      <p:sp>
        <p:nvSpPr>
          <p:cNvPr id="4" name="Content Placeholder 2"/>
          <p:cNvSpPr txBox="1">
            <a:spLocks/>
          </p:cNvSpPr>
          <p:nvPr/>
        </p:nvSpPr>
        <p:spPr>
          <a:xfrm>
            <a:off x="3817462" y="1825625"/>
            <a:ext cx="4207424" cy="3701718"/>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sz="1800" dirty="0"/>
              <a:t>Rasa penasaran kita menuju pada keinginan untuk melakukan penelitian tentang tingkat intelejensia anak-anak yang berbeda-beda. Kecerdasan, kepintaran atau intelejensia yang kita amati berbeda-beda ini adalah masalah yang ingin diteliti. Proses indentifikasi masalah tentang kecerdasan anak , sebagaimana disampaikan di awal, adalah proses pendefisian tentang kecerdasan anak itu sendiri. Dengan kata lain, kita harus mendefinisikan tingkat kecerdasan yang berbeda dan bagaimana kecerdasan tersebut bisa diukur untuk penelitian.</a:t>
            </a:r>
          </a:p>
        </p:txBody>
      </p:sp>
      <p:sp>
        <p:nvSpPr>
          <p:cNvPr id="5" name="Content Placeholder 2"/>
          <p:cNvSpPr txBox="1">
            <a:spLocks/>
          </p:cNvSpPr>
          <p:nvPr/>
        </p:nvSpPr>
        <p:spPr>
          <a:xfrm>
            <a:off x="8060158" y="1825625"/>
            <a:ext cx="4018112" cy="3701718"/>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sz="1800" dirty="0"/>
              <a:t>Sampai di sini, perlu diketahui bahwa proses identifikasi masalah penelitian selalu melibatkan pendefinisian konsep (misalnya di sini adalah kecerdasan) dan upaya agar konsep bisa diukur. Untuk melakukan identifikasi masalah, kita definisikan di sini bahwa masalahnya adalah tingkat kecerdasan anak-anak yang kita amati bervariasi atau berbeda-beda.</a:t>
            </a:r>
          </a:p>
        </p:txBody>
      </p:sp>
      <p:graphicFrame>
        <p:nvGraphicFramePr>
          <p:cNvPr id="6" name="Diagram 5"/>
          <p:cNvGraphicFramePr/>
          <p:nvPr>
            <p:extLst>
              <p:ext uri="{D42A27DB-BD31-4B8C-83A1-F6EECF244321}">
                <p14:modId xmlns:p14="http://schemas.microsoft.com/office/powerpoint/2010/main" val="3638314400"/>
              </p:ext>
            </p:extLst>
          </p:nvPr>
        </p:nvGraphicFramePr>
        <p:xfrm>
          <a:off x="0" y="1307010"/>
          <a:ext cx="12192000" cy="518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own Arrow Callout 6"/>
          <p:cNvSpPr/>
          <p:nvPr/>
        </p:nvSpPr>
        <p:spPr>
          <a:xfrm>
            <a:off x="95534" y="5349917"/>
            <a:ext cx="11982736" cy="545916"/>
          </a:xfrm>
          <a:prstGeom prst="downArrowCallo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0" y="5895833"/>
            <a:ext cx="12192000" cy="646331"/>
          </a:xfrm>
          <a:prstGeom prst="rect">
            <a:avLst/>
          </a:prstGeom>
          <a:solidFill>
            <a:schemeClr val="accent6">
              <a:lumMod val="60000"/>
              <a:lumOff val="40000"/>
            </a:schemeClr>
          </a:solidFill>
        </p:spPr>
        <p:txBody>
          <a:bodyPr wrap="square">
            <a:spAutoFit/>
          </a:bodyPr>
          <a:lstStyle/>
          <a:p>
            <a:pPr algn="ctr"/>
            <a:r>
              <a:rPr lang="id-ID" dirty="0">
                <a:solidFill>
                  <a:srgbClr val="404040"/>
                </a:solidFill>
                <a:latin typeface="Ubuntu"/>
              </a:rPr>
              <a:t>Bagaimana tingkat kecerdasan itu bisa diukur untuk penelitian? Tingkat kecerdasan bisa kita ukur dengan berbagai cara, misalnya menilai kelancaran berbicara, pola komunikasi dengan anak lain, test IQ, dan sebagainya.</a:t>
            </a:r>
            <a:endParaRPr lang="id-ID" dirty="0"/>
          </a:p>
        </p:txBody>
      </p:sp>
      <p:sp>
        <p:nvSpPr>
          <p:cNvPr id="9" name="Rectangle 8"/>
          <p:cNvSpPr/>
          <p:nvPr/>
        </p:nvSpPr>
        <p:spPr>
          <a:xfrm>
            <a:off x="0" y="14348"/>
            <a:ext cx="12192000" cy="584775"/>
          </a:xfrm>
          <a:prstGeom prst="rect">
            <a:avLst/>
          </a:prstGeom>
        </p:spPr>
        <p:txBody>
          <a:bodyPr wrap="square">
            <a:spAutoFit/>
          </a:bodyPr>
          <a:lstStyle/>
          <a:p>
            <a:pPr algn="ctr"/>
            <a:r>
              <a:rPr lang="id-ID" sz="1600" i="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287092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dirty="0"/>
              <a:t>Contoh : Identifikasi Masalah (Penjelasan)</a:t>
            </a:r>
          </a:p>
        </p:txBody>
      </p:sp>
      <p:sp>
        <p:nvSpPr>
          <p:cNvPr id="3" name="Content Placeholder 2"/>
          <p:cNvSpPr>
            <a:spLocks noGrp="1"/>
          </p:cNvSpPr>
          <p:nvPr>
            <p:ph idx="1"/>
          </p:nvPr>
        </p:nvSpPr>
        <p:spPr>
          <a:xfrm>
            <a:off x="95534" y="2548957"/>
            <a:ext cx="3653687" cy="3701718"/>
          </a:xfrm>
          <a:solidFill>
            <a:schemeClr val="accent1">
              <a:lumMod val="20000"/>
              <a:lumOff val="80000"/>
            </a:schemeClr>
          </a:solidFill>
        </p:spPr>
        <p:txBody>
          <a:bodyPr>
            <a:normAutofit lnSpcReduction="10000"/>
          </a:bodyPr>
          <a:lstStyle/>
          <a:p>
            <a:pPr marL="0" indent="0" algn="just">
              <a:buNone/>
            </a:pPr>
            <a:r>
              <a:rPr lang="id-ID" sz="1800" b="1" dirty="0"/>
              <a:t>Metode ilmiah dapat diaplikasikan apabila problem sudah diidentifikasi. </a:t>
            </a:r>
            <a:r>
              <a:rPr lang="id-ID" sz="1800" dirty="0"/>
              <a:t>Langkah-langkah metode ilmiah setelah identifikasi masalah adalah </a:t>
            </a:r>
            <a:r>
              <a:rPr lang="id-ID" sz="1800" b="1" dirty="0"/>
              <a:t>membuat pertanyaan penelitian atau rumusan masalah.</a:t>
            </a:r>
            <a:r>
              <a:rPr lang="id-ID" sz="1800" dirty="0"/>
              <a:t> Secara berurutan, proses selanjutnya meliputi membaca literatur yang relevan, memformulasikan hipotesis atau kerangka teori, membuat desain penelitian, melakukan penelitian (mengumpulkan data dan mengolah data), membuat kesimpulan atau temuan penelitian dan terakhir menulis laporan penelitian.</a:t>
            </a:r>
          </a:p>
        </p:txBody>
      </p:sp>
      <p:sp>
        <p:nvSpPr>
          <p:cNvPr id="4" name="Content Placeholder 2"/>
          <p:cNvSpPr txBox="1">
            <a:spLocks/>
          </p:cNvSpPr>
          <p:nvPr/>
        </p:nvSpPr>
        <p:spPr>
          <a:xfrm>
            <a:off x="3817462" y="2548957"/>
            <a:ext cx="4207424" cy="3701718"/>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sz="1800" dirty="0"/>
              <a:t>Jika kita cermati prosedur metode ilmiah tersebut, maka </a:t>
            </a:r>
            <a:r>
              <a:rPr lang="id-ID" sz="1800" b="1" dirty="0"/>
              <a:t>mengidetifikasi masalah terletak pada bagian paling awal</a:t>
            </a:r>
            <a:r>
              <a:rPr lang="id-ID" sz="1800" dirty="0"/>
              <a:t>, bahkan sebelum rumusan masalah tersebut diaplikasikan atau sebelum pertanyaan penelitian disusun. Artinya, </a:t>
            </a:r>
            <a:r>
              <a:rPr lang="id-ID" sz="1800" b="1" dirty="0"/>
              <a:t>mengidentifikasi masalah bisa dianggap pula sebagai proses ”meramu bahan mentah” untuk ”menyajikan masakan” berupa rumusan masalah atau pertanyaan penelitian</a:t>
            </a:r>
            <a:r>
              <a:rPr lang="id-ID" sz="1800" dirty="0"/>
              <a:t>. Jika identifikasi masalah diibaratkan proses memasak, maka makanan yang disajikan adalah rumusan masalah.</a:t>
            </a:r>
          </a:p>
        </p:txBody>
      </p:sp>
      <p:sp>
        <p:nvSpPr>
          <p:cNvPr id="5" name="Content Placeholder 2"/>
          <p:cNvSpPr txBox="1">
            <a:spLocks/>
          </p:cNvSpPr>
          <p:nvPr/>
        </p:nvSpPr>
        <p:spPr>
          <a:xfrm>
            <a:off x="8060158" y="2548957"/>
            <a:ext cx="4018112" cy="3701718"/>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sz="1800" dirty="0"/>
              <a:t>Di atas kita sudah paparkan contoh tentang perbedaan tingkat kecerdasan anak sebagai masalah penelitian. Kecerdasan atau intelejensia merupakan sebuah konsep. Untuk melakukan penelitian kita perlu </a:t>
            </a:r>
            <a:r>
              <a:rPr lang="id-ID" sz="1800" b="1" dirty="0"/>
              <a:t>mengubah konsep </a:t>
            </a:r>
            <a:r>
              <a:rPr lang="id-ID" sz="1800" dirty="0"/>
              <a:t>tersebut menjadi </a:t>
            </a:r>
            <a:r>
              <a:rPr lang="id-ID" sz="1800" b="1" dirty="0"/>
              <a:t>definisi operasional</a:t>
            </a:r>
            <a:r>
              <a:rPr lang="id-ID" sz="1800" dirty="0"/>
              <a:t>.</a:t>
            </a:r>
          </a:p>
        </p:txBody>
      </p:sp>
      <p:sp>
        <p:nvSpPr>
          <p:cNvPr id="8" name="Rectangle 7"/>
          <p:cNvSpPr/>
          <p:nvPr/>
        </p:nvSpPr>
        <p:spPr>
          <a:xfrm>
            <a:off x="0" y="1325938"/>
            <a:ext cx="12192000" cy="646331"/>
          </a:xfrm>
          <a:prstGeom prst="rect">
            <a:avLst/>
          </a:prstGeom>
          <a:solidFill>
            <a:schemeClr val="accent6">
              <a:lumMod val="60000"/>
              <a:lumOff val="40000"/>
            </a:schemeClr>
          </a:solidFill>
        </p:spPr>
        <p:txBody>
          <a:bodyPr wrap="square">
            <a:spAutoFit/>
          </a:bodyPr>
          <a:lstStyle/>
          <a:p>
            <a:pPr algn="ctr"/>
            <a:r>
              <a:rPr lang="id-ID" dirty="0"/>
              <a:t>Setelah </a:t>
            </a:r>
            <a:r>
              <a:rPr lang="id-ID" b="1" dirty="0"/>
              <a:t>masalah penelitian sudah diidentifikasi</a:t>
            </a:r>
            <a:r>
              <a:rPr lang="id-ID" dirty="0"/>
              <a:t>, yaitu sudah </a:t>
            </a:r>
            <a:r>
              <a:rPr lang="id-ID" b="1" dirty="0"/>
              <a:t>didefinisikan</a:t>
            </a:r>
            <a:r>
              <a:rPr lang="id-ID" dirty="0"/>
              <a:t> dan </a:t>
            </a:r>
            <a:r>
              <a:rPr lang="id-ID" b="1" dirty="0"/>
              <a:t>dibuat agar bisa diukur</a:t>
            </a:r>
            <a:r>
              <a:rPr lang="id-ID" dirty="0"/>
              <a:t>, artinya peneliti sudah siap untuk </a:t>
            </a:r>
            <a:r>
              <a:rPr lang="id-ID" b="1" dirty="0"/>
              <a:t>menyusun pertanyaan penelitian </a:t>
            </a:r>
            <a:r>
              <a:rPr lang="id-ID" dirty="0"/>
              <a:t>dan </a:t>
            </a:r>
            <a:r>
              <a:rPr lang="id-ID" b="1" dirty="0"/>
              <a:t>mengumpulkan data </a:t>
            </a:r>
            <a:r>
              <a:rPr lang="id-ID" dirty="0"/>
              <a:t>sebagai rangkaian dari </a:t>
            </a:r>
            <a:r>
              <a:rPr lang="id-ID" b="1" dirty="0"/>
              <a:t>penerapan metode ilmiah</a:t>
            </a:r>
            <a:r>
              <a:rPr lang="id-ID" dirty="0"/>
              <a:t>.</a:t>
            </a:r>
          </a:p>
        </p:txBody>
      </p:sp>
      <p:sp>
        <p:nvSpPr>
          <p:cNvPr id="9" name="Rectangle 8"/>
          <p:cNvSpPr/>
          <p:nvPr/>
        </p:nvSpPr>
        <p:spPr>
          <a:xfrm>
            <a:off x="0" y="6286873"/>
            <a:ext cx="12192000" cy="584775"/>
          </a:xfrm>
          <a:prstGeom prst="rect">
            <a:avLst/>
          </a:prstGeom>
        </p:spPr>
        <p:txBody>
          <a:bodyPr wrap="square">
            <a:spAutoFit/>
          </a:bodyPr>
          <a:lstStyle/>
          <a:p>
            <a:pPr algn="ctr"/>
            <a:r>
              <a:rPr lang="id-ID" sz="1600" i="1" dirty="0"/>
              <a:t>Khusus di bidang Informatika, tentunya proses mengamati, observasi awal dan identifikasi masalah yang berkolerasi dengan keilmuan informatika dan disesuaikan dengan Kelompok Keilmuan!</a:t>
            </a:r>
          </a:p>
        </p:txBody>
      </p:sp>
      <p:graphicFrame>
        <p:nvGraphicFramePr>
          <p:cNvPr id="13" name="Diagram 12"/>
          <p:cNvGraphicFramePr/>
          <p:nvPr>
            <p:extLst>
              <p:ext uri="{D42A27DB-BD31-4B8C-83A1-F6EECF244321}">
                <p14:modId xmlns:p14="http://schemas.microsoft.com/office/powerpoint/2010/main" val="1431391929"/>
              </p:ext>
            </p:extLst>
          </p:nvPr>
        </p:nvGraphicFramePr>
        <p:xfrm>
          <a:off x="0" y="1972269"/>
          <a:ext cx="12192000" cy="518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00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dirty="0"/>
              <a:t>Contoh : Identifikasi Masalah (Selesai)</a:t>
            </a:r>
          </a:p>
        </p:txBody>
      </p:sp>
      <p:sp>
        <p:nvSpPr>
          <p:cNvPr id="3" name="Content Placeholder 2"/>
          <p:cNvSpPr>
            <a:spLocks noGrp="1"/>
          </p:cNvSpPr>
          <p:nvPr>
            <p:ph idx="1"/>
          </p:nvPr>
        </p:nvSpPr>
        <p:spPr>
          <a:xfrm>
            <a:off x="95534" y="2548957"/>
            <a:ext cx="3653687" cy="3701718"/>
          </a:xfrm>
          <a:solidFill>
            <a:schemeClr val="accent1">
              <a:lumMod val="20000"/>
              <a:lumOff val="80000"/>
            </a:schemeClr>
          </a:solidFill>
        </p:spPr>
        <p:txBody>
          <a:bodyPr>
            <a:normAutofit/>
          </a:bodyPr>
          <a:lstStyle/>
          <a:p>
            <a:pPr marL="0" indent="0" algn="just">
              <a:buNone/>
            </a:pPr>
            <a:r>
              <a:rPr lang="id-ID" sz="1800" b="1" dirty="0"/>
              <a:t>Definisi operasional </a:t>
            </a:r>
            <a:r>
              <a:rPr lang="id-ID" sz="1800" dirty="0"/>
              <a:t>adalah turunan </a:t>
            </a:r>
            <a:r>
              <a:rPr lang="id-ID" sz="1800" b="1" dirty="0"/>
              <a:t>konsep yang lebih spesifik </a:t>
            </a:r>
            <a:r>
              <a:rPr lang="id-ID" sz="1800" dirty="0"/>
              <a:t>untuk diaplikasikan dalam proses penelitian. Penjelasan tersebut mungkin terdengar rumit. Untuk mempermudah pemahaman, di sini kita bisa sebutkan bahwa konsepnya adalah kecerdasan, sedangkan definisi operasionalnya adalah tingkat kecerdasan.</a:t>
            </a:r>
          </a:p>
        </p:txBody>
      </p:sp>
      <p:sp>
        <p:nvSpPr>
          <p:cNvPr id="4" name="Content Placeholder 2"/>
          <p:cNvSpPr txBox="1">
            <a:spLocks/>
          </p:cNvSpPr>
          <p:nvPr/>
        </p:nvSpPr>
        <p:spPr>
          <a:xfrm>
            <a:off x="3817462" y="2548957"/>
            <a:ext cx="4207424" cy="3701718"/>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sz="1800" dirty="0"/>
              <a:t>Agar tingkat kecerdasan tersebut bisa </a:t>
            </a:r>
            <a:r>
              <a:rPr lang="id-ID" sz="1800" b="1" dirty="0"/>
              <a:t>dioperasionalisasi </a:t>
            </a:r>
            <a:r>
              <a:rPr lang="id-ID" sz="1800" dirty="0"/>
              <a:t>dalam proses penelitian, maka kita harus membuat turunan konsep tersebut dapat diukur. Dalam penelitian , </a:t>
            </a:r>
            <a:r>
              <a:rPr lang="id-ID" sz="1800" b="1" dirty="0"/>
              <a:t>membuat turunan konsep yang bisa diukur dinamakan operasionalisasi</a:t>
            </a:r>
            <a:r>
              <a:rPr lang="id-ID" sz="1800" dirty="0"/>
              <a:t>. Terdapat dua istilah yang perlu kita ketahui di sini: </a:t>
            </a:r>
            <a:r>
              <a:rPr lang="id-ID" sz="1800" b="1" dirty="0"/>
              <a:t>definisi operasional </a:t>
            </a:r>
            <a:r>
              <a:rPr lang="id-ID" sz="1800" dirty="0"/>
              <a:t>dan </a:t>
            </a:r>
            <a:r>
              <a:rPr lang="id-ID" sz="1800" b="1" dirty="0"/>
              <a:t>operasionalisasi</a:t>
            </a:r>
            <a:r>
              <a:rPr lang="id-ID" sz="1800" dirty="0"/>
              <a:t>.</a:t>
            </a:r>
          </a:p>
        </p:txBody>
      </p:sp>
      <p:sp>
        <p:nvSpPr>
          <p:cNvPr id="5" name="Content Placeholder 2"/>
          <p:cNvSpPr txBox="1">
            <a:spLocks/>
          </p:cNvSpPr>
          <p:nvPr/>
        </p:nvSpPr>
        <p:spPr>
          <a:xfrm>
            <a:off x="8060158" y="2548957"/>
            <a:ext cx="4018112" cy="3701718"/>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d-ID" sz="1800" dirty="0"/>
              <a:t>Perlu diketahui bahwa </a:t>
            </a:r>
            <a:r>
              <a:rPr lang="id-ID" sz="1800" b="1" dirty="0"/>
              <a:t>identifikasi masalah selalu melibatkan upaya untuk menghasilkan definisi operasional dan operasionalisasi. </a:t>
            </a:r>
            <a:r>
              <a:rPr lang="id-ID" sz="1800" dirty="0"/>
              <a:t>Istilah lain yang </a:t>
            </a:r>
            <a:r>
              <a:rPr lang="id-ID" sz="1800" b="1" dirty="0"/>
              <a:t>maknanya sama </a:t>
            </a:r>
            <a:r>
              <a:rPr lang="id-ID" sz="1800" dirty="0"/>
              <a:t>dengan</a:t>
            </a:r>
            <a:r>
              <a:rPr lang="id-ID" sz="1800" b="1" dirty="0"/>
              <a:t> definisi operasional </a:t>
            </a:r>
            <a:r>
              <a:rPr lang="id-ID" sz="1800" dirty="0"/>
              <a:t>adalah</a:t>
            </a:r>
            <a:r>
              <a:rPr lang="id-ID" sz="1800" b="1" dirty="0"/>
              <a:t> variabel.</a:t>
            </a:r>
          </a:p>
          <a:p>
            <a:pPr marL="0" indent="0" algn="just">
              <a:buNone/>
            </a:pPr>
            <a:r>
              <a:rPr lang="id-ID" sz="1800" b="1" dirty="0"/>
              <a:t>variabel adalah </a:t>
            </a:r>
            <a:r>
              <a:rPr lang="id-ID" sz="1800" dirty="0"/>
              <a:t>semacam konsep yang memiliki</a:t>
            </a:r>
            <a:r>
              <a:rPr lang="id-ID" sz="1800" b="1" dirty="0"/>
              <a:t> variasi nilai </a:t>
            </a:r>
            <a:r>
              <a:rPr lang="id-ID" sz="1800" dirty="0"/>
              <a:t>untuk operasionalisasi penelitian</a:t>
            </a:r>
            <a:r>
              <a:rPr lang="id-ID" sz="1800" b="1" dirty="0"/>
              <a:t>. </a:t>
            </a:r>
            <a:r>
              <a:rPr lang="id-ID" sz="1800" dirty="0"/>
              <a:t>Memiliki variasi nilai artinya </a:t>
            </a:r>
            <a:r>
              <a:rPr lang="id-ID" sz="1800" b="1" dirty="0"/>
              <a:t>terukur </a:t>
            </a:r>
            <a:r>
              <a:rPr lang="id-ID" sz="1800" dirty="0"/>
              <a:t>atau</a:t>
            </a:r>
            <a:r>
              <a:rPr lang="id-ID" sz="1800" b="1" dirty="0"/>
              <a:t> bisa diukur.</a:t>
            </a:r>
          </a:p>
          <a:p>
            <a:pPr marL="0" indent="0" algn="just">
              <a:buNone/>
            </a:pPr>
            <a:endParaRPr lang="id-ID" sz="1800" b="1" dirty="0"/>
          </a:p>
        </p:txBody>
      </p:sp>
      <p:sp>
        <p:nvSpPr>
          <p:cNvPr id="8" name="Rectangle 7"/>
          <p:cNvSpPr/>
          <p:nvPr/>
        </p:nvSpPr>
        <p:spPr>
          <a:xfrm>
            <a:off x="0" y="1325938"/>
            <a:ext cx="12192000" cy="646331"/>
          </a:xfrm>
          <a:prstGeom prst="rect">
            <a:avLst/>
          </a:prstGeom>
          <a:solidFill>
            <a:schemeClr val="accent6">
              <a:lumMod val="60000"/>
              <a:lumOff val="40000"/>
            </a:schemeClr>
          </a:solidFill>
        </p:spPr>
        <p:txBody>
          <a:bodyPr wrap="square">
            <a:spAutoFit/>
          </a:bodyPr>
          <a:lstStyle/>
          <a:p>
            <a:pPr algn="ctr"/>
            <a:r>
              <a:rPr lang="id-ID" dirty="0"/>
              <a:t>Suatu </a:t>
            </a:r>
            <a:r>
              <a:rPr lang="id-ID" b="1" dirty="0"/>
              <a:t>permasalahan yang besar </a:t>
            </a:r>
            <a:r>
              <a:rPr lang="id-ID" dirty="0"/>
              <a:t>dapat </a:t>
            </a:r>
            <a:r>
              <a:rPr lang="id-ID" b="1" dirty="0"/>
              <a:t>dipecah-pecah menjadi modul-modul permasalahan (yang spesifik)</a:t>
            </a:r>
            <a:r>
              <a:rPr lang="id-ID" dirty="0"/>
              <a:t> guna </a:t>
            </a:r>
            <a:r>
              <a:rPr lang="id-ID" b="1" dirty="0"/>
              <a:t>memudahkan dalam proses identifikasi dan perumusan masalah penelitian</a:t>
            </a:r>
          </a:p>
        </p:txBody>
      </p:sp>
      <p:sp>
        <p:nvSpPr>
          <p:cNvPr id="9" name="Rectangle 8"/>
          <p:cNvSpPr/>
          <p:nvPr/>
        </p:nvSpPr>
        <p:spPr>
          <a:xfrm>
            <a:off x="0" y="6286873"/>
            <a:ext cx="12192000" cy="584775"/>
          </a:xfrm>
          <a:prstGeom prst="rect">
            <a:avLst/>
          </a:prstGeom>
        </p:spPr>
        <p:txBody>
          <a:bodyPr wrap="square">
            <a:spAutoFit/>
          </a:bodyPr>
          <a:lstStyle/>
          <a:p>
            <a:pPr algn="ctr"/>
            <a:r>
              <a:rPr lang="id-ID" sz="1600" i="1" dirty="0"/>
              <a:t>Khusus di bidang Informatika, tentunya proses mengamati, observasi awal dan identifikasi masalah yang berkolerasi dengan keilmuan informatika dan disesuaikan dengan Kelompok Keilmuan!</a:t>
            </a:r>
          </a:p>
        </p:txBody>
      </p:sp>
      <p:graphicFrame>
        <p:nvGraphicFramePr>
          <p:cNvPr id="13" name="Diagram 12"/>
          <p:cNvGraphicFramePr/>
          <p:nvPr>
            <p:extLst>
              <p:ext uri="{D42A27DB-BD31-4B8C-83A1-F6EECF244321}">
                <p14:modId xmlns:p14="http://schemas.microsoft.com/office/powerpoint/2010/main" val="1431391929"/>
              </p:ext>
            </p:extLst>
          </p:nvPr>
        </p:nvGraphicFramePr>
        <p:xfrm>
          <a:off x="0" y="1972269"/>
          <a:ext cx="12192000" cy="518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807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Rumusan Masalah</a:t>
            </a:r>
          </a:p>
        </p:txBody>
      </p:sp>
      <p:sp>
        <p:nvSpPr>
          <p:cNvPr id="3" name="Content Placeholder 2"/>
          <p:cNvSpPr>
            <a:spLocks noGrp="1"/>
          </p:cNvSpPr>
          <p:nvPr>
            <p:ph idx="1"/>
          </p:nvPr>
        </p:nvSpPr>
        <p:spPr/>
        <p:txBody>
          <a:bodyPr>
            <a:normAutofit fontScale="92500"/>
          </a:bodyPr>
          <a:lstStyle/>
          <a:p>
            <a:pPr marL="0" indent="0">
              <a:buNone/>
            </a:pPr>
            <a:r>
              <a:rPr lang="fi-FI" b="1" dirty="0"/>
              <a:t>Susun rumusan masalah atau pertanyaan penelitian</a:t>
            </a:r>
            <a:endParaRPr lang="id-ID" b="1" dirty="0"/>
          </a:p>
          <a:p>
            <a:pPr lvl="1"/>
            <a:r>
              <a:rPr lang="id-ID" dirty="0"/>
              <a:t>Setelah permasalahan teridentifikasi, kamu bisa mulai menyusun rumusan masalah. </a:t>
            </a:r>
            <a:r>
              <a:rPr lang="id-ID" b="1" dirty="0"/>
              <a:t>Rumusan masalah </a:t>
            </a:r>
            <a:r>
              <a:rPr lang="id-ID" dirty="0"/>
              <a:t>merupakan </a:t>
            </a:r>
            <a:r>
              <a:rPr lang="id-ID" b="1" dirty="0"/>
              <a:t>pertanyaan penelitian</a:t>
            </a:r>
            <a:r>
              <a:rPr lang="id-ID" dirty="0"/>
              <a:t>. Cara membuatnya tidak sesulit apa yang dibayangkan. Cukup libatkan kalimat tanya dan susun kalimat yang </a:t>
            </a:r>
            <a:r>
              <a:rPr lang="id-ID" b="1" dirty="0"/>
              <a:t>mendeskripsikan</a:t>
            </a:r>
            <a:r>
              <a:rPr lang="id-ID" dirty="0"/>
              <a:t> tantang apa yang ingin kamu ketahui.</a:t>
            </a:r>
          </a:p>
          <a:p>
            <a:pPr lvl="1"/>
            <a:r>
              <a:rPr lang="id-ID" i="1" dirty="0"/>
              <a:t>Sebagai contoh, kamu bisa menulis tentang krisis regenerasi pembatik tulis di Lasem dengan menyusun pertanyaan penelitian sebagai berikut: Bagaimana pemerintah lokal di Lasem berupaya melanjutkan tradisi membatik di kalangan generasi muda?</a:t>
            </a:r>
          </a:p>
          <a:p>
            <a:pPr lvl="1" algn="just"/>
            <a:r>
              <a:rPr lang="id-ID" dirty="0"/>
              <a:t>Ketika pertanyaan penelitian sudah tersusun, langkah berikutnya akan relatif lebih mudah. Jangan lupa bahwa identifikasi masalah dan rumusan masalah ini bisa ditulis dulu dalam draf proposal (coret-coretan). Pembaca bisa menuliskannya nanti ke dalam proposal dengan bahasa yang lebih teratur setelah membaca (lagi) literatur yang relevan.</a:t>
            </a:r>
          </a:p>
        </p:txBody>
      </p:sp>
      <p:sp>
        <p:nvSpPr>
          <p:cNvPr id="4" name="Rectangle 3"/>
          <p:cNvSpPr/>
          <p:nvPr/>
        </p:nvSpPr>
        <p:spPr>
          <a:xfrm>
            <a:off x="0" y="6176963"/>
            <a:ext cx="12192000" cy="646331"/>
          </a:xfrm>
          <a:prstGeom prst="rect">
            <a:avLst/>
          </a:prstGeom>
        </p:spPr>
        <p:txBody>
          <a:bodyPr wrap="square">
            <a:spAutoFit/>
          </a:bodyPr>
          <a:lstStyle/>
          <a:p>
            <a:pPr lvl="1" algn="ctr"/>
            <a:r>
              <a:rPr lang="id-ID" i="1" dirty="0"/>
              <a:t> Khusus di bidang Informatika, tentunya proses menuliskan rumusan masalah dan pertanyaan penelitian yang berkolerasi dengan keilmuan informatika dan disesuaikan dengan Kelompok Keilmuan!</a:t>
            </a:r>
          </a:p>
        </p:txBody>
      </p:sp>
    </p:spTree>
    <p:extLst>
      <p:ext uri="{BB962C8B-B14F-4D97-AF65-F5344CB8AC3E}">
        <p14:creationId xmlns:p14="http://schemas.microsoft.com/office/powerpoint/2010/main" val="2236170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Rumusan Masalah</a:t>
            </a:r>
          </a:p>
        </p:txBody>
      </p:sp>
      <p:sp>
        <p:nvSpPr>
          <p:cNvPr id="3" name="Content Placeholder 2"/>
          <p:cNvSpPr>
            <a:spLocks noGrp="1"/>
          </p:cNvSpPr>
          <p:nvPr>
            <p:ph idx="1"/>
          </p:nvPr>
        </p:nvSpPr>
        <p:spPr/>
        <p:txBody>
          <a:bodyPr>
            <a:normAutofit fontScale="77500" lnSpcReduction="20000"/>
          </a:bodyPr>
          <a:lstStyle/>
          <a:p>
            <a:pPr marL="0" indent="0" algn="just">
              <a:buNone/>
            </a:pPr>
            <a:r>
              <a:rPr lang="fi-FI" dirty="0"/>
              <a:t>Cara membuat </a:t>
            </a:r>
            <a:r>
              <a:rPr lang="fi-FI" b="1" dirty="0"/>
              <a:t>rumusan masalah penelitian yang baik dan benar </a:t>
            </a:r>
            <a:r>
              <a:rPr lang="fi-FI" dirty="0"/>
              <a:t>harus dikuasai oleh mahasiswa atau peneliti sebelum menyusun proposal untuk karya ilmiah. </a:t>
            </a:r>
            <a:r>
              <a:rPr lang="fi-FI" b="1" dirty="0"/>
              <a:t>Rumusan masalah merupakan salah satu elemen terpenting yang menentukan kualitas </a:t>
            </a:r>
            <a:r>
              <a:rPr lang="fi-FI" dirty="0"/>
              <a:t>karya ilmiah baik makalah, skripsi, tesis, disertasi atau laporan penelitian lainnya.</a:t>
            </a:r>
            <a:endParaRPr lang="id-ID" dirty="0"/>
          </a:p>
          <a:p>
            <a:pPr marL="0" indent="0" algn="just">
              <a:buNone/>
            </a:pPr>
            <a:r>
              <a:rPr lang="id-ID" dirty="0"/>
              <a:t>Sebelumnya, perlu diketahui bahwa </a:t>
            </a:r>
            <a:r>
              <a:rPr lang="id-ID" b="1" dirty="0"/>
              <a:t>rumusan masalah </a:t>
            </a:r>
            <a:r>
              <a:rPr lang="id-ID" dirty="0"/>
              <a:t>sering disebut pula </a:t>
            </a:r>
            <a:r>
              <a:rPr lang="id-ID" b="1" dirty="0"/>
              <a:t>pertanyaan penelitian</a:t>
            </a:r>
            <a:r>
              <a:rPr lang="id-ID" dirty="0"/>
              <a:t>. Dalam bahasa Inggris diterjemahkan menjadi </a:t>
            </a:r>
            <a:r>
              <a:rPr lang="id-ID" b="1" dirty="0"/>
              <a:t>the research question</a:t>
            </a:r>
            <a:r>
              <a:rPr lang="id-ID" dirty="0"/>
              <a:t>. </a:t>
            </a:r>
            <a:r>
              <a:rPr lang="id-ID" b="1" dirty="0"/>
              <a:t>Pengertian singkatnya</a:t>
            </a:r>
            <a:r>
              <a:rPr lang="id-ID" dirty="0"/>
              <a:t>, rumusan masalah merupakan </a:t>
            </a:r>
            <a:r>
              <a:rPr lang="id-ID" b="1" dirty="0"/>
              <a:t>permasalahan penelitian yang dijelaskan dalam bentuk pertanyaan dengan intensi untuk dijawab melalui proses penelitian yang akan dilakukan.</a:t>
            </a:r>
          </a:p>
          <a:p>
            <a:pPr marL="0" indent="0" algn="just">
              <a:buNone/>
            </a:pPr>
            <a:r>
              <a:rPr lang="id-ID" b="1" dirty="0"/>
              <a:t>Rumusan masalah </a:t>
            </a:r>
            <a:r>
              <a:rPr lang="id-ID" dirty="0"/>
              <a:t>boleh dibilang sebagai </a:t>
            </a:r>
            <a:r>
              <a:rPr lang="id-ID" b="1" dirty="0"/>
              <a:t>kunci atau inti dari proses penelitian</a:t>
            </a:r>
            <a:r>
              <a:rPr lang="id-ID" dirty="0"/>
              <a:t>. </a:t>
            </a:r>
            <a:r>
              <a:rPr lang="id-ID" b="1" dirty="0"/>
              <a:t>Tanpa adanya rumusan masalah, tidak akan ada penelitian</a:t>
            </a:r>
            <a:r>
              <a:rPr lang="id-ID" dirty="0"/>
              <a:t>. Maka wajar jika dalam bimbingan skripsi atau tesis sering muncul pertanyaan, ”masalahnya apa?” atau ”permasalahan yang mau diteliti apa?”. Tak jarang kita kesulitan menyampaikan masalahnya meskipun sebenarnya kita mengetahui apa yang mau diteliti. </a:t>
            </a:r>
            <a:r>
              <a:rPr lang="id-ID" b="1" dirty="0"/>
              <a:t>Oleh sebab itu, narasi rumusan masalah harus jelas dan mudah dimengerti oleh pembaca.</a:t>
            </a:r>
          </a:p>
        </p:txBody>
      </p:sp>
      <p:sp>
        <p:nvSpPr>
          <p:cNvPr id="4" name="Rectangle 3"/>
          <p:cNvSpPr/>
          <p:nvPr/>
        </p:nvSpPr>
        <p:spPr>
          <a:xfrm>
            <a:off x="0" y="6176963"/>
            <a:ext cx="12192000" cy="646331"/>
          </a:xfrm>
          <a:prstGeom prst="rect">
            <a:avLst/>
          </a:prstGeom>
        </p:spPr>
        <p:txBody>
          <a:bodyPr wrap="square">
            <a:spAutoFit/>
          </a:bodyPr>
          <a:lstStyle/>
          <a:p>
            <a:pPr lvl="1" algn="ctr"/>
            <a:r>
              <a:rPr lang="id-ID" i="1" dirty="0"/>
              <a:t> Khusus di bidang Informatika, tentunya proses menuliskan rumusan masalah dan pertanyaan penelitian yang berkolerasi dengan keilmuan informatika dan disesuaikan dengan Kelompok Keilmuan!</a:t>
            </a:r>
          </a:p>
        </p:txBody>
      </p:sp>
    </p:spTree>
    <p:extLst>
      <p:ext uri="{BB962C8B-B14F-4D97-AF65-F5344CB8AC3E}">
        <p14:creationId xmlns:p14="http://schemas.microsoft.com/office/powerpoint/2010/main" val="3239661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1892</Words>
  <Application>Microsoft Office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Ubuntu</vt:lpstr>
      <vt:lpstr>Office Theme</vt:lpstr>
      <vt:lpstr>Identifikasi dan Perumusan Masalah</vt:lpstr>
      <vt:lpstr>Just To Remember...Semangat MataKuliah PSTA</vt:lpstr>
      <vt:lpstr>Identifikasi Masalah</vt:lpstr>
      <vt:lpstr>Identifikasi Masalah</vt:lpstr>
      <vt:lpstr>Contoh : Identifikasi Masalah</vt:lpstr>
      <vt:lpstr>Contoh : Identifikasi Masalah (Penjelasan)</vt:lpstr>
      <vt:lpstr>Contoh : Identifikasi Masalah (Selesai)</vt:lpstr>
      <vt:lpstr>Rumusan Masalah</vt:lpstr>
      <vt:lpstr>Rumusan Masalah</vt:lpstr>
      <vt:lpstr>Cara Membuat Rumusan Masalah</vt:lpstr>
      <vt:lpstr>Rumusan Masalah Yang Berkualitas </vt:lpstr>
      <vt:lpstr>Langkah Praktis Menyusun Rumusan Masalah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Membuat Proposal Skripsi Yang Baik ?</dc:title>
  <dc:creator>LENOVO</dc:creator>
  <cp:lastModifiedBy>Windows User</cp:lastModifiedBy>
  <cp:revision>31</cp:revision>
  <dcterms:created xsi:type="dcterms:W3CDTF">2020-03-24T05:19:43Z</dcterms:created>
  <dcterms:modified xsi:type="dcterms:W3CDTF">2020-04-14T07:04:00Z</dcterms:modified>
</cp:coreProperties>
</file>