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0D53DE-0252-4B61-8AFE-94213536FADB}" type="datetimeFigureOut">
              <a:rPr lang="id-ID" smtClean="0"/>
              <a:t>13/04/2020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BE9DAAD-330D-4648-BA5B-9822F50D256B}" type="slidenum">
              <a:rPr lang="id-ID" smtClean="0"/>
              <a:t>‹#›</a:t>
            </a:fld>
            <a:endParaRPr lang="id-ID"/>
          </a:p>
        </p:txBody>
      </p:sp>
    </p:spTree>
    <p:extLst>
      <p:ext uri="{BB962C8B-B14F-4D97-AF65-F5344CB8AC3E}">
        <p14:creationId xmlns:p14="http://schemas.microsoft.com/office/powerpoint/2010/main" val="26760228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D53DE-0252-4B61-8AFE-94213536FADB}" type="datetimeFigureOut">
              <a:rPr lang="id-ID" smtClean="0"/>
              <a:t>13/04/2020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277738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D53DE-0252-4B61-8AFE-94213536FADB}" type="datetimeFigureOut">
              <a:rPr lang="id-ID" smtClean="0"/>
              <a:t>13/04/2020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2717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D53DE-0252-4B61-8AFE-94213536FADB}" type="datetimeFigureOut">
              <a:rPr lang="id-ID" smtClean="0"/>
              <a:t>13/04/2020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105580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530D53DE-0252-4B61-8AFE-94213536FADB}" type="datetimeFigureOut">
              <a:rPr lang="id-ID" smtClean="0"/>
              <a:t>13/04/2020</a:t>
            </a:fld>
            <a:endParaRPr lang="id-ID"/>
          </a:p>
        </p:txBody>
      </p:sp>
      <p:sp>
        <p:nvSpPr>
          <p:cNvPr id="5" name="Footer Placeholder 4"/>
          <p:cNvSpPr>
            <a:spLocks noGrp="1"/>
          </p:cNvSpPr>
          <p:nvPr>
            <p:ph type="ftr" sz="quarter" idx="11"/>
          </p:nvPr>
        </p:nvSpPr>
        <p:spPr>
          <a:xfrm>
            <a:off x="2182708" y="6272784"/>
            <a:ext cx="6327648" cy="365125"/>
          </a:xfrm>
        </p:spPr>
        <p:txBody>
          <a:bodyPr/>
          <a:lstStyle/>
          <a:p>
            <a:endParaRPr lang="id-ID"/>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BE9DAAD-330D-4648-BA5B-9822F50D256B}" type="slidenum">
              <a:rPr lang="id-ID" smtClean="0"/>
              <a:t>‹#›</a:t>
            </a:fld>
            <a:endParaRPr lang="id-ID"/>
          </a:p>
        </p:txBody>
      </p:sp>
    </p:spTree>
    <p:extLst>
      <p:ext uri="{BB962C8B-B14F-4D97-AF65-F5344CB8AC3E}">
        <p14:creationId xmlns:p14="http://schemas.microsoft.com/office/powerpoint/2010/main" val="3493465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D53DE-0252-4B61-8AFE-94213536FADB}" type="datetimeFigureOut">
              <a:rPr lang="id-ID" smtClean="0"/>
              <a:t>13/04/2020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65695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D53DE-0252-4B61-8AFE-94213536FADB}" type="datetimeFigureOut">
              <a:rPr lang="id-ID" smtClean="0"/>
              <a:t>13/04/2020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375417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D53DE-0252-4B61-8AFE-94213536FADB}" type="datetimeFigureOut">
              <a:rPr lang="id-ID" smtClean="0"/>
              <a:t>13/04/2020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422652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D53DE-0252-4B61-8AFE-94213536FADB}" type="datetimeFigureOut">
              <a:rPr lang="id-ID" smtClean="0"/>
              <a:t>13/04/2020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45986757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D53DE-0252-4B61-8AFE-94213536FADB}" type="datetimeFigureOut">
              <a:rPr lang="id-ID" smtClean="0"/>
              <a:t>13/04/2020</a:t>
            </a:fld>
            <a:endParaRPr lang="id-ID"/>
          </a:p>
        </p:txBody>
      </p:sp>
      <p:sp>
        <p:nvSpPr>
          <p:cNvPr id="6" name="Footer Placeholder 5"/>
          <p:cNvSpPr>
            <a:spLocks noGrp="1"/>
          </p:cNvSpPr>
          <p:nvPr>
            <p:ph type="ftr" sz="quarter" idx="11"/>
          </p:nvPr>
        </p:nvSpPr>
        <p:spPr/>
        <p:txBody>
          <a:bodyPr/>
          <a:lstStyle/>
          <a:p>
            <a:endParaRPr lang="id-ID"/>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22535722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D53DE-0252-4B61-8AFE-94213536FADB}" type="datetimeFigureOut">
              <a:rPr lang="id-ID" smtClean="0"/>
              <a:t>13/04/2020</a:t>
            </a:fld>
            <a:endParaRPr lang="id-ID"/>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BE9DAAD-330D-4648-BA5B-9822F50D256B}" type="slidenum">
              <a:rPr lang="id-ID" smtClean="0"/>
              <a:t>‹#›</a:t>
            </a:fld>
            <a:endParaRPr lang="id-ID"/>
          </a:p>
        </p:txBody>
      </p:sp>
    </p:spTree>
    <p:extLst>
      <p:ext uri="{BB962C8B-B14F-4D97-AF65-F5344CB8AC3E}">
        <p14:creationId xmlns:p14="http://schemas.microsoft.com/office/powerpoint/2010/main" val="329120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30D53DE-0252-4B61-8AFE-94213536FADB}" type="datetimeFigureOut">
              <a:rPr lang="id-ID" smtClean="0"/>
              <a:t>13/04/2020</a:t>
            </a:fld>
            <a:endParaRPr lang="id-ID"/>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id-ID"/>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BE9DAAD-330D-4648-BA5B-9822F50D256B}" type="slidenum">
              <a:rPr lang="id-ID" smtClean="0"/>
              <a:t>‹#›</a:t>
            </a:fld>
            <a:endParaRPr lang="id-ID"/>
          </a:p>
        </p:txBody>
      </p:sp>
    </p:spTree>
    <p:extLst>
      <p:ext uri="{BB962C8B-B14F-4D97-AF65-F5344CB8AC3E}">
        <p14:creationId xmlns:p14="http://schemas.microsoft.com/office/powerpoint/2010/main" val="813589780"/>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8567-4404-43CD-A718-D91F1B0E3231}"/>
              </a:ext>
            </a:extLst>
          </p:cNvPr>
          <p:cNvSpPr>
            <a:spLocks noGrp="1"/>
          </p:cNvSpPr>
          <p:nvPr>
            <p:ph type="ctrTitle"/>
          </p:nvPr>
        </p:nvSpPr>
        <p:spPr>
          <a:xfrm>
            <a:off x="998780" y="1399032"/>
            <a:ext cx="10194439" cy="3349641"/>
          </a:xfrm>
        </p:spPr>
        <p:txBody>
          <a:bodyPr/>
          <a:lstStyle/>
          <a:p>
            <a:pPr algn="ctr"/>
            <a:r>
              <a:rPr lang="es-ES" sz="4000" dirty="0" err="1"/>
              <a:t>Transparansi</a:t>
            </a:r>
            <a:r>
              <a:rPr lang="es-ES" sz="4000" dirty="0"/>
              <a:t> </a:t>
            </a:r>
            <a:r>
              <a:rPr lang="es-ES" sz="4000" dirty="0" err="1"/>
              <a:t>Pelayanan</a:t>
            </a:r>
            <a:r>
              <a:rPr lang="es-ES" sz="4000" dirty="0"/>
              <a:t> </a:t>
            </a:r>
            <a:r>
              <a:rPr lang="es-ES" sz="4000" dirty="0" err="1"/>
              <a:t>Publik</a:t>
            </a:r>
            <a:r>
              <a:rPr lang="es-ES" sz="4000" dirty="0"/>
              <a:t> Pada Dinas </a:t>
            </a:r>
            <a:r>
              <a:rPr lang="es-ES" sz="4000" dirty="0" err="1"/>
              <a:t>Penanaman</a:t>
            </a:r>
            <a:r>
              <a:rPr lang="es-ES" sz="4000" dirty="0"/>
              <a:t> Modal Dan </a:t>
            </a:r>
            <a:r>
              <a:rPr lang="es-ES" sz="4000" dirty="0" err="1"/>
              <a:t>Pelayanan</a:t>
            </a:r>
            <a:r>
              <a:rPr lang="es-ES" sz="4000" dirty="0"/>
              <a:t> </a:t>
            </a:r>
            <a:r>
              <a:rPr lang="es-ES" sz="4000" dirty="0" err="1"/>
              <a:t>Terpadu</a:t>
            </a:r>
            <a:r>
              <a:rPr lang="es-ES" sz="4000" dirty="0"/>
              <a:t> Satu </a:t>
            </a:r>
            <a:r>
              <a:rPr lang="es-ES" sz="4000" dirty="0" err="1"/>
              <a:t>Pintu</a:t>
            </a:r>
            <a:r>
              <a:rPr lang="es-ES" sz="4000" dirty="0"/>
              <a:t> (DPMPTSP) di </a:t>
            </a:r>
            <a:r>
              <a:rPr lang="es-ES" sz="4000" dirty="0" err="1"/>
              <a:t>Kota</a:t>
            </a:r>
            <a:r>
              <a:rPr lang="id-ID" sz="4000" dirty="0"/>
              <a:t> </a:t>
            </a:r>
            <a:r>
              <a:rPr lang="es-ES" sz="4000" dirty="0" err="1"/>
              <a:t>Cimahi</a:t>
            </a:r>
            <a:br>
              <a:rPr lang="es-ES" sz="4000" dirty="0"/>
            </a:br>
            <a:endParaRPr lang="id-ID" sz="4000" dirty="0"/>
          </a:p>
        </p:txBody>
      </p:sp>
      <p:sp>
        <p:nvSpPr>
          <p:cNvPr id="3" name="Subtitle 2">
            <a:extLst>
              <a:ext uri="{FF2B5EF4-FFF2-40B4-BE49-F238E27FC236}">
                <a16:creationId xmlns:a16="http://schemas.microsoft.com/office/drawing/2014/main" id="{4EA8DABD-7E59-454D-AD11-A0869DF20162}"/>
              </a:ext>
            </a:extLst>
          </p:cNvPr>
          <p:cNvSpPr>
            <a:spLocks noGrp="1"/>
          </p:cNvSpPr>
          <p:nvPr>
            <p:ph type="subTitle" idx="1"/>
          </p:nvPr>
        </p:nvSpPr>
        <p:spPr>
          <a:xfrm>
            <a:off x="2150363" y="4389120"/>
            <a:ext cx="7891272" cy="1069848"/>
          </a:xfrm>
        </p:spPr>
        <p:txBody>
          <a:bodyPr/>
          <a:lstStyle/>
          <a:p>
            <a:pPr algn="ctr"/>
            <a:r>
              <a:rPr lang="id-ID" dirty="0"/>
              <a:t>Oleh:</a:t>
            </a:r>
          </a:p>
          <a:p>
            <a:pPr algn="ctr"/>
            <a:r>
              <a:rPr lang="id-ID" dirty="0"/>
              <a:t>Fadlan Karunia Hidayat (41716014)</a:t>
            </a:r>
          </a:p>
        </p:txBody>
      </p:sp>
    </p:spTree>
    <p:extLst>
      <p:ext uri="{BB962C8B-B14F-4D97-AF65-F5344CB8AC3E}">
        <p14:creationId xmlns:p14="http://schemas.microsoft.com/office/powerpoint/2010/main" val="120091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321A8-90EE-4DA9-A2D6-46C592E2C9DC}"/>
              </a:ext>
            </a:extLst>
          </p:cNvPr>
          <p:cNvSpPr>
            <a:spLocks noGrp="1"/>
          </p:cNvSpPr>
          <p:nvPr>
            <p:ph type="title"/>
          </p:nvPr>
        </p:nvSpPr>
        <p:spPr>
          <a:xfrm>
            <a:off x="1063752" y="140076"/>
            <a:ext cx="10058400" cy="1609344"/>
          </a:xfrm>
        </p:spPr>
        <p:txBody>
          <a:bodyPr/>
          <a:lstStyle/>
          <a:p>
            <a:pPr algn="ctr"/>
            <a:r>
              <a:rPr lang="id-ID" dirty="0"/>
              <a:t>Pendahuluan</a:t>
            </a:r>
          </a:p>
        </p:txBody>
      </p:sp>
      <p:sp>
        <p:nvSpPr>
          <p:cNvPr id="3" name="Content Placeholder 2">
            <a:extLst>
              <a:ext uri="{FF2B5EF4-FFF2-40B4-BE49-F238E27FC236}">
                <a16:creationId xmlns:a16="http://schemas.microsoft.com/office/drawing/2014/main" id="{8AFA39A4-B0D3-4E81-B437-2EF4A4EE31C1}"/>
              </a:ext>
            </a:extLst>
          </p:cNvPr>
          <p:cNvSpPr>
            <a:spLocks noGrp="1"/>
          </p:cNvSpPr>
          <p:nvPr>
            <p:ph idx="1"/>
          </p:nvPr>
        </p:nvSpPr>
        <p:spPr>
          <a:xfrm>
            <a:off x="1063752" y="1616765"/>
            <a:ext cx="10058400" cy="4678018"/>
          </a:xfrm>
        </p:spPr>
        <p:txBody>
          <a:bodyPr>
            <a:normAutofit lnSpcReduction="10000"/>
          </a:bodyPr>
          <a:lstStyle/>
          <a:p>
            <a:r>
              <a:rPr lang="id-ID" sz="2600" b="1" dirty="0"/>
              <a:t>Latar Belakang Masalah</a:t>
            </a:r>
          </a:p>
          <a:p>
            <a:pPr marL="0" indent="0" algn="just">
              <a:buNone/>
            </a:pPr>
            <a:r>
              <a:rPr lang="id-ID" dirty="0"/>
              <a:t>	Transparansi dalam pelayanan publik  merupakan  konsep  yang  sangat penting  dan menjadi penting sejalan dengan semakin kuatnya keinginan untuk melaksanakan dalam penyelenggaraan tata kelola pemerintahan yang baik (good governance). Dimana  transparansi  juga adalah  salah  satu  prinsip  yang  terdapat dalam good governance. Konsep transparansi    menunjuk kepada suatu keadaan dimana segala aspek dari proses penyelenggaraan pelayanan yang bersifat terbuka dan dapat diketahui dengan mudah oleh  para  pengguna  dan stakeholders yang membutuhkan.</a:t>
            </a:r>
          </a:p>
          <a:p>
            <a:pPr marL="0" indent="0" algn="just">
              <a:buNone/>
            </a:pPr>
            <a:r>
              <a:rPr lang="id-ID" dirty="0"/>
              <a:t>	Oleh karena itu, pemerintah melakukan upaya  peningkatan  kualitas pelayanan publik tersebut melalui berbagai langkah kebijakan. Salah satunya  adalah  pada  tahun 2009 telah resmi  disahkannya UU pelayanan publik No. 25 tahun  2009. Hal ini untuk perbaikan pelayanan publik yang ada di tatanan birokrasi pemerintahan. Undang-Undang Pelayanan  Publik  ini  mengatur  tentang prinsip-prinsip  pemerintahan yang  baik (good governance) yang merupakan efektifitas fungsi-fungsi pemerintahan itu sendiri.</a:t>
            </a:r>
          </a:p>
          <a:p>
            <a:endParaRPr lang="id-ID" dirty="0"/>
          </a:p>
        </p:txBody>
      </p:sp>
    </p:spTree>
    <p:extLst>
      <p:ext uri="{BB962C8B-B14F-4D97-AF65-F5344CB8AC3E}">
        <p14:creationId xmlns:p14="http://schemas.microsoft.com/office/powerpoint/2010/main" val="120753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4CA7-2E2B-4298-B903-BD54195093D6}"/>
              </a:ext>
            </a:extLst>
          </p:cNvPr>
          <p:cNvSpPr>
            <a:spLocks noGrp="1"/>
          </p:cNvSpPr>
          <p:nvPr>
            <p:ph type="title"/>
          </p:nvPr>
        </p:nvSpPr>
        <p:spPr>
          <a:xfrm>
            <a:off x="1066799" y="715617"/>
            <a:ext cx="10058400" cy="1609344"/>
          </a:xfrm>
        </p:spPr>
        <p:txBody>
          <a:bodyPr/>
          <a:lstStyle/>
          <a:p>
            <a:pPr algn="ctr"/>
            <a:r>
              <a:rPr lang="id-ID" dirty="0"/>
              <a:t>Metode Penulisan</a:t>
            </a:r>
          </a:p>
        </p:txBody>
      </p:sp>
      <p:sp>
        <p:nvSpPr>
          <p:cNvPr id="3" name="Content Placeholder 2">
            <a:extLst>
              <a:ext uri="{FF2B5EF4-FFF2-40B4-BE49-F238E27FC236}">
                <a16:creationId xmlns:a16="http://schemas.microsoft.com/office/drawing/2014/main" id="{7C6E8351-E55A-4B4E-B13A-313B0BAD88A1}"/>
              </a:ext>
            </a:extLst>
          </p:cNvPr>
          <p:cNvSpPr>
            <a:spLocks noGrp="1"/>
          </p:cNvSpPr>
          <p:nvPr>
            <p:ph idx="1"/>
          </p:nvPr>
        </p:nvSpPr>
        <p:spPr>
          <a:xfrm>
            <a:off x="1714367" y="2624991"/>
            <a:ext cx="8763265" cy="4050792"/>
          </a:xfrm>
        </p:spPr>
        <p:txBody>
          <a:bodyPr/>
          <a:lstStyle/>
          <a:p>
            <a:pPr marL="0" indent="0" algn="just">
              <a:buNone/>
            </a:pPr>
            <a:r>
              <a:rPr lang="id-ID" dirty="0"/>
              <a:t>	Metode penulisan yang digunakan dalam artikel ilmiah ini menggunakan pendekatan penulisan deskriptif. Teknik pengumpulan data merupakan faktor penentu keberhasilan penulisan. Pengumpulan data dalam artikel ilmiah ini memiliki tujuan agar mencari dan mengumpulkan data-data yang didapatkan pada penulisan. Adapun metode pengumpulan data yang dilakukan dalam artikel ilmiah ini adalah studi pustaka.</a:t>
            </a:r>
          </a:p>
          <a:p>
            <a:pPr algn="just"/>
            <a:endParaRPr lang="id-ID" dirty="0"/>
          </a:p>
        </p:txBody>
      </p:sp>
    </p:spTree>
    <p:extLst>
      <p:ext uri="{BB962C8B-B14F-4D97-AF65-F5344CB8AC3E}">
        <p14:creationId xmlns:p14="http://schemas.microsoft.com/office/powerpoint/2010/main" val="95258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ECEC9-1DEE-4C1C-8775-76A82FA4ADCF}"/>
              </a:ext>
            </a:extLst>
          </p:cNvPr>
          <p:cNvSpPr>
            <a:spLocks noGrp="1"/>
          </p:cNvSpPr>
          <p:nvPr>
            <p:ph type="title"/>
          </p:nvPr>
        </p:nvSpPr>
        <p:spPr>
          <a:xfrm>
            <a:off x="1069848" y="23191"/>
            <a:ext cx="10058400" cy="1408176"/>
          </a:xfrm>
        </p:spPr>
        <p:txBody>
          <a:bodyPr/>
          <a:lstStyle/>
          <a:p>
            <a:pPr algn="ctr"/>
            <a:r>
              <a:rPr lang="id-ID" dirty="0"/>
              <a:t>Pembahasan</a:t>
            </a:r>
          </a:p>
        </p:txBody>
      </p:sp>
      <p:sp>
        <p:nvSpPr>
          <p:cNvPr id="3" name="Content Placeholder 2">
            <a:extLst>
              <a:ext uri="{FF2B5EF4-FFF2-40B4-BE49-F238E27FC236}">
                <a16:creationId xmlns:a16="http://schemas.microsoft.com/office/drawing/2014/main" id="{EED5692F-ED9B-46D2-AFC9-8FB4AE2917CA}"/>
              </a:ext>
            </a:extLst>
          </p:cNvPr>
          <p:cNvSpPr>
            <a:spLocks noGrp="1"/>
          </p:cNvSpPr>
          <p:nvPr>
            <p:ph idx="1"/>
          </p:nvPr>
        </p:nvSpPr>
        <p:spPr>
          <a:xfrm>
            <a:off x="1066800" y="1617825"/>
            <a:ext cx="10058400" cy="4050792"/>
          </a:xfrm>
        </p:spPr>
        <p:txBody>
          <a:bodyPr>
            <a:normAutofit fontScale="92500" lnSpcReduction="20000"/>
          </a:bodyPr>
          <a:lstStyle/>
          <a:p>
            <a:pPr marL="457200" indent="-457200" algn="just">
              <a:buFont typeface="+mj-lt"/>
              <a:buAutoNum type="arabicPeriod"/>
            </a:pPr>
            <a:r>
              <a:rPr lang="es-ES" dirty="0" err="1"/>
              <a:t>Transparansi</a:t>
            </a:r>
            <a:r>
              <a:rPr lang="es-ES" dirty="0"/>
              <a:t> </a:t>
            </a:r>
            <a:r>
              <a:rPr lang="es-ES" dirty="0" err="1"/>
              <a:t>Pelayanan</a:t>
            </a:r>
            <a:r>
              <a:rPr lang="es-ES" dirty="0"/>
              <a:t> </a:t>
            </a:r>
            <a:r>
              <a:rPr lang="es-ES" dirty="0" err="1"/>
              <a:t>Publik</a:t>
            </a:r>
            <a:r>
              <a:rPr lang="es-ES" dirty="0"/>
              <a:t> Pada Dinas </a:t>
            </a:r>
            <a:r>
              <a:rPr lang="es-ES" dirty="0" err="1"/>
              <a:t>Penanaman</a:t>
            </a:r>
            <a:r>
              <a:rPr lang="es-ES" dirty="0"/>
              <a:t> Modal dan </a:t>
            </a:r>
            <a:r>
              <a:rPr lang="es-ES" dirty="0" err="1"/>
              <a:t>Perizinan</a:t>
            </a:r>
            <a:r>
              <a:rPr lang="es-ES" dirty="0"/>
              <a:t> </a:t>
            </a:r>
            <a:r>
              <a:rPr lang="es-ES" dirty="0" err="1"/>
              <a:t>Terpadu</a:t>
            </a:r>
            <a:r>
              <a:rPr lang="es-ES" dirty="0"/>
              <a:t> Satu </a:t>
            </a:r>
            <a:r>
              <a:rPr lang="es-ES" dirty="0" err="1"/>
              <a:t>Pintu</a:t>
            </a:r>
            <a:r>
              <a:rPr lang="es-ES" dirty="0"/>
              <a:t> (DPMPTSP) </a:t>
            </a:r>
            <a:r>
              <a:rPr lang="es-ES" dirty="0" err="1"/>
              <a:t>Kota</a:t>
            </a:r>
            <a:r>
              <a:rPr lang="es-ES" dirty="0"/>
              <a:t> </a:t>
            </a:r>
            <a:r>
              <a:rPr lang="es-ES" dirty="0" err="1"/>
              <a:t>Cimahi</a:t>
            </a:r>
            <a:endParaRPr lang="id-ID" dirty="0"/>
          </a:p>
          <a:p>
            <a:pPr marL="0" indent="0" algn="just">
              <a:buNone/>
            </a:pPr>
            <a:r>
              <a:rPr lang="id-ID" dirty="0"/>
              <a:t>a) </a:t>
            </a:r>
            <a:r>
              <a:rPr lang="es-ES" dirty="0" err="1"/>
              <a:t>Keterbukaan</a:t>
            </a:r>
            <a:r>
              <a:rPr lang="es-ES" dirty="0"/>
              <a:t> </a:t>
            </a:r>
            <a:r>
              <a:rPr lang="es-ES" dirty="0" err="1"/>
              <a:t>Proses</a:t>
            </a:r>
            <a:r>
              <a:rPr lang="es-ES" dirty="0"/>
              <a:t> </a:t>
            </a:r>
            <a:r>
              <a:rPr lang="es-ES" dirty="0" err="1"/>
              <a:t>Pelayanan</a:t>
            </a:r>
            <a:endParaRPr lang="es-ES" dirty="0"/>
          </a:p>
          <a:p>
            <a:pPr marL="0" indent="0" algn="just">
              <a:buNone/>
            </a:pPr>
            <a:r>
              <a:rPr lang="es-ES" dirty="0" err="1"/>
              <a:t>Belum</a:t>
            </a:r>
            <a:r>
              <a:rPr lang="es-ES" dirty="0"/>
              <a:t> </a:t>
            </a:r>
            <a:r>
              <a:rPr lang="es-ES" dirty="0" err="1"/>
              <a:t>jelasnya</a:t>
            </a:r>
            <a:r>
              <a:rPr lang="es-ES" dirty="0"/>
              <a:t> </a:t>
            </a:r>
            <a:r>
              <a:rPr lang="es-ES" dirty="0" err="1"/>
              <a:t>prosedur</a:t>
            </a:r>
            <a:r>
              <a:rPr lang="es-ES" dirty="0"/>
              <a:t> </a:t>
            </a:r>
            <a:r>
              <a:rPr lang="es-ES" dirty="0" err="1"/>
              <a:t>administrasi</a:t>
            </a:r>
            <a:r>
              <a:rPr lang="es-ES" dirty="0"/>
              <a:t> </a:t>
            </a:r>
            <a:r>
              <a:rPr lang="es-ES" dirty="0" err="1"/>
              <a:t>perizinan</a:t>
            </a:r>
            <a:r>
              <a:rPr lang="es-ES" dirty="0"/>
              <a:t> yang </a:t>
            </a:r>
            <a:r>
              <a:rPr lang="es-ES" dirty="0" err="1"/>
              <a:t>mengakibatkan</a:t>
            </a:r>
            <a:r>
              <a:rPr lang="es-ES" dirty="0"/>
              <a:t> </a:t>
            </a:r>
            <a:r>
              <a:rPr lang="es-ES" dirty="0" err="1"/>
              <a:t>masyarakat</a:t>
            </a:r>
            <a:r>
              <a:rPr lang="es-ES" dirty="0"/>
              <a:t> </a:t>
            </a:r>
            <a:r>
              <a:rPr lang="es-ES" dirty="0" err="1"/>
              <a:t>harus</a:t>
            </a:r>
            <a:r>
              <a:rPr lang="es-ES" dirty="0"/>
              <a:t> </a:t>
            </a:r>
            <a:r>
              <a:rPr lang="es-ES" dirty="0" err="1"/>
              <a:t>menunggu</a:t>
            </a:r>
            <a:r>
              <a:rPr lang="es-ES" dirty="0"/>
              <a:t> lama </a:t>
            </a:r>
            <a:r>
              <a:rPr lang="es-ES" dirty="0" err="1"/>
              <a:t>penyelesaian</a:t>
            </a:r>
            <a:r>
              <a:rPr lang="es-ES" dirty="0"/>
              <a:t> </a:t>
            </a:r>
            <a:r>
              <a:rPr lang="es-ES" dirty="0" err="1"/>
              <a:t>pelayanan</a:t>
            </a:r>
            <a:r>
              <a:rPr lang="es-ES" dirty="0"/>
              <a:t> yang </a:t>
            </a:r>
            <a:r>
              <a:rPr lang="es-ES" dirty="0" err="1"/>
              <a:t>diakibatkan</a:t>
            </a:r>
            <a:r>
              <a:rPr lang="es-ES" dirty="0"/>
              <a:t> </a:t>
            </a:r>
            <a:r>
              <a:rPr lang="es-ES" dirty="0" err="1"/>
              <a:t>belum</a:t>
            </a:r>
            <a:r>
              <a:rPr lang="es-ES" dirty="0"/>
              <a:t> </a:t>
            </a:r>
            <a:r>
              <a:rPr lang="es-ES" dirty="0" err="1"/>
              <a:t>lengkapnya</a:t>
            </a:r>
            <a:r>
              <a:rPr lang="es-ES" dirty="0"/>
              <a:t> </a:t>
            </a:r>
            <a:r>
              <a:rPr lang="es-ES" dirty="0" err="1"/>
              <a:t>persyaratan</a:t>
            </a:r>
            <a:r>
              <a:rPr lang="es-ES" dirty="0"/>
              <a:t> yang </a:t>
            </a:r>
            <a:r>
              <a:rPr lang="es-ES" dirty="0" err="1"/>
              <a:t>diajukan</a:t>
            </a:r>
            <a:r>
              <a:rPr lang="es-ES" dirty="0"/>
              <a:t>. </a:t>
            </a:r>
            <a:r>
              <a:rPr lang="es-ES" dirty="0" err="1"/>
              <a:t>Kurangnya</a:t>
            </a:r>
            <a:r>
              <a:rPr lang="es-ES" dirty="0"/>
              <a:t> </a:t>
            </a:r>
            <a:r>
              <a:rPr lang="es-ES" dirty="0" err="1"/>
              <a:t>penjelasan</a:t>
            </a:r>
            <a:r>
              <a:rPr lang="es-ES" dirty="0"/>
              <a:t> </a:t>
            </a:r>
            <a:r>
              <a:rPr lang="es-ES" dirty="0" err="1"/>
              <a:t>tentang</a:t>
            </a:r>
            <a:r>
              <a:rPr lang="es-ES" dirty="0"/>
              <a:t> </a:t>
            </a:r>
            <a:r>
              <a:rPr lang="es-ES" dirty="0" err="1"/>
              <a:t>prosedur</a:t>
            </a:r>
            <a:r>
              <a:rPr lang="es-ES" dirty="0"/>
              <a:t> </a:t>
            </a:r>
            <a:r>
              <a:rPr lang="es-ES" dirty="0" err="1"/>
              <a:t>pelayanan</a:t>
            </a:r>
            <a:r>
              <a:rPr lang="es-ES" dirty="0"/>
              <a:t> </a:t>
            </a:r>
            <a:r>
              <a:rPr lang="es-ES" dirty="0" err="1"/>
              <a:t>ini</a:t>
            </a:r>
            <a:r>
              <a:rPr lang="es-ES" dirty="0"/>
              <a:t> juga </a:t>
            </a:r>
            <a:r>
              <a:rPr lang="es-ES" dirty="0" err="1"/>
              <a:t>mengakibatkan</a:t>
            </a:r>
            <a:r>
              <a:rPr lang="es-ES" dirty="0"/>
              <a:t> </a:t>
            </a:r>
            <a:r>
              <a:rPr lang="es-ES" dirty="0" err="1"/>
              <a:t>masyarakat</a:t>
            </a:r>
            <a:r>
              <a:rPr lang="es-ES" dirty="0"/>
              <a:t> </a:t>
            </a:r>
            <a:r>
              <a:rPr lang="es-ES" dirty="0" err="1"/>
              <a:t>menunggu</a:t>
            </a:r>
            <a:r>
              <a:rPr lang="es-ES" dirty="0"/>
              <a:t>, </a:t>
            </a:r>
            <a:r>
              <a:rPr lang="es-ES" dirty="0" err="1"/>
              <a:t>padahal</a:t>
            </a:r>
            <a:r>
              <a:rPr lang="es-ES" dirty="0"/>
              <a:t> </a:t>
            </a:r>
            <a:r>
              <a:rPr lang="es-ES" dirty="0" err="1"/>
              <a:t>mereka</a:t>
            </a:r>
            <a:r>
              <a:rPr lang="es-ES" dirty="0"/>
              <a:t> </a:t>
            </a:r>
            <a:r>
              <a:rPr lang="es-ES" dirty="0" err="1"/>
              <a:t>tidak</a:t>
            </a:r>
            <a:r>
              <a:rPr lang="es-ES" dirty="0"/>
              <a:t> </a:t>
            </a:r>
            <a:r>
              <a:rPr lang="es-ES" dirty="0" err="1"/>
              <a:t>mengetahui</a:t>
            </a:r>
            <a:r>
              <a:rPr lang="es-ES" dirty="0"/>
              <a:t> </a:t>
            </a:r>
            <a:r>
              <a:rPr lang="es-ES" dirty="0" err="1"/>
              <a:t>jika</a:t>
            </a:r>
            <a:r>
              <a:rPr lang="es-ES" dirty="0"/>
              <a:t> </a:t>
            </a:r>
            <a:r>
              <a:rPr lang="es-ES" dirty="0" err="1"/>
              <a:t>persyaratan</a:t>
            </a:r>
            <a:r>
              <a:rPr lang="es-ES" dirty="0"/>
              <a:t> yang </a:t>
            </a:r>
            <a:r>
              <a:rPr lang="es-ES" dirty="0" err="1"/>
              <a:t>diajukan</a:t>
            </a:r>
            <a:r>
              <a:rPr lang="es-ES" dirty="0"/>
              <a:t> </a:t>
            </a:r>
            <a:r>
              <a:rPr lang="es-ES" dirty="0" err="1"/>
              <a:t>belum</a:t>
            </a:r>
            <a:r>
              <a:rPr lang="es-ES" dirty="0"/>
              <a:t> </a:t>
            </a:r>
            <a:r>
              <a:rPr lang="es-ES" dirty="0" err="1"/>
              <a:t>lengkap</a:t>
            </a:r>
            <a:r>
              <a:rPr lang="es-ES" dirty="0"/>
              <a:t>.</a:t>
            </a:r>
          </a:p>
          <a:p>
            <a:pPr marL="457200" indent="-457200" algn="just">
              <a:buFont typeface="+mj-lt"/>
              <a:buAutoNum type="alphaLcParenR"/>
            </a:pPr>
            <a:endParaRPr lang="es-ES" dirty="0"/>
          </a:p>
          <a:p>
            <a:pPr marL="0" indent="0" algn="just">
              <a:buNone/>
            </a:pPr>
            <a:r>
              <a:rPr lang="id-ID" dirty="0"/>
              <a:t>b) </a:t>
            </a:r>
            <a:r>
              <a:rPr lang="es-ES" dirty="0" err="1"/>
              <a:t>Kemudahan</a:t>
            </a:r>
            <a:r>
              <a:rPr lang="es-ES" dirty="0"/>
              <a:t> </a:t>
            </a:r>
            <a:r>
              <a:rPr lang="es-ES" dirty="0" err="1"/>
              <a:t>Akses</a:t>
            </a:r>
            <a:r>
              <a:rPr lang="es-ES" dirty="0"/>
              <a:t> </a:t>
            </a:r>
            <a:r>
              <a:rPr lang="es-ES" dirty="0" err="1"/>
              <a:t>Informasi</a:t>
            </a:r>
            <a:endParaRPr lang="es-ES" dirty="0"/>
          </a:p>
          <a:p>
            <a:pPr marL="0" indent="0" algn="just">
              <a:buNone/>
            </a:pPr>
            <a:r>
              <a:rPr lang="es-ES" dirty="0" err="1"/>
              <a:t>Informasi</a:t>
            </a:r>
            <a:r>
              <a:rPr lang="es-ES" dirty="0"/>
              <a:t> secara </a:t>
            </a:r>
            <a:r>
              <a:rPr lang="es-ES" dirty="0" err="1"/>
              <a:t>langsung</a:t>
            </a:r>
            <a:r>
              <a:rPr lang="es-ES" dirty="0"/>
              <a:t> </a:t>
            </a:r>
            <a:r>
              <a:rPr lang="es-ES" dirty="0" err="1"/>
              <a:t>tentang</a:t>
            </a:r>
            <a:r>
              <a:rPr lang="es-ES" dirty="0"/>
              <a:t> </a:t>
            </a:r>
            <a:r>
              <a:rPr lang="es-ES" dirty="0" err="1"/>
              <a:t>prosedur</a:t>
            </a:r>
            <a:r>
              <a:rPr lang="es-ES" dirty="0"/>
              <a:t> </a:t>
            </a:r>
            <a:r>
              <a:rPr lang="es-ES" dirty="0" err="1"/>
              <a:t>pelayanan</a:t>
            </a:r>
            <a:r>
              <a:rPr lang="es-ES" dirty="0"/>
              <a:t> pada DPMPTSP </a:t>
            </a:r>
            <a:r>
              <a:rPr lang="es-ES" dirty="0" err="1"/>
              <a:t>Kota</a:t>
            </a:r>
            <a:r>
              <a:rPr lang="es-ES" dirty="0"/>
              <a:t> </a:t>
            </a:r>
            <a:r>
              <a:rPr lang="es-ES" dirty="0" err="1"/>
              <a:t>Cimahi</a:t>
            </a:r>
            <a:r>
              <a:rPr lang="es-ES" dirty="0"/>
              <a:t> bisa </a:t>
            </a:r>
            <a:r>
              <a:rPr lang="es-ES" dirty="0" err="1"/>
              <a:t>didapatkan</a:t>
            </a:r>
            <a:r>
              <a:rPr lang="es-ES" dirty="0"/>
              <a:t> </a:t>
            </a:r>
            <a:r>
              <a:rPr lang="es-ES" dirty="0" err="1"/>
              <a:t>melalui</a:t>
            </a:r>
            <a:r>
              <a:rPr lang="es-ES" dirty="0"/>
              <a:t> </a:t>
            </a:r>
            <a:r>
              <a:rPr lang="es-ES" dirty="0" err="1"/>
              <a:t>penjelasan</a:t>
            </a:r>
            <a:r>
              <a:rPr lang="es-ES" dirty="0"/>
              <a:t> </a:t>
            </a:r>
            <a:r>
              <a:rPr lang="es-ES" dirty="0" err="1"/>
              <a:t>oleh</a:t>
            </a:r>
            <a:r>
              <a:rPr lang="es-ES" dirty="0"/>
              <a:t> </a:t>
            </a:r>
            <a:r>
              <a:rPr lang="es-ES" dirty="0" err="1"/>
              <a:t>petugas</a:t>
            </a:r>
            <a:r>
              <a:rPr lang="es-ES" dirty="0"/>
              <a:t> </a:t>
            </a:r>
            <a:r>
              <a:rPr lang="es-ES" dirty="0" err="1"/>
              <a:t>terkait</a:t>
            </a:r>
            <a:r>
              <a:rPr lang="es-ES" dirty="0"/>
              <a:t> </a:t>
            </a:r>
            <a:r>
              <a:rPr lang="es-ES" dirty="0" err="1"/>
              <a:t>ketika</a:t>
            </a:r>
            <a:r>
              <a:rPr lang="es-ES" dirty="0"/>
              <a:t> </a:t>
            </a:r>
            <a:r>
              <a:rPr lang="es-ES" dirty="0" err="1"/>
              <a:t>ada</a:t>
            </a:r>
            <a:r>
              <a:rPr lang="es-ES" dirty="0"/>
              <a:t> </a:t>
            </a:r>
            <a:r>
              <a:rPr lang="es-ES" dirty="0" err="1"/>
              <a:t>sesuatu</a:t>
            </a:r>
            <a:r>
              <a:rPr lang="es-ES" dirty="0"/>
              <a:t> yang </a:t>
            </a:r>
            <a:r>
              <a:rPr lang="es-ES" dirty="0" err="1"/>
              <a:t>kurang</a:t>
            </a:r>
            <a:r>
              <a:rPr lang="es-ES" dirty="0"/>
              <a:t> </a:t>
            </a:r>
            <a:r>
              <a:rPr lang="es-ES" dirty="0" err="1"/>
              <a:t>jelas</a:t>
            </a:r>
            <a:r>
              <a:rPr lang="es-ES" dirty="0"/>
              <a:t>. </a:t>
            </a:r>
            <a:r>
              <a:rPr lang="es-ES" dirty="0" err="1"/>
              <a:t>Sedangkan</a:t>
            </a:r>
            <a:r>
              <a:rPr lang="es-ES" dirty="0"/>
              <a:t> </a:t>
            </a:r>
            <a:r>
              <a:rPr lang="es-ES" dirty="0" err="1"/>
              <a:t>untuk</a:t>
            </a:r>
            <a:r>
              <a:rPr lang="es-ES" dirty="0"/>
              <a:t> </a:t>
            </a:r>
            <a:r>
              <a:rPr lang="es-ES" dirty="0" err="1"/>
              <a:t>informasi</a:t>
            </a:r>
            <a:r>
              <a:rPr lang="es-ES" dirty="0"/>
              <a:t> secara </a:t>
            </a:r>
            <a:r>
              <a:rPr lang="es-ES" dirty="0" err="1"/>
              <a:t>tidak</a:t>
            </a:r>
            <a:r>
              <a:rPr lang="es-ES" dirty="0"/>
              <a:t> </a:t>
            </a:r>
            <a:r>
              <a:rPr lang="es-ES" dirty="0" err="1"/>
              <a:t>langsung</a:t>
            </a:r>
            <a:r>
              <a:rPr lang="es-ES" dirty="0"/>
              <a:t> </a:t>
            </a:r>
            <a:r>
              <a:rPr lang="es-ES" dirty="0" err="1"/>
              <a:t>seharusnya</a:t>
            </a:r>
            <a:r>
              <a:rPr lang="es-ES" dirty="0"/>
              <a:t> </a:t>
            </a:r>
            <a:r>
              <a:rPr lang="es-ES" dirty="0" err="1"/>
              <a:t>ada</a:t>
            </a:r>
            <a:r>
              <a:rPr lang="es-ES" dirty="0"/>
              <a:t> </a:t>
            </a:r>
            <a:r>
              <a:rPr lang="es-ES" dirty="0" err="1"/>
              <a:t>informasi</a:t>
            </a:r>
            <a:r>
              <a:rPr lang="es-ES" dirty="0"/>
              <a:t> </a:t>
            </a:r>
            <a:r>
              <a:rPr lang="es-ES" dirty="0" err="1"/>
              <a:t>prosedur</a:t>
            </a:r>
            <a:r>
              <a:rPr lang="es-ES" dirty="0"/>
              <a:t> </a:t>
            </a:r>
            <a:r>
              <a:rPr lang="es-ES" dirty="0" err="1"/>
              <a:t>administrasi</a:t>
            </a:r>
            <a:r>
              <a:rPr lang="es-ES" dirty="0"/>
              <a:t> </a:t>
            </a:r>
            <a:r>
              <a:rPr lang="es-ES" dirty="0" err="1"/>
              <a:t>berupa</a:t>
            </a:r>
            <a:r>
              <a:rPr lang="es-ES" dirty="0"/>
              <a:t> banner  dan </a:t>
            </a:r>
            <a:r>
              <a:rPr lang="es-ES" dirty="0" err="1"/>
              <a:t>spanduk</a:t>
            </a:r>
            <a:r>
              <a:rPr lang="es-ES" dirty="0"/>
              <a:t> </a:t>
            </a:r>
            <a:r>
              <a:rPr lang="es-ES" dirty="0" err="1"/>
              <a:t>serta</a:t>
            </a:r>
            <a:r>
              <a:rPr lang="es-ES" dirty="0"/>
              <a:t> </a:t>
            </a:r>
            <a:r>
              <a:rPr lang="es-ES" dirty="0" err="1"/>
              <a:t>bagan</a:t>
            </a:r>
            <a:r>
              <a:rPr lang="es-ES" dirty="0"/>
              <a:t> </a:t>
            </a:r>
            <a:r>
              <a:rPr lang="es-ES" dirty="0" err="1"/>
              <a:t>alur</a:t>
            </a:r>
            <a:r>
              <a:rPr lang="es-ES" dirty="0"/>
              <a:t> yang </a:t>
            </a:r>
            <a:r>
              <a:rPr lang="es-ES" dirty="0" err="1"/>
              <a:t>telah</a:t>
            </a:r>
            <a:r>
              <a:rPr lang="es-ES" dirty="0"/>
              <a:t>  </a:t>
            </a:r>
            <a:r>
              <a:rPr lang="es-ES" dirty="0" err="1"/>
              <a:t>dipasang</a:t>
            </a:r>
            <a:r>
              <a:rPr lang="es-ES" dirty="0"/>
              <a:t> di </a:t>
            </a:r>
            <a:r>
              <a:rPr lang="es-ES" dirty="0" err="1"/>
              <a:t>depan</a:t>
            </a:r>
            <a:r>
              <a:rPr lang="es-ES" dirty="0"/>
              <a:t> </a:t>
            </a:r>
            <a:r>
              <a:rPr lang="es-ES" dirty="0" err="1"/>
              <a:t>ruang</a:t>
            </a:r>
            <a:r>
              <a:rPr lang="es-ES" dirty="0"/>
              <a:t> </a:t>
            </a:r>
            <a:r>
              <a:rPr lang="es-ES" dirty="0" err="1"/>
              <a:t>pelayanan</a:t>
            </a:r>
            <a:r>
              <a:rPr lang="es-ES" dirty="0"/>
              <a:t>. </a:t>
            </a:r>
          </a:p>
          <a:p>
            <a:pPr marL="457200" indent="-457200" algn="just">
              <a:buFont typeface="+mj-lt"/>
              <a:buAutoNum type="alphaLcParenR"/>
            </a:pPr>
            <a:endParaRPr lang="es-ES" dirty="0"/>
          </a:p>
          <a:p>
            <a:pPr algn="just"/>
            <a:endParaRPr lang="id-ID" dirty="0"/>
          </a:p>
        </p:txBody>
      </p:sp>
    </p:spTree>
    <p:extLst>
      <p:ext uri="{BB962C8B-B14F-4D97-AF65-F5344CB8AC3E}">
        <p14:creationId xmlns:p14="http://schemas.microsoft.com/office/powerpoint/2010/main" val="177208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2C6058-2D0E-4C5E-B431-02ED71A6F293}"/>
              </a:ext>
            </a:extLst>
          </p:cNvPr>
          <p:cNvSpPr>
            <a:spLocks noGrp="1"/>
          </p:cNvSpPr>
          <p:nvPr>
            <p:ph idx="1"/>
          </p:nvPr>
        </p:nvSpPr>
        <p:spPr>
          <a:xfrm>
            <a:off x="1066800" y="955217"/>
            <a:ext cx="10058400" cy="4050792"/>
          </a:xfrm>
        </p:spPr>
        <p:txBody>
          <a:bodyPr/>
          <a:lstStyle/>
          <a:p>
            <a:pPr marL="0" indent="0" algn="just">
              <a:buNone/>
            </a:pPr>
            <a:r>
              <a:rPr lang="id-ID" dirty="0"/>
              <a:t>C. Mekanisme Pengaduan </a:t>
            </a:r>
          </a:p>
          <a:p>
            <a:pPr marL="0" indent="0" algn="just">
              <a:buNone/>
            </a:pPr>
            <a:r>
              <a:rPr lang="id-ID" dirty="0"/>
              <a:t>Mekanisme pengaduan merupakan indikator transparansi untuk meningkatkan kualitas pelayanan seperti adanya penyediaan kotak saran dan sms center sebagai sarana pengaduan tidak langsung. Sedangkan untuk pengaduan secara langsung pihak instansi  pelayanan  terpadu  telah membentuk bagian khusus yang menangani permasalahan keluhan/pengaduan yaitu  Bidang Pengaduan. Akan tetapi mekanisme pengaduan  ini  belum sepenuhnya berjalan, karena bidang pelayanan hanya mengelola pengaduan yang dilakukan secara langsung  yang dilakukan dengan cara menyelesaikan permasalahan secara  langsung  ketika  ada  yang datang  mengadu terkait soal pelayanan. Sedangkan untuk kotak saran dan  sms center belum tersedia disana</a:t>
            </a:r>
          </a:p>
          <a:p>
            <a:pPr algn="just"/>
            <a:endParaRPr lang="id-ID" dirty="0"/>
          </a:p>
        </p:txBody>
      </p:sp>
    </p:spTree>
    <p:extLst>
      <p:ext uri="{BB962C8B-B14F-4D97-AF65-F5344CB8AC3E}">
        <p14:creationId xmlns:p14="http://schemas.microsoft.com/office/powerpoint/2010/main" val="275216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F6782B-4FE7-4FDC-99DC-FE87B4E0FC16}"/>
              </a:ext>
            </a:extLst>
          </p:cNvPr>
          <p:cNvSpPr>
            <a:spLocks noGrp="1"/>
          </p:cNvSpPr>
          <p:nvPr>
            <p:ph idx="1"/>
          </p:nvPr>
        </p:nvSpPr>
        <p:spPr>
          <a:xfrm>
            <a:off x="1066800" y="1274958"/>
            <a:ext cx="10058400" cy="4308083"/>
          </a:xfrm>
        </p:spPr>
        <p:txBody>
          <a:bodyPr>
            <a:normAutofit fontScale="92500" lnSpcReduction="10000"/>
          </a:bodyPr>
          <a:lstStyle/>
          <a:p>
            <a:pPr marL="0" indent="0" algn="just">
              <a:buNone/>
            </a:pPr>
            <a:r>
              <a:rPr lang="id-ID" sz="2200" b="1" dirty="0"/>
              <a:t>2. </a:t>
            </a:r>
            <a:r>
              <a:rPr lang="sv-SE" sz="2200" b="1" dirty="0"/>
              <a:t>Faktor  Penghambat  Transparansi Pelayanan Pada DPMPTSP </a:t>
            </a:r>
            <a:r>
              <a:rPr lang="id-ID" sz="2200" b="1" dirty="0"/>
              <a:t>  </a:t>
            </a:r>
            <a:r>
              <a:rPr lang="sv-SE" sz="2200" b="1" dirty="0"/>
              <a:t>Kota Cimahi</a:t>
            </a:r>
            <a:endParaRPr lang="id-ID" sz="2200" b="1" dirty="0"/>
          </a:p>
          <a:p>
            <a:pPr marL="0" indent="0" algn="just">
              <a:buNone/>
            </a:pPr>
            <a:endParaRPr lang="id-ID" b="1" dirty="0"/>
          </a:p>
          <a:p>
            <a:pPr marL="0" indent="0" algn="just">
              <a:buNone/>
            </a:pPr>
            <a:r>
              <a:rPr lang="id-ID" dirty="0"/>
              <a:t>a) Sumber Daya Manusia</a:t>
            </a:r>
          </a:p>
          <a:p>
            <a:pPr marL="0" indent="0" algn="just">
              <a:buNone/>
            </a:pPr>
            <a:r>
              <a:rPr lang="id-ID" dirty="0"/>
              <a:t>Yang menjadi faktor penghambat adalah SDM yang kurang, baik dari segi kualitas maupun kuantitas. Kurangnya kompetensi SDM tersebut mengakibatkan masih  lambatnya penanganan pelayanan terpadu satu pintu, karena untuk menggunakan aplikasi pelayanan tentu  membutuhkan orang-orang yang terampil dibidang teknologi. Untuk itu perlu adanya pembinaan SDM untuk  dapat mengurangi dampak buruknya terhadap pelayanan perizinan.</a:t>
            </a:r>
          </a:p>
          <a:p>
            <a:pPr marL="0" indent="0" algn="just">
              <a:buNone/>
            </a:pPr>
            <a:r>
              <a:rPr lang="id-ID" dirty="0"/>
              <a:t>b) Faktor Sarana dan Prasarana</a:t>
            </a:r>
          </a:p>
          <a:p>
            <a:pPr marL="0" indent="0" algn="just">
              <a:buNone/>
            </a:pPr>
            <a:r>
              <a:rPr lang="id-ID" dirty="0"/>
              <a:t>Dinas Penanaman Modal dan Pelayanan Perizinan Terpadu adalah instansi pemerintah yang juga menjadi eksekutor dalam hal pelayanan perizinan. Akan tetapi gedung DPMPTSP Kota Cimahi kondisinya masih belum layak jika dibandingkan dengan intensitas pekerjaan yang harus mereka kerjakan.</a:t>
            </a:r>
          </a:p>
        </p:txBody>
      </p:sp>
    </p:spTree>
    <p:extLst>
      <p:ext uri="{BB962C8B-B14F-4D97-AF65-F5344CB8AC3E}">
        <p14:creationId xmlns:p14="http://schemas.microsoft.com/office/powerpoint/2010/main" val="311139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9B337-8F1E-4A20-9D0E-B570BFB050DB}"/>
              </a:ext>
            </a:extLst>
          </p:cNvPr>
          <p:cNvSpPr>
            <a:spLocks noGrp="1"/>
          </p:cNvSpPr>
          <p:nvPr>
            <p:ph type="title"/>
          </p:nvPr>
        </p:nvSpPr>
        <p:spPr>
          <a:xfrm>
            <a:off x="1066800" y="2624328"/>
            <a:ext cx="10058400" cy="1609344"/>
          </a:xfrm>
        </p:spPr>
        <p:txBody>
          <a:bodyPr/>
          <a:lstStyle/>
          <a:p>
            <a:pPr algn="ctr"/>
            <a:r>
              <a:rPr lang="id-ID" b="1" dirty="0"/>
              <a:t>DISKUSI ONLINE</a:t>
            </a:r>
          </a:p>
        </p:txBody>
      </p:sp>
    </p:spTree>
    <p:extLst>
      <p:ext uri="{BB962C8B-B14F-4D97-AF65-F5344CB8AC3E}">
        <p14:creationId xmlns:p14="http://schemas.microsoft.com/office/powerpoint/2010/main" val="333247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978E7-84D7-482A-A56D-EDF04E17451E}"/>
              </a:ext>
            </a:extLst>
          </p:cNvPr>
          <p:cNvSpPr>
            <a:spLocks noGrp="1"/>
          </p:cNvSpPr>
          <p:nvPr>
            <p:ph type="title"/>
          </p:nvPr>
        </p:nvSpPr>
        <p:spPr>
          <a:xfrm>
            <a:off x="1069848" y="153327"/>
            <a:ext cx="10058400" cy="1609344"/>
          </a:xfrm>
        </p:spPr>
        <p:txBody>
          <a:bodyPr/>
          <a:lstStyle/>
          <a:p>
            <a:pPr algn="ctr"/>
            <a:r>
              <a:rPr lang="id-ID" dirty="0"/>
              <a:t>Kesimpulan</a:t>
            </a:r>
          </a:p>
        </p:txBody>
      </p:sp>
      <p:sp>
        <p:nvSpPr>
          <p:cNvPr id="3" name="Content Placeholder 2">
            <a:extLst>
              <a:ext uri="{FF2B5EF4-FFF2-40B4-BE49-F238E27FC236}">
                <a16:creationId xmlns:a16="http://schemas.microsoft.com/office/drawing/2014/main" id="{BBA22193-47B1-494B-B085-FCD1A5EE46DD}"/>
              </a:ext>
            </a:extLst>
          </p:cNvPr>
          <p:cNvSpPr>
            <a:spLocks noGrp="1"/>
          </p:cNvSpPr>
          <p:nvPr>
            <p:ph idx="1"/>
          </p:nvPr>
        </p:nvSpPr>
        <p:spPr>
          <a:xfrm>
            <a:off x="1069848" y="1762670"/>
            <a:ext cx="10058400" cy="4452599"/>
          </a:xfrm>
        </p:spPr>
        <p:txBody>
          <a:bodyPr>
            <a:normAutofit/>
          </a:bodyPr>
          <a:lstStyle/>
          <a:p>
            <a:pPr algn="just"/>
            <a:r>
              <a:rPr lang="id-ID" dirty="0"/>
              <a:t>Penyelenggaraan pelayanan publik yang dilakukan oleh Dinas Penanaman Modal dan Pelayanan Terpadu Satu Pintu (DPMPTSP) Kota Cimahi belum cukup transparan.  Hal  ini  dapat kita lihat dari hasil analisis yang menunjukkan bahwa indikator transparansi yaitu keterbukaan proses pelayanan, kemudahan akses informasi, dan mekanisme pengaduan secara  umum belum menunjukkan hasil yang maksimal. Proses layanan perizinan sudah dilakukan secara terbuka yaitu dengan mencantumkan biaya dan waktu pelayanan serta memberikan  bagan alur di ruang pelayanan. Namun proses dan prosedur pelayanan yang tertera di bagan  alur tersebut masih sulit  dipahami oleh masyarakat. </a:t>
            </a:r>
          </a:p>
          <a:p>
            <a:pPr algn="just"/>
            <a:r>
              <a:rPr lang="id-ID" dirty="0"/>
              <a:t>Faktor-faktor yang menjadi penghambat dalam pelaksanaan transparansi pelayanan di DPMPTSP Kota Cimahi adalah  faktor SDM yang masih  kurang secara kuantitas maupun kualitas, faktor Sarana dan Prasarana  yang  masih  belum  memadai sebagai  instansi  pelayanan  terpadu satu pintu, belum adanya fasilitas pengaduan masyarakat baik kotak saran maupun sms  center, dan faktor teknologi yaitu aplikasi pelayanan yang masih belum sempurna.</a:t>
            </a:r>
          </a:p>
        </p:txBody>
      </p:sp>
    </p:spTree>
    <p:extLst>
      <p:ext uri="{BB962C8B-B14F-4D97-AF65-F5344CB8AC3E}">
        <p14:creationId xmlns:p14="http://schemas.microsoft.com/office/powerpoint/2010/main" val="3804708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76915-63DE-4BC0-8509-1A36B8ABE96D}"/>
              </a:ext>
            </a:extLst>
          </p:cNvPr>
          <p:cNvSpPr>
            <a:spLocks noGrp="1"/>
          </p:cNvSpPr>
          <p:nvPr>
            <p:ph type="title"/>
          </p:nvPr>
        </p:nvSpPr>
        <p:spPr>
          <a:xfrm>
            <a:off x="1066800" y="2624328"/>
            <a:ext cx="10058400" cy="1609344"/>
          </a:xfrm>
        </p:spPr>
        <p:txBody>
          <a:bodyPr/>
          <a:lstStyle/>
          <a:p>
            <a:pPr algn="ctr"/>
            <a:r>
              <a:rPr lang="id-ID" b="1" dirty="0"/>
              <a:t>Terima kasih</a:t>
            </a:r>
          </a:p>
        </p:txBody>
      </p:sp>
    </p:spTree>
    <p:extLst>
      <p:ext uri="{BB962C8B-B14F-4D97-AF65-F5344CB8AC3E}">
        <p14:creationId xmlns:p14="http://schemas.microsoft.com/office/powerpoint/2010/main" val="3514522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703</TotalTime>
  <Words>727</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Rockwell</vt:lpstr>
      <vt:lpstr>Rockwell Condensed</vt:lpstr>
      <vt:lpstr>Wingdings</vt:lpstr>
      <vt:lpstr>Wood Type</vt:lpstr>
      <vt:lpstr>Transparansi Pelayanan Publik Pada Dinas Penanaman Modal Dan Pelayanan Terpadu Satu Pintu (DPMPTSP) di Kota Cimahi </vt:lpstr>
      <vt:lpstr>Pendahuluan</vt:lpstr>
      <vt:lpstr>Metode Penulisan</vt:lpstr>
      <vt:lpstr>Pembahasan</vt:lpstr>
      <vt:lpstr>PowerPoint Presentation</vt:lpstr>
      <vt:lpstr>PowerPoint Presentation</vt:lpstr>
      <vt:lpstr>DISKUSI ONLINE</vt:lpstr>
      <vt:lpstr>Kesimpulan</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Transparansi Pelayanan Publik Pada Dinas Penanaman Modal Dan Pelayanan Terpadu Satu Pintu (DPMPTSP) di Kota Cimahi</dc:title>
  <dc:creator>Fadlan Karunia</dc:creator>
  <cp:lastModifiedBy>Fadlan Karunia</cp:lastModifiedBy>
  <cp:revision>6</cp:revision>
  <dcterms:created xsi:type="dcterms:W3CDTF">2020-04-13T16:24:11Z</dcterms:created>
  <dcterms:modified xsi:type="dcterms:W3CDTF">2020-04-14T04:08:42Z</dcterms:modified>
</cp:coreProperties>
</file>