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311" r:id="rId3"/>
    <p:sldId id="331" r:id="rId4"/>
    <p:sldId id="332" r:id="rId5"/>
    <p:sldId id="312" r:id="rId6"/>
    <p:sldId id="313" r:id="rId7"/>
    <p:sldId id="360" r:id="rId8"/>
    <p:sldId id="314" r:id="rId9"/>
    <p:sldId id="336" r:id="rId10"/>
    <p:sldId id="333" r:id="rId11"/>
    <p:sldId id="343" r:id="rId12"/>
    <p:sldId id="356" r:id="rId13"/>
    <p:sldId id="361" r:id="rId14"/>
    <p:sldId id="349" r:id="rId15"/>
    <p:sldId id="350" r:id="rId16"/>
    <p:sldId id="357" r:id="rId17"/>
    <p:sldId id="358" r:id="rId18"/>
    <p:sldId id="359" r:id="rId19"/>
    <p:sldId id="363" r:id="rId20"/>
    <p:sldId id="362" r:id="rId21"/>
    <p:sldId id="364" r:id="rId22"/>
    <p:sldId id="354" r:id="rId23"/>
    <p:sldId id="289" r:id="rId24"/>
  </p:sldIdLst>
  <p:sldSz cx="9906000" cy="6858000" type="A4"/>
  <p:notesSz cx="6858000" cy="9144000"/>
  <p:defaultTextStyle>
    <a:defPPr>
      <a:defRPr lang="en-US"/>
    </a:defPPr>
    <a:lvl1pPr marL="0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99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96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95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94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91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90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89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786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5" autoAdjust="0"/>
    <p:restoredTop sz="94671" autoAdjust="0"/>
  </p:normalViewPr>
  <p:slideViewPr>
    <p:cSldViewPr>
      <p:cViewPr varScale="1">
        <p:scale>
          <a:sx n="67" d="100"/>
          <a:sy n="67" d="100"/>
        </p:scale>
        <p:origin x="1212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8F612-6D27-482E-8754-02DF9E97D08F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C183A-B7AA-416C-8ACE-B14E6DAC92C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888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9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96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95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94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91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90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89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86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906" y="6053329"/>
            <a:ext cx="2436876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5748" y="6044186"/>
            <a:ext cx="73502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559050" y="4038600"/>
            <a:ext cx="701675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59050" y="6050038"/>
            <a:ext cx="72644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099" indent="0" algn="ctr">
              <a:buNone/>
            </a:lvl2pPr>
            <a:lvl3pPr marL="914196" indent="0" algn="ctr">
              <a:buNone/>
            </a:lvl3pPr>
            <a:lvl4pPr marL="1371295" indent="0" algn="ctr">
              <a:buNone/>
            </a:lvl4pPr>
            <a:lvl5pPr marL="1828394" indent="0" algn="ctr">
              <a:buNone/>
            </a:lvl5pPr>
            <a:lvl6pPr marL="2285491" indent="0" algn="ctr">
              <a:buNone/>
            </a:lvl6pPr>
            <a:lvl7pPr marL="2742590" indent="0" algn="ctr">
              <a:buNone/>
            </a:lvl7pPr>
            <a:lvl8pPr marL="3199689" indent="0" algn="ctr">
              <a:buNone/>
            </a:lvl8pPr>
            <a:lvl9pPr marL="3656786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2550" y="6068698"/>
            <a:ext cx="222885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259177" y="236541"/>
            <a:ext cx="635635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67750" y="228600"/>
            <a:ext cx="9080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9300" y="609603"/>
            <a:ext cx="222885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09602"/>
            <a:ext cx="602615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9300" y="6248406"/>
            <a:ext cx="2393950" cy="365125"/>
          </a:xfrm>
        </p:spPr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5303" y="6248211"/>
            <a:ext cx="6037940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604346" y="0"/>
            <a:ext cx="34671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653876" y="609600"/>
            <a:ext cx="24765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653876" y="0"/>
            <a:ext cx="24765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511001" y="134277"/>
            <a:ext cx="533400" cy="264849"/>
          </a:xfrm>
        </p:spPr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702" y="228600"/>
            <a:ext cx="883285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904" y="2743202"/>
            <a:ext cx="7716706" cy="1673224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906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40335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485900" y="1600200"/>
            <a:ext cx="84201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1" y="1600200"/>
            <a:ext cx="8255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40335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60400" y="1589567"/>
            <a:ext cx="421005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248644" y="1589567"/>
            <a:ext cx="421005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273052"/>
            <a:ext cx="883285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60400" y="2438400"/>
            <a:ext cx="421005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200650" y="2438400"/>
            <a:ext cx="421005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60400" y="1752601"/>
            <a:ext cx="421005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5200650" y="1752601"/>
            <a:ext cx="421005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1"/>
            <a:ext cx="5778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73052"/>
            <a:ext cx="87503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60400" y="1752600"/>
            <a:ext cx="173355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29" tIns="182839" rIns="137129" bIns="91419"/>
          <a:lstStyle>
            <a:lvl1pPr marL="0" indent="0">
              <a:spcAft>
                <a:spcPts val="1001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800"/>
            </a:lvl4pPr>
            <a:lvl5pPr>
              <a:buNone/>
              <a:defRPr sz="8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559050" y="1752600"/>
            <a:ext cx="69342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3550" y="5486400"/>
            <a:ext cx="79248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800"/>
            </a:lvl4pPr>
            <a:lvl5pPr>
              <a:buFontTx/>
              <a:buNone/>
              <a:defRPr sz="8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906" y="4572000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906" y="4663440"/>
            <a:ext cx="158496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674114" y="4654296"/>
            <a:ext cx="8231886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0" y="4648200"/>
            <a:ext cx="79248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568450" y="0"/>
            <a:ext cx="108966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769100" y="6248403"/>
            <a:ext cx="2889250" cy="365125"/>
          </a:xfrm>
        </p:spPr>
        <p:txBody>
          <a:bodyPr rtlCol="0"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568450" cy="663579"/>
          </a:xfrm>
        </p:spPr>
        <p:txBody>
          <a:bodyPr rtlCol="0"/>
          <a:lstStyle>
            <a:lvl1pPr>
              <a:defRPr sz="2800"/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733550" y="6248208"/>
            <a:ext cx="4953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90625" y="0"/>
            <a:ext cx="8215376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60400" y="228600"/>
            <a:ext cx="8832850" cy="990600"/>
          </a:xfrm>
          <a:prstGeom prst="rect">
            <a:avLst/>
          </a:prstGeom>
        </p:spPr>
        <p:txBody>
          <a:bodyPr vert="horz" lIns="91419" tIns="45709" rIns="91419" bIns="4570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63702" y="1600200"/>
            <a:ext cx="8832850" cy="4526280"/>
          </a:xfrm>
          <a:prstGeom prst="rect">
            <a:avLst/>
          </a:prstGeom>
        </p:spPr>
        <p:txBody>
          <a:bodyPr vert="horz" lIns="91419" tIns="45709" rIns="91419" bIns="4570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04000" y="6248403"/>
            <a:ext cx="2889250" cy="365125"/>
          </a:xfrm>
          <a:prstGeom prst="rect">
            <a:avLst/>
          </a:prstGeom>
        </p:spPr>
        <p:txBody>
          <a:bodyPr vert="horz" lIns="91419" tIns="45709" rIns="91419" bIns="45709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60404" y="6248208"/>
            <a:ext cx="5872840" cy="365125"/>
          </a:xfrm>
          <a:prstGeom prst="rect">
            <a:avLst/>
          </a:prstGeom>
        </p:spPr>
        <p:txBody>
          <a:bodyPr vert="horz" lIns="91419" tIns="45709" rIns="91419" bIns="45709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906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1"/>
            <a:ext cx="57785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39763" y="1280161"/>
            <a:ext cx="9266239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77850" cy="244476"/>
          </a:xfrm>
          <a:prstGeom prst="rect">
            <a:avLst/>
          </a:prstGeom>
        </p:spPr>
        <p:txBody>
          <a:bodyPr vert="horz" lIns="91419" tIns="45709" rIns="91419" bIns="45709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90412" y="142876"/>
            <a:ext cx="1160843" cy="10715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9969" indent="-319969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38" indent="-274258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indent="-228548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indent="-228548" algn="l" rtl="0" eaLnBrk="1" latinLnBrk="0" hangingPunct="1">
        <a:spcBef>
          <a:spcPts val="401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indent="-228548" algn="l" rtl="0" eaLnBrk="1" latinLnBrk="0" hangingPunct="1">
        <a:spcBef>
          <a:spcPts val="401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2653" indent="-228548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6911" indent="-228548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171" indent="-228548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5429" indent="-228548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TEKNIK INFORMATIKA - </a:t>
            </a:r>
            <a:r>
              <a:rPr lang="en-US" sz="2800" b="1" dirty="0">
                <a:solidFill>
                  <a:schemeClr val="bg1"/>
                </a:solidFill>
              </a:rPr>
              <a:t>UNIKOM</a:t>
            </a:r>
            <a:endParaRPr lang="id-ID" b="1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-23"/>
            <a:ext cx="9906000" cy="105727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 smtClean="0"/>
              <a:t>Double linked list</a:t>
            </a:r>
            <a:endParaRPr lang="id-ID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84550" y="2890391"/>
            <a:ext cx="6521450" cy="1077196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Oleh</a:t>
            </a:r>
            <a:r>
              <a:rPr lang="en-US" sz="3200" b="1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Tim </a:t>
            </a:r>
            <a:r>
              <a:rPr lang="en-US" sz="3200" b="1" dirty="0" err="1">
                <a:solidFill>
                  <a:schemeClr val="bg1"/>
                </a:solidFill>
              </a:rPr>
              <a:t>S</a:t>
            </a:r>
            <a:r>
              <a:rPr lang="en-US" sz="3200" b="1" dirty="0" err="1" smtClean="0">
                <a:solidFill>
                  <a:schemeClr val="bg1"/>
                </a:solidFill>
              </a:rPr>
              <a:t>truktur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D</a:t>
            </a:r>
            <a:r>
              <a:rPr lang="en-US" sz="3200" b="1" dirty="0" smtClean="0">
                <a:solidFill>
                  <a:schemeClr val="bg1"/>
                </a:solidFill>
              </a:rPr>
              <a:t>ata</a:t>
            </a:r>
            <a:endParaRPr lang="id-ID" sz="20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E:\Adam Baru\Modul Adam\Struktur Data\Gambar\12908_confused_desktop_computer_mascot_cartoon_characte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7653" y="1928802"/>
            <a:ext cx="3157539" cy="304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Penyisipan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Belakang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236" lvl="2" indent="-514236">
              <a:spcBef>
                <a:spcPts val="700"/>
              </a:spcBef>
              <a:buSzPct val="60000"/>
              <a:buNone/>
            </a:pPr>
            <a:r>
              <a:rPr lang="en-US" b="1" dirty="0" smtClean="0"/>
              <a:t>- List </a:t>
            </a:r>
            <a:r>
              <a:rPr lang="en-US" b="1" dirty="0" err="1" smtClean="0"/>
              <a:t>kosong</a:t>
            </a:r>
            <a:r>
              <a:rPr lang="en-US" b="1" dirty="0" smtClean="0"/>
              <a:t> </a:t>
            </a:r>
            <a:r>
              <a:rPr lang="en-US" b="1" dirty="0" smtClean="0"/>
              <a:t>{</a:t>
            </a:r>
            <a:r>
              <a:rPr lang="en-US" b="1" dirty="0" err="1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wal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= </a:t>
            </a:r>
            <a:r>
              <a:rPr lang="en-US" b="1" dirty="0" smtClean="0">
                <a:solidFill>
                  <a:srgbClr val="FF0000"/>
                </a:solidFill>
              </a:rPr>
              <a:t>Nil</a:t>
            </a:r>
            <a:r>
              <a:rPr lang="en-US" b="1" dirty="0" smtClean="0"/>
              <a:t>}</a:t>
            </a:r>
            <a:endParaRPr lang="en-US" sz="2800" dirty="0" smtClean="0"/>
          </a:p>
          <a:p>
            <a:pPr marL="514236" indent="-514236">
              <a:buNone/>
            </a:pPr>
            <a:r>
              <a:rPr lang="en-US" b="1" dirty="0" smtClean="0"/>
              <a:t>{</a:t>
            </a:r>
            <a:r>
              <a:rPr lang="en-US" b="1" dirty="0" err="1" smtClean="0">
                <a:solidFill>
                  <a:srgbClr val="0070C0"/>
                </a:solidFill>
              </a:rPr>
              <a:t>sama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seperti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pada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penyisipan</a:t>
            </a:r>
            <a:r>
              <a:rPr lang="en-US" b="1" dirty="0" smtClean="0">
                <a:solidFill>
                  <a:srgbClr val="0070C0"/>
                </a:solidFill>
              </a:rPr>
              <a:t> di depan</a:t>
            </a:r>
            <a:r>
              <a:rPr lang="en-US" b="1" dirty="0" smtClean="0"/>
              <a:t>}</a:t>
            </a:r>
          </a:p>
          <a:p>
            <a:pPr marL="0" lvl="2" indent="1587">
              <a:spcBef>
                <a:spcPts val="700"/>
              </a:spcBef>
              <a:buSzPct val="60000"/>
              <a:buNone/>
            </a:pPr>
            <a:r>
              <a:rPr lang="en-US" b="1" dirty="0" smtClean="0"/>
              <a:t>- List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kosong</a:t>
            </a:r>
            <a:r>
              <a:rPr lang="en-US" b="1" dirty="0" smtClean="0"/>
              <a:t> </a:t>
            </a:r>
            <a:r>
              <a:rPr lang="en-US" b="1" dirty="0" smtClean="0"/>
              <a:t>{</a:t>
            </a:r>
            <a:r>
              <a:rPr lang="en-US" b="1" dirty="0" err="1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wal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≠ Nil</a:t>
            </a:r>
            <a:r>
              <a:rPr lang="en-US" b="1" dirty="0" smtClean="0"/>
              <a:t>}</a:t>
            </a:r>
            <a:endParaRPr lang="en-US" sz="2800" dirty="0" smtClean="0"/>
          </a:p>
        </p:txBody>
      </p:sp>
      <p:grpSp>
        <p:nvGrpSpPr>
          <p:cNvPr id="53" name="Group 3"/>
          <p:cNvGrpSpPr/>
          <p:nvPr/>
        </p:nvGrpSpPr>
        <p:grpSpPr>
          <a:xfrm>
            <a:off x="3994150" y="3886200"/>
            <a:ext cx="2063751" cy="685800"/>
            <a:chOff x="1752600" y="3352800"/>
            <a:chExt cx="1604211" cy="534194"/>
          </a:xfrm>
        </p:grpSpPr>
        <p:sp>
          <p:nvSpPr>
            <p:cNvPr id="57" name="Rectangle 56"/>
            <p:cNvSpPr/>
            <p:nvPr/>
          </p:nvSpPr>
          <p:spPr>
            <a:xfrm>
              <a:off x="1752600" y="3352800"/>
              <a:ext cx="1604211" cy="53340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rot="5400000">
              <a:off x="2709081" y="3619500"/>
              <a:ext cx="5334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609600" y="3048000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A</a:t>
            </a:r>
            <a:r>
              <a:rPr lang="en-US" sz="3200" b="1" dirty="0" err="1" smtClean="0"/>
              <a:t>wal</a:t>
            </a:r>
            <a:endParaRPr lang="en-US" sz="3200" b="1" dirty="0"/>
          </a:p>
        </p:txBody>
      </p:sp>
      <p:grpSp>
        <p:nvGrpSpPr>
          <p:cNvPr id="62" name="Group 46"/>
          <p:cNvGrpSpPr/>
          <p:nvPr/>
        </p:nvGrpSpPr>
        <p:grpSpPr>
          <a:xfrm>
            <a:off x="1181099" y="3886200"/>
            <a:ext cx="2070100" cy="684781"/>
            <a:chOff x="5175738" y="2362200"/>
            <a:chExt cx="1910862" cy="684781"/>
          </a:xfrm>
        </p:grpSpPr>
        <p:sp>
          <p:nvSpPr>
            <p:cNvPr id="63" name="Rectangle 62"/>
            <p:cNvSpPr/>
            <p:nvPr/>
          </p:nvSpPr>
          <p:spPr>
            <a:xfrm>
              <a:off x="5175738" y="2362200"/>
              <a:ext cx="1910862" cy="684781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/>
          <p:cNvCxnSpPr/>
          <p:nvPr/>
        </p:nvCxnSpPr>
        <p:spPr>
          <a:xfrm>
            <a:off x="3003550" y="4114797"/>
            <a:ext cx="99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012950" y="3962400"/>
            <a:ext cx="57785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4794250" y="3962400"/>
            <a:ext cx="57785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5321300" y="3048000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A</a:t>
            </a:r>
            <a:r>
              <a:rPr lang="en-US" sz="3200" b="1" dirty="0" err="1" smtClean="0"/>
              <a:t>khir</a:t>
            </a:r>
            <a:endParaRPr lang="en-US" sz="3200" b="1" dirty="0"/>
          </a:p>
        </p:txBody>
      </p:sp>
      <p:cxnSp>
        <p:nvCxnSpPr>
          <p:cNvPr id="75" name="Shape 43"/>
          <p:cNvCxnSpPr>
            <a:stCxn id="74" idx="1"/>
          </p:cNvCxnSpPr>
          <p:nvPr/>
        </p:nvCxnSpPr>
        <p:spPr>
          <a:xfrm rot="10800000" flipV="1">
            <a:off x="5114926" y="3340388"/>
            <a:ext cx="20637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>
            <a:off x="1341591" y="4227566"/>
            <a:ext cx="684781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1083780" y="3983517"/>
            <a:ext cx="684781" cy="490141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4145827" y="4227566"/>
            <a:ext cx="684781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0800000">
            <a:off x="3238500" y="4343397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5791200" y="4114797"/>
            <a:ext cx="99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60"/>
          <p:cNvCxnSpPr/>
          <p:nvPr/>
        </p:nvCxnSpPr>
        <p:spPr>
          <a:xfrm>
            <a:off x="1765300" y="3340388"/>
            <a:ext cx="450849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6781800" y="3887219"/>
            <a:ext cx="2070100" cy="68478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rot="5400000">
            <a:off x="8029979" y="4213843"/>
            <a:ext cx="684781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6927544" y="4228585"/>
            <a:ext cx="684781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8268206" y="4001004"/>
            <a:ext cx="684781" cy="4572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575550" y="3964432"/>
            <a:ext cx="57785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cxnSp>
        <p:nvCxnSpPr>
          <p:cNvPr id="87" name="Straight Arrow Connector 86"/>
          <p:cNvCxnSpPr/>
          <p:nvPr/>
        </p:nvCxnSpPr>
        <p:spPr>
          <a:xfrm rot="10800000">
            <a:off x="6026150" y="4343397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5463326" y="4004633"/>
            <a:ext cx="684781" cy="4572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8261349" y="3055282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B</a:t>
            </a:r>
            <a:r>
              <a:rPr lang="en-US" sz="3200" b="1" dirty="0" err="1" smtClean="0"/>
              <a:t>aru</a:t>
            </a:r>
            <a:endParaRPr lang="en-US" sz="3200" b="1" dirty="0"/>
          </a:p>
        </p:txBody>
      </p:sp>
      <p:cxnSp>
        <p:nvCxnSpPr>
          <p:cNvPr id="90" name="Shape 43"/>
          <p:cNvCxnSpPr>
            <a:stCxn id="89" idx="1"/>
          </p:cNvCxnSpPr>
          <p:nvPr/>
        </p:nvCxnSpPr>
        <p:spPr>
          <a:xfrm rot="10800000" flipV="1">
            <a:off x="8054975" y="3347670"/>
            <a:ext cx="20637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hape 60"/>
          <p:cNvCxnSpPr/>
          <p:nvPr/>
        </p:nvCxnSpPr>
        <p:spPr>
          <a:xfrm>
            <a:off x="6369051" y="3345380"/>
            <a:ext cx="1327149" cy="541839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457200" y="4892138"/>
            <a:ext cx="880745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penyisipan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belakang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dalam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bentuk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algoritma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berdasarkan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illustrasi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yang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ada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slide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penyisipan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belakang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gabungkan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kondisi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masih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kosong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dengan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tidak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kosong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1" grpId="0"/>
      <p:bldP spid="72" grpId="0"/>
      <p:bldP spid="73" grpId="0"/>
      <p:bldP spid="74" grpId="0"/>
      <p:bldP spid="82" grpId="0" animBg="1"/>
      <p:bldP spid="86" grpId="0"/>
      <p:bldP spid="89" grpId="0"/>
      <p:bldP spid="1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27147"/>
              </p:ext>
            </p:extLst>
          </p:nvPr>
        </p:nvGraphicFramePr>
        <p:xfrm>
          <a:off x="0" y="1981200"/>
          <a:ext cx="977305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" name="Visio" r:id="rId3" imgW="5453280" imgH="892800" progId="Visio.Drawing.11">
                  <p:embed/>
                </p:oleObj>
              </mc:Choice>
              <mc:Fallback>
                <p:oleObj name="Visio" r:id="rId3" imgW="5453280" imgH="892800" progId="Visio.Drawing.11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1200"/>
                        <a:ext cx="9773055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013587"/>
              </p:ext>
            </p:extLst>
          </p:nvPr>
        </p:nvGraphicFramePr>
        <p:xfrm>
          <a:off x="4204" y="3818900"/>
          <a:ext cx="9825596" cy="227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7" name="Visio" r:id="rId5" imgW="5453396" imgH="1201436" progId="Visio.Drawing.11">
                  <p:embed/>
                </p:oleObj>
              </mc:Choice>
              <mc:Fallback>
                <p:oleObj name="Visio" r:id="rId5" imgW="5453396" imgH="1201436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4" y="3818900"/>
                        <a:ext cx="9825596" cy="227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7850" y="228600"/>
            <a:ext cx="8832850" cy="990600"/>
          </a:xfrm>
        </p:spPr>
        <p:txBody>
          <a:bodyPr>
            <a:normAutofit/>
          </a:bodyPr>
          <a:lstStyle/>
          <a:p>
            <a:r>
              <a:rPr lang="en-US" sz="4200" b="1" dirty="0" err="1" smtClean="0"/>
              <a:t>Penyisipan</a:t>
            </a:r>
            <a:r>
              <a:rPr lang="en-US" sz="4200" b="1" dirty="0" smtClean="0"/>
              <a:t> </a:t>
            </a:r>
            <a:r>
              <a:rPr lang="en-US" sz="4200" b="1" dirty="0" err="1" smtClean="0"/>
              <a:t>di</a:t>
            </a:r>
            <a:r>
              <a:rPr lang="en-US" sz="4200" b="1" dirty="0" smtClean="0"/>
              <a:t> Tengah </a:t>
            </a:r>
            <a:endParaRPr lang="en-US" sz="4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35052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Misalkan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menyisipkan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angka</a:t>
            </a:r>
            <a:r>
              <a:rPr lang="en-US" sz="2800" b="1" dirty="0" smtClean="0"/>
              <a:t> 4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sebelum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angka</a:t>
            </a:r>
            <a:r>
              <a:rPr lang="en-US" sz="2800" b="1" dirty="0" smtClean="0"/>
              <a:t> 9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16002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Mula-mula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keadaan</a:t>
            </a:r>
            <a:r>
              <a:rPr lang="en-US" sz="2800" b="1" dirty="0" smtClean="0"/>
              <a:t> list </a:t>
            </a:r>
            <a:r>
              <a:rPr lang="en-US" sz="2800" b="1" dirty="0" err="1" smtClean="0"/>
              <a:t>sebagai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berikut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3765550" y="3834825"/>
            <a:ext cx="1568450" cy="5456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3947886" y="3323772"/>
            <a:ext cx="0" cy="7842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Penyisipan</a:t>
            </a:r>
            <a:r>
              <a:rPr lang="en-US" b="1" dirty="0"/>
              <a:t> di Tengah </a:t>
            </a:r>
            <a:r>
              <a:rPr lang="en-US" b="1" dirty="0" smtClean="0"/>
              <a:t>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278688" y="2776951"/>
            <a:ext cx="1568450" cy="5456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8184333" y="3049586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3871" y="1883292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A</a:t>
            </a:r>
            <a:r>
              <a:rPr lang="en-US" sz="3200" b="1" dirty="0" err="1" smtClean="0"/>
              <a:t>wal</a:t>
            </a:r>
            <a:endParaRPr lang="en-US" sz="3200" b="1" dirty="0"/>
          </a:p>
        </p:txBody>
      </p:sp>
      <p:sp>
        <p:nvSpPr>
          <p:cNvPr id="21" name="Rectangle 20"/>
          <p:cNvSpPr/>
          <p:nvPr/>
        </p:nvSpPr>
        <p:spPr>
          <a:xfrm>
            <a:off x="4967288" y="2776951"/>
            <a:ext cx="1568450" cy="5456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851162" y="3048774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655888" y="2776951"/>
            <a:ext cx="1568450" cy="5456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3544302" y="3048774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14"/>
          <p:cNvCxnSpPr/>
          <p:nvPr/>
        </p:nvCxnSpPr>
        <p:spPr>
          <a:xfrm>
            <a:off x="6288088" y="2990813"/>
            <a:ext cx="990600" cy="12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86412" y="2794132"/>
            <a:ext cx="288925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9</a:t>
            </a:r>
            <a:endParaRPr lang="en-US" sz="2800" b="1" dirty="0"/>
          </a:p>
        </p:txBody>
      </p:sp>
      <p:sp>
        <p:nvSpPr>
          <p:cNvPr id="11" name="TextBox 16"/>
          <p:cNvSpPr txBox="1"/>
          <p:nvPr/>
        </p:nvSpPr>
        <p:spPr>
          <a:xfrm>
            <a:off x="7683730" y="2808646"/>
            <a:ext cx="772426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10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224808" y="2794132"/>
            <a:ext cx="33913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</a:t>
            </a:r>
            <a:endParaRPr lang="en-US" sz="2800" b="1" dirty="0"/>
          </a:p>
        </p:txBody>
      </p:sp>
      <p:sp>
        <p:nvSpPr>
          <p:cNvPr id="13" name="TextBox 9"/>
          <p:cNvSpPr txBox="1"/>
          <p:nvPr/>
        </p:nvSpPr>
        <p:spPr>
          <a:xfrm>
            <a:off x="7467382" y="1883292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A</a:t>
            </a:r>
            <a:r>
              <a:rPr lang="en-US" sz="3200" b="1" dirty="0" err="1" smtClean="0"/>
              <a:t>khir</a:t>
            </a:r>
            <a:endParaRPr lang="en-US" sz="32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976688" y="2990813"/>
            <a:ext cx="990600" cy="12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Group 43"/>
          <p:cNvGrpSpPr/>
          <p:nvPr/>
        </p:nvGrpSpPr>
        <p:grpSpPr>
          <a:xfrm>
            <a:off x="344488" y="2776950"/>
            <a:ext cx="1568450" cy="569428"/>
            <a:chOff x="304800" y="4114800"/>
            <a:chExt cx="1447800" cy="714571"/>
          </a:xfrm>
        </p:grpSpPr>
        <p:sp>
          <p:nvSpPr>
            <p:cNvPr id="18" name="Rectangle 17"/>
            <p:cNvSpPr/>
            <p:nvPr/>
          </p:nvSpPr>
          <p:spPr>
            <a:xfrm>
              <a:off x="304800" y="4114800"/>
              <a:ext cx="1447800" cy="684781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5400000">
              <a:off x="1034341" y="4456247"/>
              <a:ext cx="684780" cy="18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850758" y="4172786"/>
              <a:ext cx="533400" cy="65658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5</a:t>
              </a:r>
              <a:endParaRPr lang="en-US" sz="2800" b="1" dirty="0"/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665288" y="2990813"/>
            <a:ext cx="990600" cy="12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</p:cNvCxnSpPr>
          <p:nvPr/>
        </p:nvCxnSpPr>
        <p:spPr>
          <a:xfrm>
            <a:off x="891721" y="2468067"/>
            <a:ext cx="0" cy="3096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79434" y="1876038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/>
              <a:t>B</a:t>
            </a:r>
            <a:r>
              <a:rPr lang="en-US" sz="3200" b="1" dirty="0" smtClean="0"/>
              <a:t>antu</a:t>
            </a:r>
            <a:endParaRPr lang="en-US" sz="3200" b="1" dirty="0"/>
          </a:p>
        </p:txBody>
      </p:sp>
      <p:cxnSp>
        <p:nvCxnSpPr>
          <p:cNvPr id="31" name="Shape 65"/>
          <p:cNvCxnSpPr>
            <a:stCxn id="30" idx="3"/>
          </p:cNvCxnSpPr>
          <p:nvPr/>
        </p:nvCxnSpPr>
        <p:spPr>
          <a:xfrm>
            <a:off x="5235134" y="2168426"/>
            <a:ext cx="432048" cy="61525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8049344" y="2349288"/>
            <a:ext cx="0" cy="4276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7409863" y="3054358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8372026" y="2867806"/>
            <a:ext cx="545689" cy="3774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467497" y="3052568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2795017" y="3059638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5103676" y="3052568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60358" y="2860546"/>
            <a:ext cx="545689" cy="3774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>
            <a:off x="1919515" y="3149018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4220028" y="3149018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6524172" y="3149018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961014" y="3834825"/>
            <a:ext cx="1003300" cy="584775"/>
          </a:xfrm>
          <a:prstGeom prst="rect">
            <a:avLst/>
          </a:prstGeom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tx1"/>
                </a:solidFill>
              </a:rPr>
              <a:t>B</a:t>
            </a:r>
            <a:r>
              <a:rPr lang="en-US" sz="3200" b="1" dirty="0" err="1" smtClean="0">
                <a:solidFill>
                  <a:schemeClr val="tx1"/>
                </a:solidFill>
              </a:rPr>
              <a:t>aru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926670" y="4139625"/>
            <a:ext cx="8255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4653965" y="4106647"/>
            <a:ext cx="545688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264023" y="3881033"/>
            <a:ext cx="57785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4</a:t>
            </a:r>
            <a:endParaRPr lang="en-US" sz="2800" b="1" dirty="0"/>
          </a:p>
        </p:txBody>
      </p:sp>
      <p:cxnSp>
        <p:nvCxnSpPr>
          <p:cNvPr id="59" name="Straight Connector 58"/>
          <p:cNvCxnSpPr/>
          <p:nvPr/>
        </p:nvCxnSpPr>
        <p:spPr>
          <a:xfrm rot="5400000">
            <a:off x="3888559" y="4110443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090886" y="3323452"/>
            <a:ext cx="0" cy="7842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243286" y="3048000"/>
            <a:ext cx="0" cy="784216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100286" y="3048000"/>
            <a:ext cx="0" cy="784216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57200" y="4892138"/>
            <a:ext cx="880745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penyisipan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tengah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dalam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bentuk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algoritma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berdasarkan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illustrasi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yang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ada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slide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penyisipan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tengah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gabungkan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kondisi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masih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kosong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dengan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tidak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kosong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2052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25" grpId="0" animBg="1"/>
      <p:bldP spid="7" grpId="0"/>
      <p:bldP spid="21" grpId="0" animBg="1"/>
      <p:bldP spid="23" grpId="0" animBg="1"/>
      <p:bldP spid="10" grpId="0"/>
      <p:bldP spid="11" grpId="0"/>
      <p:bldP spid="12" grpId="0"/>
      <p:bldP spid="13" grpId="0"/>
      <p:bldP spid="30" grpId="0"/>
      <p:bldP spid="52" grpId="0" animBg="1"/>
      <p:bldP spid="58" grpId="0"/>
      <p:bldP spid="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Penghapusan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penghapusan</a:t>
            </a:r>
            <a:r>
              <a:rPr lang="en-US" dirty="0" smtClean="0"/>
              <a:t> pun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Single Linked List, </a:t>
            </a:r>
            <a:r>
              <a:rPr lang="en-US" dirty="0" err="1" smtClean="0"/>
              <a:t>perbedaanya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penghapusan</a:t>
            </a:r>
            <a:r>
              <a:rPr lang="en-US" dirty="0" smtClean="0"/>
              <a:t> di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penghapusan</a:t>
            </a:r>
            <a:r>
              <a:rPr lang="en-US" dirty="0" smtClean="0"/>
              <a:t> di </a:t>
            </a:r>
            <a:r>
              <a:rPr lang="en-US" dirty="0" err="1" smtClean="0"/>
              <a:t>tengah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r>
              <a:rPr lang="en-US" dirty="0" smtClean="0"/>
              <a:t>Pointer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menghapus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ditempatkan</a:t>
            </a:r>
            <a:r>
              <a:rPr lang="en-US" dirty="0" smtClean="0"/>
              <a:t> di </a:t>
            </a:r>
            <a:r>
              <a:rPr lang="en-US" dirty="0" err="1" smtClean="0"/>
              <a:t>simpul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penghapusan</a:t>
            </a:r>
            <a:r>
              <a:rPr lang="en-US" dirty="0" smtClean="0"/>
              <a:t> di </a:t>
            </a:r>
            <a:r>
              <a:rPr lang="en-US" dirty="0" err="1" smtClean="0"/>
              <a:t>belakang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penghapusan</a:t>
            </a:r>
            <a:r>
              <a:rPr lang="en-US" dirty="0" smtClean="0"/>
              <a:t> di </a:t>
            </a:r>
            <a:r>
              <a:rPr lang="en-US" dirty="0" err="1" smtClean="0"/>
              <a:t>tengah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pointer </a:t>
            </a:r>
            <a:r>
              <a:rPr lang="en-US" dirty="0" err="1" smtClean="0"/>
              <a:t>bantuan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11451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577850" y="228600"/>
            <a:ext cx="8832850" cy="990600"/>
          </a:xfrm>
        </p:spPr>
        <p:txBody>
          <a:bodyPr>
            <a:normAutofit/>
          </a:bodyPr>
          <a:lstStyle/>
          <a:p>
            <a:r>
              <a:rPr lang="en-US" sz="4200" b="1" dirty="0" err="1" smtClean="0"/>
              <a:t>Penghapusan</a:t>
            </a:r>
            <a:r>
              <a:rPr lang="en-US" sz="4200" b="1" dirty="0" smtClean="0"/>
              <a:t> di </a:t>
            </a:r>
            <a:r>
              <a:rPr lang="en-US" sz="4200" b="1" dirty="0"/>
              <a:t>D</a:t>
            </a:r>
            <a:r>
              <a:rPr lang="en-US" sz="4200" b="1" dirty="0" smtClean="0"/>
              <a:t>epan</a:t>
            </a:r>
            <a:endParaRPr lang="en-US" sz="4200" b="1" dirty="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170062"/>
              </p:ext>
            </p:extLst>
          </p:nvPr>
        </p:nvGraphicFramePr>
        <p:xfrm>
          <a:off x="3799368" y="2225038"/>
          <a:ext cx="290623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09" name="Visio" r:id="rId3" imgW="1561680" imgH="407880" progId="Visio.Drawing.11">
                  <p:embed/>
                </p:oleObj>
              </mc:Choice>
              <mc:Fallback>
                <p:oleObj name="Visio" r:id="rId3" imgW="1561680" imgH="407880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9368" y="2225038"/>
                        <a:ext cx="2906232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1524000"/>
            <a:ext cx="464820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dalam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kondisi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902015"/>
              </p:ext>
            </p:extLst>
          </p:nvPr>
        </p:nvGraphicFramePr>
        <p:xfrm>
          <a:off x="1676400" y="3215638"/>
          <a:ext cx="7086600" cy="1889762"/>
        </p:xfrm>
        <a:graphic>
          <a:graphicData uri="http://schemas.openxmlformats.org/drawingml/2006/table">
            <a:tbl>
              <a:tblPr/>
              <a:tblGrid>
                <a:gridCol w="2827987"/>
                <a:gridCol w="1530439"/>
                <a:gridCol w="2728174"/>
              </a:tblGrid>
              <a:tr h="1889762">
                <a:tc>
                  <a:txBody>
                    <a:bodyPr/>
                    <a:lstStyle/>
                    <a:p>
                      <a:pPr marL="5588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menjadi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63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050833"/>
              </p:ext>
            </p:extLst>
          </p:nvPr>
        </p:nvGraphicFramePr>
        <p:xfrm>
          <a:off x="1676400" y="3581400"/>
          <a:ext cx="277368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10" name="Visio" r:id="rId5" imgW="1608480" imgH="618480" progId="Visio.Drawing.11">
                  <p:embed/>
                </p:oleObj>
              </mc:Choice>
              <mc:Fallback>
                <p:oleObj name="Visio" r:id="rId5" imgW="1608480" imgH="618480" progId="Visio.Drawing.11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581400"/>
                        <a:ext cx="277368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908113"/>
              </p:ext>
            </p:extLst>
          </p:nvPr>
        </p:nvGraphicFramePr>
        <p:xfrm>
          <a:off x="7010400" y="3200400"/>
          <a:ext cx="990600" cy="1835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11" name="Visio" r:id="rId7" imgW="583920" imgH="1075680" progId="Visio.Drawing.11">
                  <p:embed/>
                </p:oleObj>
              </mc:Choice>
              <mc:Fallback>
                <p:oleObj name="Visio" r:id="rId7" imgW="583920" imgH="1075680" progId="Visio.Drawing.1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200400"/>
                        <a:ext cx="990600" cy="18350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577850" y="228600"/>
            <a:ext cx="8832850" cy="990600"/>
          </a:xfrm>
        </p:spPr>
        <p:txBody>
          <a:bodyPr>
            <a:normAutofit/>
          </a:bodyPr>
          <a:lstStyle/>
          <a:p>
            <a:r>
              <a:rPr lang="en-US" sz="4200" b="1" dirty="0" err="1" smtClean="0"/>
              <a:t>Penghapusan</a:t>
            </a:r>
            <a:r>
              <a:rPr lang="en-US" sz="4200" b="1" dirty="0" smtClean="0"/>
              <a:t> di </a:t>
            </a:r>
            <a:r>
              <a:rPr lang="en-US" sz="4200" b="1" dirty="0"/>
              <a:t>D</a:t>
            </a:r>
            <a:r>
              <a:rPr lang="en-US" sz="4200" b="1" dirty="0" smtClean="0"/>
              <a:t>epan </a:t>
            </a:r>
            <a:r>
              <a:rPr lang="en-US" sz="4200" b="1" dirty="0" smtClean="0"/>
              <a:t>(</a:t>
            </a:r>
            <a:r>
              <a:rPr lang="en-US" sz="4200" b="1" dirty="0" err="1" smtClean="0"/>
              <a:t>lanjutan</a:t>
            </a:r>
            <a:r>
              <a:rPr lang="en-US" sz="4200" b="1" dirty="0" smtClean="0"/>
              <a:t>)</a:t>
            </a:r>
            <a:endParaRPr lang="en-US" sz="4200" b="1" dirty="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8200" y="16002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memiliki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lebih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dari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034258" y="2151034"/>
            <a:ext cx="1155700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/>
              <a:t>A</a:t>
            </a:r>
            <a:r>
              <a:rPr lang="en-US" sz="3000" dirty="0" err="1" smtClean="0"/>
              <a:t>wal</a:t>
            </a:r>
            <a:endParaRPr lang="en-US" sz="3000" dirty="0"/>
          </a:p>
        </p:txBody>
      </p:sp>
      <p:cxnSp>
        <p:nvCxnSpPr>
          <p:cNvPr id="31" name="Straight Arrow Connector 30"/>
          <p:cNvCxnSpPr>
            <a:stCxn id="14" idx="2"/>
          </p:cNvCxnSpPr>
          <p:nvPr/>
        </p:nvCxnSpPr>
        <p:spPr>
          <a:xfrm>
            <a:off x="2612108" y="2705031"/>
            <a:ext cx="0" cy="34047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6758" y="2321005"/>
            <a:ext cx="1292823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00B050"/>
                </a:solidFill>
              </a:rPr>
              <a:t>P</a:t>
            </a:r>
            <a:r>
              <a:rPr lang="en-US" sz="3000" dirty="0" err="1" smtClean="0">
                <a:solidFill>
                  <a:srgbClr val="00B050"/>
                </a:solidFill>
              </a:rPr>
              <a:t>hapus</a:t>
            </a:r>
            <a:endParaRPr lang="en-US" sz="3000" dirty="0">
              <a:solidFill>
                <a:srgbClr val="00B050"/>
              </a:solidFill>
            </a:endParaRPr>
          </a:p>
        </p:txBody>
      </p:sp>
      <p:cxnSp>
        <p:nvCxnSpPr>
          <p:cNvPr id="33" name="Shape 65"/>
          <p:cNvCxnSpPr>
            <a:stCxn id="32" idx="3"/>
          </p:cNvCxnSpPr>
          <p:nvPr/>
        </p:nvCxnSpPr>
        <p:spPr>
          <a:xfrm>
            <a:off x="1739581" y="2598004"/>
            <a:ext cx="307377" cy="453104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2237" name="Group 52236"/>
          <p:cNvGrpSpPr/>
          <p:nvPr/>
        </p:nvGrpSpPr>
        <p:grpSpPr>
          <a:xfrm>
            <a:off x="1684629" y="3044158"/>
            <a:ext cx="1390256" cy="545689"/>
            <a:chOff x="1684629" y="2881578"/>
            <a:chExt cx="1390256" cy="545689"/>
          </a:xfrm>
        </p:grpSpPr>
        <p:sp>
          <p:nvSpPr>
            <p:cNvPr id="27" name="Rectangle 26"/>
            <p:cNvSpPr/>
            <p:nvPr/>
          </p:nvSpPr>
          <p:spPr>
            <a:xfrm>
              <a:off x="1684629" y="2882089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 rot="5400000">
              <a:off x="2452731" y="3142408"/>
              <a:ext cx="522449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208888" y="2926329"/>
              <a:ext cx="512200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</a:t>
              </a:r>
              <a:endParaRPr lang="en-US" sz="2800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5400000">
              <a:off x="1774284" y="3146042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590679" y="2975528"/>
              <a:ext cx="522450" cy="3345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241" name="Group 52240"/>
          <p:cNvGrpSpPr/>
          <p:nvPr/>
        </p:nvGrpSpPr>
        <p:grpSpPr>
          <a:xfrm>
            <a:off x="3733428" y="2151034"/>
            <a:ext cx="5639172" cy="1424919"/>
            <a:chOff x="3733428" y="1988454"/>
            <a:chExt cx="5639172" cy="1424919"/>
          </a:xfrm>
        </p:grpSpPr>
        <p:sp>
          <p:nvSpPr>
            <p:cNvPr id="23" name="TextBox 9"/>
            <p:cNvSpPr txBox="1"/>
            <p:nvPr/>
          </p:nvSpPr>
          <p:spPr>
            <a:xfrm>
              <a:off x="8216900" y="1988454"/>
              <a:ext cx="1155700" cy="55399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000" dirty="0" err="1"/>
                <a:t>A</a:t>
              </a:r>
              <a:r>
                <a:rPr lang="en-US" sz="3000" dirty="0" err="1" smtClean="0"/>
                <a:t>khir</a:t>
              </a:r>
              <a:endParaRPr lang="en-US" sz="3000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8792964" y="2454450"/>
              <a:ext cx="0" cy="42766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7831025" y="2882090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8614400" y="3143187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5782226" y="2882090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6546303" y="3142410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3733428" y="2882090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4501529" y="3142410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4"/>
            <p:cNvCxnSpPr/>
            <p:nvPr/>
          </p:nvCxnSpPr>
          <p:spPr>
            <a:xfrm>
              <a:off x="6952968" y="3086844"/>
              <a:ext cx="878057" cy="121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331011" y="2898540"/>
              <a:ext cx="256100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21" name="TextBox 16"/>
            <p:cNvSpPr txBox="1"/>
            <p:nvPr/>
          </p:nvSpPr>
          <p:spPr>
            <a:xfrm>
              <a:off x="8190049" y="2912435"/>
              <a:ext cx="684670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4</a:t>
              </a:r>
              <a:endParaRPr lang="en-US" sz="2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37712" y="2898540"/>
              <a:ext cx="300601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904170" y="3086844"/>
              <a:ext cx="878057" cy="121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7927918" y="3147756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8780769" y="2982479"/>
              <a:ext cx="522450" cy="3345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3808343" y="3138297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5883740" y="3146042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10800000">
              <a:off x="5119863" y="3238312"/>
              <a:ext cx="810514" cy="15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10800000">
              <a:off x="7162230" y="3238312"/>
              <a:ext cx="810514" cy="15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1" name="Straight Arrow Connector 40"/>
          <p:cNvCxnSpPr/>
          <p:nvPr/>
        </p:nvCxnSpPr>
        <p:spPr>
          <a:xfrm rot="10800000">
            <a:off x="3080715" y="3400892"/>
            <a:ext cx="810514" cy="152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3639850" y="3133987"/>
            <a:ext cx="522450" cy="3345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2231" name="Elbow Connector 52230"/>
          <p:cNvCxnSpPr>
            <a:stCxn id="14" idx="3"/>
            <a:endCxn id="17" idx="0"/>
          </p:cNvCxnSpPr>
          <p:nvPr/>
        </p:nvCxnSpPr>
        <p:spPr>
          <a:xfrm>
            <a:off x="3189958" y="2428033"/>
            <a:ext cx="1238598" cy="616637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232" name="TextBox 52231"/>
          <p:cNvSpPr txBox="1"/>
          <p:nvPr/>
        </p:nvSpPr>
        <p:spPr>
          <a:xfrm>
            <a:off x="2046958" y="3896380"/>
            <a:ext cx="1247442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</a:rPr>
              <a:t>Elemen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52234" name="Straight Arrow Connector 52233"/>
          <p:cNvCxnSpPr/>
          <p:nvPr/>
        </p:nvCxnSpPr>
        <p:spPr>
          <a:xfrm>
            <a:off x="2464988" y="3402413"/>
            <a:ext cx="256100" cy="6463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855371" y="3249424"/>
            <a:ext cx="878057" cy="121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57200" y="4892138"/>
            <a:ext cx="880745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penghapusan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depan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dalam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bentuk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algoritma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berdasarkan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illustrasi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yang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ada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slide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penghapusan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depan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gabungkan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kondisi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memiliki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satu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simpul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dengan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memiliki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lebih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dari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satu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simpul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32" grpId="0"/>
      <p:bldP spid="32" grpId="1"/>
      <p:bldP spid="52232" grpId="0"/>
      <p:bldP spid="52232" grpId="1"/>
      <p:bldP spid="4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577850" y="228600"/>
            <a:ext cx="8832850" cy="990600"/>
          </a:xfrm>
        </p:spPr>
        <p:txBody>
          <a:bodyPr>
            <a:normAutofit/>
          </a:bodyPr>
          <a:lstStyle/>
          <a:p>
            <a:r>
              <a:rPr lang="en-US" sz="4200" b="1" dirty="0" err="1" smtClean="0"/>
              <a:t>Penghapusan</a:t>
            </a:r>
            <a:r>
              <a:rPr lang="en-US" sz="4200" b="1" dirty="0" smtClean="0"/>
              <a:t> di </a:t>
            </a:r>
            <a:r>
              <a:rPr lang="en-US" sz="4200" b="1" dirty="0" err="1"/>
              <a:t>B</a:t>
            </a:r>
            <a:r>
              <a:rPr lang="en-US" sz="4200" b="1" dirty="0" err="1" smtClean="0"/>
              <a:t>elakang</a:t>
            </a:r>
            <a:endParaRPr lang="en-US" sz="4200" b="1" dirty="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8199" y="1600200"/>
            <a:ext cx="8839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memiliki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smtClean="0">
                <a:latin typeface="Arial Narrow" pitchFamily="34" charset="0"/>
              </a:rPr>
              <a:t>{</a:t>
            </a:r>
            <a:r>
              <a:rPr lang="en-US" sz="2800" dirty="0" err="1" smtClean="0">
                <a:latin typeface="Arial Narrow" pitchFamily="34" charset="0"/>
              </a:rPr>
              <a:t>sama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seperti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penghapusan</a:t>
            </a:r>
            <a:r>
              <a:rPr lang="en-US" sz="2800" dirty="0" smtClean="0">
                <a:latin typeface="Arial Narrow" pitchFamily="34" charset="0"/>
              </a:rPr>
              <a:t> di depan}</a:t>
            </a:r>
            <a:endParaRPr lang="en-US" sz="2800" dirty="0">
              <a:latin typeface="Arial Narrow" pitchFamily="34" charset="0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35429" y="2590800"/>
            <a:ext cx="1155700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/>
              <a:t>A</a:t>
            </a:r>
            <a:r>
              <a:rPr lang="en-US" sz="3000" dirty="0" err="1" smtClean="0"/>
              <a:t>wal</a:t>
            </a:r>
            <a:endParaRPr lang="en-US" sz="3000" dirty="0"/>
          </a:p>
        </p:txBody>
      </p:sp>
      <p:cxnSp>
        <p:nvCxnSpPr>
          <p:cNvPr id="31" name="Straight Arrow Connector 30"/>
          <p:cNvCxnSpPr>
            <a:stCxn id="14" idx="2"/>
          </p:cNvCxnSpPr>
          <p:nvPr/>
        </p:nvCxnSpPr>
        <p:spPr>
          <a:xfrm>
            <a:off x="1613279" y="3144797"/>
            <a:ext cx="0" cy="34047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853071" y="2716629"/>
            <a:ext cx="1292823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 smtClean="0">
                <a:solidFill>
                  <a:srgbClr val="00B050"/>
                </a:solidFill>
              </a:rPr>
              <a:t>Phapus</a:t>
            </a:r>
            <a:endParaRPr lang="en-US" sz="3000" dirty="0">
              <a:solidFill>
                <a:srgbClr val="00B050"/>
              </a:solidFill>
            </a:endParaRPr>
          </a:p>
        </p:txBody>
      </p:sp>
      <p:sp>
        <p:nvSpPr>
          <p:cNvPr id="23" name="TextBox 9"/>
          <p:cNvSpPr txBox="1"/>
          <p:nvPr/>
        </p:nvSpPr>
        <p:spPr>
          <a:xfrm>
            <a:off x="6697371" y="2590800"/>
            <a:ext cx="1155700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000" dirty="0" err="1"/>
              <a:t>A</a:t>
            </a:r>
            <a:r>
              <a:rPr lang="en-US" sz="3000" dirty="0" err="1" smtClean="0"/>
              <a:t>khir</a:t>
            </a:r>
            <a:endParaRPr lang="en-US" sz="30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273435" y="3056796"/>
            <a:ext cx="0" cy="4276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6163401" y="3481393"/>
            <a:ext cx="2059051" cy="528889"/>
            <a:chOff x="7162230" y="3041627"/>
            <a:chExt cx="2059051" cy="528889"/>
          </a:xfrm>
        </p:grpSpPr>
        <p:sp>
          <p:nvSpPr>
            <p:cNvPr id="12" name="Rectangle 11"/>
            <p:cNvSpPr/>
            <p:nvPr/>
          </p:nvSpPr>
          <p:spPr>
            <a:xfrm>
              <a:off x="7831025" y="3041627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8614400" y="3305767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16"/>
            <p:cNvSpPr txBox="1"/>
            <p:nvPr/>
          </p:nvSpPr>
          <p:spPr>
            <a:xfrm>
              <a:off x="8190049" y="3069578"/>
              <a:ext cx="684670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4</a:t>
              </a:r>
              <a:endParaRPr lang="en-US" sz="2800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7927918" y="3307293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8780769" y="3142016"/>
              <a:ext cx="522450" cy="3345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10800000">
              <a:off x="7162230" y="3400892"/>
              <a:ext cx="810514" cy="15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232" name="TextBox 52231"/>
          <p:cNvSpPr txBox="1"/>
          <p:nvPr/>
        </p:nvSpPr>
        <p:spPr>
          <a:xfrm>
            <a:off x="6745329" y="4336146"/>
            <a:ext cx="1247442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</a:rPr>
              <a:t>Elemen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52234" name="Straight Arrow Connector 52233"/>
          <p:cNvCxnSpPr/>
          <p:nvPr/>
        </p:nvCxnSpPr>
        <p:spPr>
          <a:xfrm flipH="1">
            <a:off x="7419459" y="3868766"/>
            <a:ext cx="107864" cy="6463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685800" y="3475507"/>
            <a:ext cx="5487853" cy="549289"/>
            <a:chOff x="1684629" y="3040558"/>
            <a:chExt cx="5487853" cy="549289"/>
          </a:xfrm>
        </p:grpSpPr>
        <p:grpSp>
          <p:nvGrpSpPr>
            <p:cNvPr id="52237" name="Group 52236"/>
            <p:cNvGrpSpPr/>
            <p:nvPr/>
          </p:nvGrpSpPr>
          <p:grpSpPr>
            <a:xfrm>
              <a:off x="1684629" y="3044158"/>
              <a:ext cx="1390256" cy="545689"/>
              <a:chOff x="1684629" y="2881578"/>
              <a:chExt cx="1390256" cy="545689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684629" y="2882089"/>
                <a:ext cx="1390256" cy="522450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2452731" y="3142408"/>
                <a:ext cx="522449" cy="181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2208888" y="2926329"/>
                <a:ext cx="512200" cy="50093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5</a:t>
                </a:r>
                <a:endParaRPr lang="en-US" sz="2800" dirty="0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 rot="5400000">
                <a:off x="1774284" y="3146042"/>
                <a:ext cx="522450" cy="181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>
                <a:off x="1590679" y="2975528"/>
                <a:ext cx="522450" cy="33454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" name="Rectangle 14"/>
            <p:cNvSpPr/>
            <p:nvPr/>
          </p:nvSpPr>
          <p:spPr>
            <a:xfrm>
              <a:off x="5782226" y="3044670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6560817" y="3304990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3733428" y="3044670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4501529" y="3304990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331011" y="3061120"/>
              <a:ext cx="256100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37712" y="3061120"/>
              <a:ext cx="300601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904170" y="3249424"/>
              <a:ext cx="878057" cy="121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3808343" y="3300877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5883740" y="3308622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10800000">
              <a:off x="5119863" y="3400892"/>
              <a:ext cx="810514" cy="15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10800000">
              <a:off x="3080715" y="3400892"/>
              <a:ext cx="810514" cy="15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2855371" y="3249424"/>
              <a:ext cx="878057" cy="121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9" name="Straight Arrow Connector 14"/>
          <p:cNvCxnSpPr/>
          <p:nvPr/>
        </p:nvCxnSpPr>
        <p:spPr>
          <a:xfrm>
            <a:off x="5954139" y="3689190"/>
            <a:ext cx="878057" cy="121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32" idx="1"/>
          </p:cNvCxnSpPr>
          <p:nvPr/>
        </p:nvCxnSpPr>
        <p:spPr>
          <a:xfrm rot="10800000" flipV="1">
            <a:off x="7696201" y="2993628"/>
            <a:ext cx="156871" cy="486174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23" idx="1"/>
            <a:endCxn id="15" idx="0"/>
          </p:cNvCxnSpPr>
          <p:nvPr/>
        </p:nvCxnSpPr>
        <p:spPr>
          <a:xfrm rot="10800000" flipV="1">
            <a:off x="5478525" y="2867799"/>
            <a:ext cx="1218846" cy="61182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5729186" y="3563638"/>
            <a:ext cx="522450" cy="3345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38200" y="2133600"/>
            <a:ext cx="76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memiliki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lebih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dari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7200" y="4907340"/>
            <a:ext cx="880745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penghapusan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belakang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dalam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bentuk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algoritma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berdasarkan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illustrasi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yang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ada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slide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penghapusan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belakang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gabungkan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kondisi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memiliki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satu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simpul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dengan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memiliki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lebih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dari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satu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simpul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9471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32" grpId="0"/>
      <p:bldP spid="32" grpId="1"/>
      <p:bldP spid="23" grpId="0"/>
      <p:bldP spid="52232" grpId="0"/>
      <p:bldP spid="52232" grpId="1"/>
      <p:bldP spid="56" grpId="0"/>
      <p:bldP spid="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Penghapusan</a:t>
            </a:r>
            <a:r>
              <a:rPr lang="en-US" b="1" dirty="0" smtClean="0"/>
              <a:t> </a:t>
            </a:r>
            <a:r>
              <a:rPr lang="en-US" b="1" dirty="0"/>
              <a:t>di </a:t>
            </a:r>
            <a:r>
              <a:rPr lang="en-US" b="1" dirty="0" smtClean="0"/>
              <a:t>Tengah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2831" y="3207654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A</a:t>
            </a:r>
            <a:r>
              <a:rPr lang="en-US" sz="3200" dirty="0" err="1" smtClean="0"/>
              <a:t>wal</a:t>
            </a:r>
            <a:endParaRPr lang="en-US" sz="3200" dirty="0"/>
          </a:p>
        </p:txBody>
      </p:sp>
      <p:cxnSp>
        <p:nvCxnSpPr>
          <p:cNvPr id="17" name="Straight Arrow Connector 16"/>
          <p:cNvCxnSpPr>
            <a:stCxn id="7" idx="2"/>
          </p:cNvCxnSpPr>
          <p:nvPr/>
        </p:nvCxnSpPr>
        <p:spPr>
          <a:xfrm>
            <a:off x="1270681" y="3792429"/>
            <a:ext cx="0" cy="3096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25661" y="3200400"/>
            <a:ext cx="1452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00B050"/>
                </a:solidFill>
              </a:rPr>
              <a:t>Phapus</a:t>
            </a:r>
            <a:endParaRPr lang="en-US" sz="3200" dirty="0">
              <a:solidFill>
                <a:srgbClr val="00B050"/>
              </a:solidFill>
            </a:endParaRPr>
          </a:p>
        </p:txBody>
      </p:sp>
      <p:cxnSp>
        <p:nvCxnSpPr>
          <p:cNvPr id="31" name="Shape 65"/>
          <p:cNvCxnSpPr>
            <a:stCxn id="30" idx="3"/>
            <a:endCxn id="23" idx="0"/>
          </p:cNvCxnSpPr>
          <p:nvPr/>
        </p:nvCxnSpPr>
        <p:spPr>
          <a:xfrm>
            <a:off x="3577677" y="3492788"/>
            <a:ext cx="235498" cy="608525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717550" y="4100778"/>
            <a:ext cx="1568450" cy="569962"/>
            <a:chOff x="344488" y="2776416"/>
            <a:chExt cx="1568450" cy="569962"/>
          </a:xfrm>
        </p:grpSpPr>
        <p:grpSp>
          <p:nvGrpSpPr>
            <p:cNvPr id="15" name="Group 43"/>
            <p:cNvGrpSpPr/>
            <p:nvPr/>
          </p:nvGrpSpPr>
          <p:grpSpPr>
            <a:xfrm>
              <a:off x="344488" y="2776950"/>
              <a:ext cx="1568450" cy="569428"/>
              <a:chOff x="304800" y="4114800"/>
              <a:chExt cx="1447800" cy="714571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rot="5400000">
                <a:off x="1034341" y="4456247"/>
                <a:ext cx="684780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850758" y="4172786"/>
                <a:ext cx="533400" cy="65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5</a:t>
                </a:r>
                <a:endParaRPr lang="en-US" sz="2800" dirty="0"/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 rot="5400000">
              <a:off x="467497" y="3052568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260358" y="2860546"/>
              <a:ext cx="545689" cy="3774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2292577" y="4097663"/>
            <a:ext cx="3047773" cy="549339"/>
            <a:chOff x="1919515" y="2773301"/>
            <a:chExt cx="3047773" cy="549339"/>
          </a:xfrm>
        </p:grpSpPr>
        <p:sp>
          <p:nvSpPr>
            <p:cNvPr id="23" name="Rectangle 22"/>
            <p:cNvSpPr/>
            <p:nvPr/>
          </p:nvSpPr>
          <p:spPr>
            <a:xfrm>
              <a:off x="2655888" y="2776951"/>
              <a:ext cx="1568450" cy="54568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5400000">
              <a:off x="3544302" y="3048774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224808" y="2794132"/>
              <a:ext cx="3391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7</a:t>
              </a:r>
              <a:endParaRPr lang="en-US" sz="2800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976688" y="2990813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795017" y="3045124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rot="10800000">
              <a:off x="1919515" y="31490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5340350" y="3207654"/>
            <a:ext cx="3879850" cy="1448574"/>
            <a:chOff x="4967288" y="1883292"/>
            <a:chExt cx="3879850" cy="1448574"/>
          </a:xfrm>
        </p:grpSpPr>
        <p:sp>
          <p:nvSpPr>
            <p:cNvPr id="25" name="Rectangle 24"/>
            <p:cNvSpPr/>
            <p:nvPr/>
          </p:nvSpPr>
          <p:spPr>
            <a:xfrm>
              <a:off x="7278688" y="2776951"/>
              <a:ext cx="1568450" cy="54568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5400000">
              <a:off x="8184333" y="3049586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4967288" y="2776951"/>
              <a:ext cx="1568450" cy="54568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>
              <a:off x="5851162" y="3048774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14"/>
            <p:cNvCxnSpPr/>
            <p:nvPr/>
          </p:nvCxnSpPr>
          <p:spPr>
            <a:xfrm>
              <a:off x="6288088" y="2990813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586412" y="2794132"/>
              <a:ext cx="2889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9</a:t>
              </a:r>
              <a:endParaRPr lang="en-US" sz="2800" dirty="0"/>
            </a:p>
          </p:txBody>
        </p:sp>
        <p:sp>
          <p:nvSpPr>
            <p:cNvPr id="11" name="TextBox 16"/>
            <p:cNvSpPr txBox="1"/>
            <p:nvPr/>
          </p:nvSpPr>
          <p:spPr>
            <a:xfrm>
              <a:off x="7683730" y="2808646"/>
              <a:ext cx="7724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10</a:t>
              </a:r>
              <a:endParaRPr lang="en-US" sz="2800" dirty="0"/>
            </a:p>
          </p:txBody>
        </p:sp>
        <p:sp>
          <p:nvSpPr>
            <p:cNvPr id="13" name="TextBox 9"/>
            <p:cNvSpPr txBox="1"/>
            <p:nvPr/>
          </p:nvSpPr>
          <p:spPr>
            <a:xfrm>
              <a:off x="7473280" y="1883292"/>
              <a:ext cx="11557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/>
                <a:t>A</a:t>
              </a:r>
              <a:r>
                <a:rPr lang="en-US" sz="3200" dirty="0" err="1" smtClean="0"/>
                <a:t>khir</a:t>
              </a:r>
              <a:endParaRPr lang="en-US" sz="3200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8049344" y="2349288"/>
              <a:ext cx="0" cy="42766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7409863" y="3054358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8372026" y="2867806"/>
              <a:ext cx="545689" cy="3774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5103676" y="3052568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0800000">
              <a:off x="6524172" y="31490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/>
          <p:cNvCxnSpPr/>
          <p:nvPr/>
        </p:nvCxnSpPr>
        <p:spPr>
          <a:xfrm rot="10800000">
            <a:off x="4593090" y="447338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30" idx="1"/>
          </p:cNvCxnSpPr>
          <p:nvPr/>
        </p:nvCxnSpPr>
        <p:spPr>
          <a:xfrm rot="10800000" flipV="1">
            <a:off x="1848535" y="3492787"/>
            <a:ext cx="277126" cy="607987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030662" y="3229362"/>
            <a:ext cx="1247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</a:rPr>
              <a:t>Elemen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50" name="Straight Arrow Connector 49"/>
          <p:cNvCxnSpPr>
            <a:endCxn id="49" idx="2"/>
          </p:cNvCxnSpPr>
          <p:nvPr/>
        </p:nvCxnSpPr>
        <p:spPr>
          <a:xfrm flipV="1">
            <a:off x="3878262" y="3752582"/>
            <a:ext cx="776121" cy="5283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1991406" y="4315175"/>
            <a:ext cx="3653970" cy="1200187"/>
            <a:chOff x="1618344" y="2990813"/>
            <a:chExt cx="3653970" cy="1200187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1618344" y="2990813"/>
              <a:ext cx="0" cy="1200187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628549" y="4191000"/>
              <a:ext cx="3643765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V="1">
              <a:off x="5272314" y="3323452"/>
              <a:ext cx="0" cy="86754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2125661" y="4351463"/>
            <a:ext cx="3352801" cy="949813"/>
            <a:chOff x="1752599" y="3027101"/>
            <a:chExt cx="3352801" cy="949813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5105400" y="3027101"/>
              <a:ext cx="0" cy="935299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1752599" y="3976914"/>
              <a:ext cx="3352801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V="1">
              <a:off x="1752599" y="3317352"/>
              <a:ext cx="0" cy="65956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/>
          <p:cNvCxnSpPr/>
          <p:nvPr/>
        </p:nvCxnSpPr>
        <p:spPr>
          <a:xfrm>
            <a:off x="2038350" y="4315175"/>
            <a:ext cx="990600" cy="1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9" name="Group 138"/>
          <p:cNvGrpSpPr/>
          <p:nvPr/>
        </p:nvGrpSpPr>
        <p:grpSpPr>
          <a:xfrm>
            <a:off x="1784573" y="3200334"/>
            <a:ext cx="6216427" cy="1463086"/>
            <a:chOff x="381000" y="4245492"/>
            <a:chExt cx="6216427" cy="1463086"/>
          </a:xfrm>
        </p:grpSpPr>
        <p:sp>
          <p:nvSpPr>
            <p:cNvPr id="94" name="TextBox 93"/>
            <p:cNvSpPr txBox="1"/>
            <p:nvPr/>
          </p:nvSpPr>
          <p:spPr>
            <a:xfrm>
              <a:off x="381000" y="4245492"/>
              <a:ext cx="11557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Awal</a:t>
              </a:r>
              <a:endParaRPr lang="en-US" sz="3200" dirty="0"/>
            </a:p>
          </p:txBody>
        </p:sp>
        <p:cxnSp>
          <p:nvCxnSpPr>
            <p:cNvPr id="95" name="Straight Arrow Connector 94"/>
            <p:cNvCxnSpPr>
              <a:stCxn id="94" idx="2"/>
            </p:cNvCxnSpPr>
            <p:nvPr/>
          </p:nvCxnSpPr>
          <p:spPr>
            <a:xfrm>
              <a:off x="958850" y="4830267"/>
              <a:ext cx="0" cy="30969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98" name="Group 97"/>
            <p:cNvGrpSpPr/>
            <p:nvPr/>
          </p:nvGrpSpPr>
          <p:grpSpPr>
            <a:xfrm>
              <a:off x="405719" y="5138616"/>
              <a:ext cx="1568450" cy="569962"/>
              <a:chOff x="344488" y="2776416"/>
              <a:chExt cx="1568450" cy="569962"/>
            </a:xfrm>
          </p:grpSpPr>
          <p:grpSp>
            <p:nvGrpSpPr>
              <p:cNvPr id="99" name="Group 43"/>
              <p:cNvGrpSpPr/>
              <p:nvPr/>
            </p:nvGrpSpPr>
            <p:grpSpPr>
              <a:xfrm>
                <a:off x="344488" y="2776950"/>
                <a:ext cx="1568450" cy="569428"/>
                <a:chOff x="304800" y="4114800"/>
                <a:chExt cx="1447800" cy="714571"/>
              </a:xfrm>
            </p:grpSpPr>
            <p:sp>
              <p:nvSpPr>
                <p:cNvPr id="102" name="Rectangle 101"/>
                <p:cNvSpPr/>
                <p:nvPr/>
              </p:nvSpPr>
              <p:spPr>
                <a:xfrm>
                  <a:off x="304800" y="4114800"/>
                  <a:ext cx="1447800" cy="68478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3" name="Straight Connector 102"/>
                <p:cNvCxnSpPr/>
                <p:nvPr/>
              </p:nvCxnSpPr>
              <p:spPr>
                <a:xfrm rot="5400000">
                  <a:off x="1034341" y="4456247"/>
                  <a:ext cx="684780" cy="188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04" name="TextBox 103"/>
                <p:cNvSpPr txBox="1"/>
                <p:nvPr/>
              </p:nvSpPr>
              <p:spPr>
                <a:xfrm>
                  <a:off x="850758" y="4172786"/>
                  <a:ext cx="533400" cy="6565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5</a:t>
                  </a:r>
                  <a:endParaRPr lang="en-US" sz="2800" dirty="0"/>
                </a:p>
              </p:txBody>
            </p:sp>
          </p:grpSp>
          <p:cxnSp>
            <p:nvCxnSpPr>
              <p:cNvPr id="100" name="Straight Connector 99"/>
              <p:cNvCxnSpPr/>
              <p:nvPr/>
            </p:nvCxnSpPr>
            <p:spPr>
              <a:xfrm rot="5400000">
                <a:off x="467497" y="3052568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>
                <a:off x="260358" y="2860546"/>
                <a:ext cx="545689" cy="37742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2" name="Group 111"/>
            <p:cNvGrpSpPr/>
            <p:nvPr/>
          </p:nvGrpSpPr>
          <p:grpSpPr>
            <a:xfrm>
              <a:off x="2717577" y="4245492"/>
              <a:ext cx="3879850" cy="1448574"/>
              <a:chOff x="4967288" y="1883292"/>
              <a:chExt cx="3879850" cy="1448574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7278688" y="2776951"/>
                <a:ext cx="1568450" cy="545689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4" name="Straight Connector 113"/>
              <p:cNvCxnSpPr/>
              <p:nvPr/>
            </p:nvCxnSpPr>
            <p:spPr>
              <a:xfrm rot="5400000">
                <a:off x="8184333" y="3049586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5" name="Rectangle 114"/>
              <p:cNvSpPr/>
              <p:nvPr/>
            </p:nvSpPr>
            <p:spPr>
              <a:xfrm>
                <a:off x="4967288" y="2776951"/>
                <a:ext cx="1568450" cy="545689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6" name="Straight Connector 115"/>
              <p:cNvCxnSpPr/>
              <p:nvPr/>
            </p:nvCxnSpPr>
            <p:spPr>
              <a:xfrm rot="5400000">
                <a:off x="5851162" y="3048774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Straight Arrow Connector 14"/>
              <p:cNvCxnSpPr/>
              <p:nvPr/>
            </p:nvCxnSpPr>
            <p:spPr>
              <a:xfrm>
                <a:off x="6288088" y="2990813"/>
                <a:ext cx="990600" cy="126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8" name="TextBox 117"/>
              <p:cNvSpPr txBox="1"/>
              <p:nvPr/>
            </p:nvSpPr>
            <p:spPr>
              <a:xfrm>
                <a:off x="5586412" y="2794132"/>
                <a:ext cx="2889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9</a:t>
                </a:r>
                <a:endParaRPr lang="en-US" sz="2800" dirty="0"/>
              </a:p>
            </p:txBody>
          </p:sp>
          <p:sp>
            <p:nvSpPr>
              <p:cNvPr id="119" name="TextBox 16"/>
              <p:cNvSpPr txBox="1"/>
              <p:nvPr/>
            </p:nvSpPr>
            <p:spPr>
              <a:xfrm>
                <a:off x="7683730" y="2808646"/>
                <a:ext cx="7724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10</a:t>
                </a:r>
                <a:endParaRPr lang="en-US" sz="2800" dirty="0"/>
              </a:p>
            </p:txBody>
          </p:sp>
          <p:sp>
            <p:nvSpPr>
              <p:cNvPr id="120" name="TextBox 9"/>
              <p:cNvSpPr txBox="1"/>
              <p:nvPr/>
            </p:nvSpPr>
            <p:spPr>
              <a:xfrm>
                <a:off x="7473280" y="1883292"/>
                <a:ext cx="11557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/>
                  <a:t>A</a:t>
                </a:r>
                <a:r>
                  <a:rPr lang="en-US" sz="3200" dirty="0" err="1" smtClean="0"/>
                  <a:t>khir</a:t>
                </a:r>
                <a:endParaRPr lang="en-US" sz="3200" dirty="0"/>
              </a:p>
            </p:txBody>
          </p:sp>
          <p:cxnSp>
            <p:nvCxnSpPr>
              <p:cNvPr id="121" name="Straight Arrow Connector 120"/>
              <p:cNvCxnSpPr/>
              <p:nvPr/>
            </p:nvCxnSpPr>
            <p:spPr>
              <a:xfrm>
                <a:off x="8049344" y="2349288"/>
                <a:ext cx="0" cy="427662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>
                <a:off x="7409863" y="3054358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8372026" y="2867806"/>
                <a:ext cx="545689" cy="37742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>
                <a:off x="5103676" y="3052568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" name="Straight Arrow Connector 124"/>
              <p:cNvCxnSpPr/>
              <p:nvPr/>
            </p:nvCxnSpPr>
            <p:spPr>
              <a:xfrm rot="10800000">
                <a:off x="6524172" y="3149018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26" name="Straight Arrow Connector 125"/>
            <p:cNvCxnSpPr/>
            <p:nvPr/>
          </p:nvCxnSpPr>
          <p:spPr>
            <a:xfrm rot="10800000">
              <a:off x="1970317" y="55112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>
              <a:off x="1726519" y="5353013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0" name="TextBox 139"/>
          <p:cNvSpPr txBox="1"/>
          <p:nvPr/>
        </p:nvSpPr>
        <p:spPr>
          <a:xfrm>
            <a:off x="838199" y="1600200"/>
            <a:ext cx="9067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memiliki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smtClean="0">
                <a:latin typeface="Arial Narrow" pitchFamily="34" charset="0"/>
              </a:rPr>
              <a:t>{</a:t>
            </a:r>
            <a:r>
              <a:rPr lang="en-US" sz="2800" dirty="0" err="1" smtClean="0">
                <a:latin typeface="Arial Narrow" pitchFamily="34" charset="0"/>
              </a:rPr>
              <a:t>sama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seperti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penghapusan</a:t>
            </a:r>
            <a:r>
              <a:rPr lang="en-US" sz="2800" dirty="0" smtClean="0">
                <a:latin typeface="Arial Narrow" pitchFamily="34" charset="0"/>
              </a:rPr>
              <a:t> di depan}</a:t>
            </a:r>
            <a:endParaRPr lang="en-US" sz="2800" dirty="0">
              <a:latin typeface="Arial Narrow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838200" y="2086428"/>
            <a:ext cx="76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memiliki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lebih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dari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998847" y="2600980"/>
            <a:ext cx="76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 Narrow" pitchFamily="34" charset="0"/>
              </a:rPr>
              <a:t>Misalkan</a:t>
            </a:r>
            <a:r>
              <a:rPr lang="en-US" sz="2800" dirty="0" smtClean="0">
                <a:latin typeface="Arial Narrow" pitchFamily="34" charset="0"/>
              </a:rPr>
              <a:t> data yang </a:t>
            </a:r>
            <a:r>
              <a:rPr lang="en-US" sz="2800" dirty="0" err="1" smtClean="0">
                <a:latin typeface="Arial Narrow" pitchFamily="34" charset="0"/>
              </a:rPr>
              <a:t>akan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dihapus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angka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 Narrow" pitchFamily="34" charset="0"/>
              </a:rPr>
              <a:t>7</a:t>
            </a:r>
            <a:endParaRPr lang="en-US" sz="28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28600" y="5156537"/>
            <a:ext cx="94488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penghapusan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tengah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dalam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bentuk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algoritma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)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berdasarkan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illustrasi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yang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ada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di slide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penghapusan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tengah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gabungkan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kondisi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memiliki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satu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simpul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dengan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memiliki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lebih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dari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satu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simpul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)</a:t>
            </a:r>
            <a:endParaRPr lang="en-US" sz="20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22305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30" grpId="0"/>
      <p:bldP spid="30" grpId="1"/>
      <p:bldP spid="49" grpId="0"/>
      <p:bldP spid="49" grpId="1"/>
      <p:bldP spid="140" grpId="0"/>
      <p:bldP spid="141" grpId="0"/>
      <p:bldP spid="142" grpId="0"/>
      <p:bldP spid="7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Operasi-operasi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26670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800" dirty="0" err="1" smtClean="0"/>
              <a:t>Operasi-operasi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lainnya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i="1" dirty="0" smtClean="0"/>
              <a:t>traversal</a:t>
            </a:r>
            <a:r>
              <a:rPr lang="en-US" sz="2800" dirty="0" smtClean="0"/>
              <a:t>, </a:t>
            </a:r>
            <a:r>
              <a:rPr lang="en-US" sz="2800" i="1" dirty="0" err="1" smtClean="0"/>
              <a:t>pencarian</a:t>
            </a:r>
            <a:r>
              <a:rPr lang="en-US" sz="2800" i="1" dirty="0" smtClean="0"/>
              <a:t> (searching), </a:t>
            </a:r>
            <a:r>
              <a:rPr lang="en-US" sz="2800" dirty="0" err="1" smtClean="0"/>
              <a:t>pengurutan</a:t>
            </a:r>
            <a:r>
              <a:rPr lang="en-US" sz="2800" dirty="0" smtClean="0"/>
              <a:t> (</a:t>
            </a:r>
            <a:r>
              <a:rPr lang="en-US" sz="2800" i="1" dirty="0" smtClean="0"/>
              <a:t>sorting) </a:t>
            </a:r>
            <a:r>
              <a:rPr lang="en-US" sz="2800" dirty="0" err="1" smtClean="0"/>
              <a:t>dan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penghancuran</a:t>
            </a:r>
            <a:r>
              <a:rPr lang="en-US" sz="2800" i="1" dirty="0" smtClean="0"/>
              <a:t> (destroy)</a:t>
            </a:r>
            <a:r>
              <a:rPr lang="en-US" sz="2800" dirty="0" smtClean="0"/>
              <a:t> </a:t>
            </a:r>
            <a:r>
              <a:rPr lang="en-US" sz="2800" dirty="0" err="1" smtClean="0"/>
              <a:t>diperlakukan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single linked </a:t>
            </a:r>
            <a:r>
              <a:rPr lang="en-US" sz="2800" i="1" dirty="0" smtClean="0">
                <a:solidFill>
                  <a:srgbClr val="FF0000"/>
                </a:solidFill>
              </a:rPr>
              <a:t>list.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 err="1" smtClean="0"/>
              <a:t>Metode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pengurutan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Minimum Sort, </a:t>
            </a:r>
            <a:r>
              <a:rPr lang="en-US" sz="2800" dirty="0" err="1" smtClean="0"/>
              <a:t>tapi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Bubble Sort </a:t>
            </a:r>
            <a:r>
              <a:rPr lang="en-US" sz="2800" dirty="0" err="1" smtClean="0"/>
              <a:t>dan</a:t>
            </a:r>
            <a:r>
              <a:rPr lang="en-US" sz="2800" dirty="0" smtClean="0"/>
              <a:t> Maximum Sort.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65150" y="4648200"/>
            <a:ext cx="880745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untuk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masing-masing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operasi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tersebut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!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44303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46482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3200" dirty="0" smtClean="0"/>
              <a:t>Ada </a:t>
            </a:r>
            <a:r>
              <a:rPr lang="en-US" sz="3200" dirty="0" err="1" smtClean="0"/>
              <a:t>sebuah</a:t>
            </a:r>
            <a:r>
              <a:rPr lang="en-US" sz="3200" dirty="0" smtClean="0"/>
              <a:t> list </a:t>
            </a:r>
            <a:r>
              <a:rPr lang="en-US" sz="3200" dirty="0" err="1" smtClean="0"/>
              <a:t>Mahasiswa</a:t>
            </a:r>
            <a:r>
              <a:rPr lang="en-US" sz="3200" dirty="0" smtClean="0"/>
              <a:t> </a:t>
            </a:r>
            <a:r>
              <a:rPr lang="en-US" sz="3200" dirty="0" err="1" smtClean="0"/>
              <a:t>menggunakan</a:t>
            </a:r>
            <a:r>
              <a:rPr lang="en-US" sz="3200" dirty="0" smtClean="0"/>
              <a:t> </a:t>
            </a:r>
            <a:r>
              <a:rPr lang="en-US" sz="3200" dirty="0" err="1" smtClean="0"/>
              <a:t>simpul</a:t>
            </a:r>
            <a:r>
              <a:rPr lang="en-US" sz="3200" dirty="0" smtClean="0"/>
              <a:t> double linked list. </a:t>
            </a:r>
            <a:r>
              <a:rPr lang="en-US" sz="3200" dirty="0" err="1" smtClean="0"/>
              <a:t>Deklarasi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list </a:t>
            </a:r>
            <a:r>
              <a:rPr lang="en-US" sz="3200" dirty="0" err="1" smtClean="0"/>
              <a:t>Mahasiswa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berikut</a:t>
            </a:r>
            <a:r>
              <a:rPr lang="en-US" sz="3200" dirty="0" smtClean="0"/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3200" b="1" u="sng" dirty="0" err="1" smtClean="0"/>
              <a:t>Kamus</a:t>
            </a:r>
            <a:r>
              <a:rPr lang="en-US" sz="3200" b="1" u="sng" dirty="0" smtClean="0"/>
              <a:t>:</a:t>
            </a:r>
          </a:p>
          <a:p>
            <a:pPr marL="457200" indent="0" algn="just">
              <a:spcBef>
                <a:spcPts val="0"/>
              </a:spcBef>
              <a:buNone/>
            </a:pPr>
            <a:r>
              <a:rPr lang="en-US" sz="3200" b="1" u="sng" dirty="0" smtClean="0"/>
              <a:t>Type</a:t>
            </a: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 err="1" smtClean="0"/>
              <a:t>PointMhs</a:t>
            </a:r>
            <a:r>
              <a:rPr lang="en-US" sz="3200" dirty="0" smtClean="0"/>
              <a:t> =</a:t>
            </a:r>
            <a:r>
              <a:rPr lang="en-US" sz="3200" dirty="0" smtClean="0">
                <a:sym typeface="Symbol" panose="05050102010706020507" pitchFamily="18" charset="2"/>
              </a:rPr>
              <a:t></a:t>
            </a:r>
            <a:r>
              <a:rPr lang="en-US" sz="3200" dirty="0" err="1" smtClean="0">
                <a:sym typeface="Symbol" panose="05050102010706020507" pitchFamily="18" charset="2"/>
              </a:rPr>
              <a:t>SimpulMhs</a:t>
            </a:r>
            <a:endParaRPr lang="en-US" sz="3200" dirty="0" smtClean="0">
              <a:sym typeface="Symbol" panose="05050102010706020507" pitchFamily="18" charset="2"/>
            </a:endParaRP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 err="1" smtClean="0">
                <a:sym typeface="Symbol" panose="05050102010706020507" pitchFamily="18" charset="2"/>
              </a:rPr>
              <a:t>Mahasiswa</a:t>
            </a:r>
            <a:r>
              <a:rPr lang="en-US" sz="3200" dirty="0" smtClean="0">
                <a:sym typeface="Symbol" panose="05050102010706020507" pitchFamily="18" charset="2"/>
              </a:rPr>
              <a:t> = </a:t>
            </a:r>
            <a:r>
              <a:rPr lang="en-US" sz="3200" b="1" u="sng" dirty="0" smtClean="0">
                <a:sym typeface="Symbol" panose="05050102010706020507" pitchFamily="18" charset="2"/>
              </a:rPr>
              <a:t>Record</a:t>
            </a: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>
                <a:sym typeface="Symbol" panose="05050102010706020507" pitchFamily="18" charset="2"/>
              </a:rPr>
              <a:t>	</a:t>
            </a:r>
            <a:r>
              <a:rPr lang="en-US" sz="3200" dirty="0" smtClean="0">
                <a:sym typeface="Symbol" panose="05050102010706020507" pitchFamily="18" charset="2"/>
              </a:rPr>
              <a:t>NIM, Nama : </a:t>
            </a:r>
            <a:r>
              <a:rPr lang="en-US" sz="3200" b="1" u="sng" dirty="0" smtClean="0">
                <a:sym typeface="Symbol" panose="05050102010706020507" pitchFamily="18" charset="2"/>
              </a:rPr>
              <a:t>string</a:t>
            </a:r>
            <a:r>
              <a:rPr lang="en-US" sz="3200" dirty="0" smtClean="0">
                <a:sym typeface="Symbol" panose="05050102010706020507" pitchFamily="18" charset="2"/>
              </a:rPr>
              <a:t>,</a:t>
            </a: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>
                <a:sym typeface="Symbol" panose="05050102010706020507" pitchFamily="18" charset="2"/>
              </a:rPr>
              <a:t>	</a:t>
            </a:r>
            <a:r>
              <a:rPr lang="en-US" sz="3200" dirty="0" smtClean="0">
                <a:sym typeface="Symbol" panose="05050102010706020507" pitchFamily="18" charset="2"/>
              </a:rPr>
              <a:t>JK : </a:t>
            </a:r>
            <a:r>
              <a:rPr lang="en-US" sz="3200" b="1" u="sng" dirty="0" smtClean="0">
                <a:sym typeface="Symbol" panose="05050102010706020507" pitchFamily="18" charset="2"/>
              </a:rPr>
              <a:t>char</a:t>
            </a:r>
            <a:r>
              <a:rPr lang="en-US" sz="3200" dirty="0" smtClean="0">
                <a:sym typeface="Symbol" panose="05050102010706020507" pitchFamily="18" charset="2"/>
              </a:rPr>
              <a:t>		</a:t>
            </a:r>
            <a:r>
              <a:rPr lang="en-US" sz="3200" i="1" dirty="0" smtClean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en-US" sz="3200" i="1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jenis</a:t>
            </a:r>
            <a:r>
              <a:rPr lang="en-US" sz="3200" i="1" dirty="0" smtClean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3200" i="1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kelamin</a:t>
            </a:r>
            <a:r>
              <a:rPr lang="en-US" sz="3200" i="1" dirty="0" smtClean="0">
                <a:solidFill>
                  <a:srgbClr val="0070C0"/>
                </a:solidFill>
                <a:sym typeface="Symbol" panose="05050102010706020507" pitchFamily="18" charset="2"/>
              </a:rPr>
              <a:t> (L/P)}</a:t>
            </a: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b="1" u="sng" dirty="0" err="1" smtClean="0">
                <a:sym typeface="Symbol" panose="05050102010706020507" pitchFamily="18" charset="2"/>
              </a:rPr>
              <a:t>EndRecord</a:t>
            </a:r>
            <a:endParaRPr lang="en-US" sz="3200" b="1" u="sng" dirty="0" smtClean="0">
              <a:sym typeface="Symbol" panose="05050102010706020507" pitchFamily="18" charset="2"/>
            </a:endParaRP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 err="1" smtClean="0">
                <a:sym typeface="Symbol" panose="05050102010706020507" pitchFamily="18" charset="2"/>
              </a:rPr>
              <a:t>SimpulMhs</a:t>
            </a:r>
            <a:r>
              <a:rPr lang="en-US" sz="3200" dirty="0" smtClean="0">
                <a:sym typeface="Symbol" panose="05050102010706020507" pitchFamily="18" charset="2"/>
              </a:rPr>
              <a:t> = </a:t>
            </a:r>
            <a:r>
              <a:rPr lang="en-US" sz="3200" b="1" u="sng" dirty="0" smtClean="0">
                <a:sym typeface="Symbol" panose="05050102010706020507" pitchFamily="18" charset="2"/>
              </a:rPr>
              <a:t>Record</a:t>
            </a: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>
                <a:sym typeface="Symbol" panose="05050102010706020507" pitchFamily="18" charset="2"/>
              </a:rPr>
              <a:t>	</a:t>
            </a:r>
            <a:r>
              <a:rPr lang="en-US" sz="3200" dirty="0" err="1" smtClean="0">
                <a:sym typeface="Symbol" panose="05050102010706020507" pitchFamily="18" charset="2"/>
              </a:rPr>
              <a:t>InfoMhs</a:t>
            </a:r>
            <a:r>
              <a:rPr lang="en-US" sz="3200" dirty="0" smtClean="0">
                <a:sym typeface="Symbol" panose="05050102010706020507" pitchFamily="18" charset="2"/>
              </a:rPr>
              <a:t> : </a:t>
            </a:r>
            <a:r>
              <a:rPr lang="en-US" sz="3200" dirty="0" err="1" smtClean="0">
                <a:sym typeface="Symbol" panose="05050102010706020507" pitchFamily="18" charset="2"/>
              </a:rPr>
              <a:t>Mahasiswa</a:t>
            </a:r>
            <a:r>
              <a:rPr lang="en-US" sz="3200" b="1" u="sng" dirty="0" smtClean="0">
                <a:sym typeface="Symbol" panose="05050102010706020507" pitchFamily="18" charset="2"/>
              </a:rPr>
              <a:t>,</a:t>
            </a: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>
                <a:sym typeface="Symbol" panose="05050102010706020507" pitchFamily="18" charset="2"/>
              </a:rPr>
              <a:t>	</a:t>
            </a:r>
            <a:r>
              <a:rPr lang="en-US" sz="3200" dirty="0" err="1" smtClean="0">
                <a:sym typeface="Symbol" panose="05050102010706020507" pitchFamily="18" charset="2"/>
              </a:rPr>
              <a:t>Prev</a:t>
            </a:r>
            <a:r>
              <a:rPr lang="en-US" sz="3200" dirty="0" smtClean="0">
                <a:sym typeface="Symbol" panose="05050102010706020507" pitchFamily="18" charset="2"/>
              </a:rPr>
              <a:t>, Next : </a:t>
            </a:r>
            <a:r>
              <a:rPr lang="en-US" sz="3200" dirty="0" err="1" smtClean="0">
                <a:sym typeface="Symbol" panose="05050102010706020507" pitchFamily="18" charset="2"/>
              </a:rPr>
              <a:t>PointMhs</a:t>
            </a:r>
            <a:endParaRPr lang="en-US" sz="3200" dirty="0" smtClean="0">
              <a:sym typeface="Symbol" panose="05050102010706020507" pitchFamily="18" charset="2"/>
            </a:endParaRP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b="1" u="sng" dirty="0" err="1" smtClean="0">
                <a:sym typeface="Symbol" panose="05050102010706020507" pitchFamily="18" charset="2"/>
              </a:rPr>
              <a:t>EndRecord</a:t>
            </a:r>
            <a:endParaRPr lang="en-US" sz="3200" b="1" u="sng" dirty="0" smtClean="0">
              <a:sym typeface="Symbol" panose="05050102010706020507" pitchFamily="18" charset="2"/>
            </a:endParaRPr>
          </a:p>
          <a:p>
            <a:pPr marL="457200" indent="0" algn="just">
              <a:spcBef>
                <a:spcPts val="0"/>
              </a:spcBef>
              <a:buNone/>
            </a:pPr>
            <a:endParaRPr lang="en-US" sz="3200" dirty="0">
              <a:sym typeface="Symbol" panose="05050102010706020507" pitchFamily="18" charset="2"/>
            </a:endParaRPr>
          </a:p>
          <a:p>
            <a:pPr marL="457200" indent="0" algn="just">
              <a:spcBef>
                <a:spcPts val="0"/>
              </a:spcBef>
              <a:buNone/>
            </a:pPr>
            <a:r>
              <a:rPr lang="en-US" sz="3200" dirty="0" err="1" smtClean="0">
                <a:sym typeface="Symbol" panose="05050102010706020507" pitchFamily="18" charset="2"/>
              </a:rPr>
              <a:t>Awal</a:t>
            </a:r>
            <a:r>
              <a:rPr lang="en-US" sz="3200" dirty="0" smtClean="0">
                <a:sym typeface="Symbol" panose="05050102010706020507" pitchFamily="18" charset="2"/>
              </a:rPr>
              <a:t>, </a:t>
            </a:r>
            <a:r>
              <a:rPr lang="en-US" sz="3200" dirty="0" err="1" smtClean="0">
                <a:sym typeface="Symbol" panose="05050102010706020507" pitchFamily="18" charset="2"/>
              </a:rPr>
              <a:t>Akhir</a:t>
            </a:r>
            <a:r>
              <a:rPr lang="en-US" sz="3200" dirty="0" smtClean="0">
                <a:sym typeface="Symbol" panose="05050102010706020507" pitchFamily="18" charset="2"/>
              </a:rPr>
              <a:t> : </a:t>
            </a:r>
            <a:r>
              <a:rPr lang="en-US" sz="3200" dirty="0" err="1" smtClean="0">
                <a:sym typeface="Symbol" panose="05050102010706020507" pitchFamily="18" charset="2"/>
              </a:rPr>
              <a:t>PointMhs</a:t>
            </a:r>
            <a:endParaRPr lang="en-US" sz="3200" dirty="0" smtClean="0">
              <a:sym typeface="Symbol" panose="05050102010706020507" pitchFamily="18" charset="2"/>
            </a:endParaRPr>
          </a:p>
          <a:p>
            <a:pPr marL="457200" indent="0" algn="just">
              <a:spcBef>
                <a:spcPts val="0"/>
              </a:spcBef>
              <a:buNone/>
            </a:pPr>
            <a:r>
              <a:rPr lang="en-US" sz="3200" dirty="0" err="1" smtClean="0">
                <a:sym typeface="Symbol" panose="05050102010706020507" pitchFamily="18" charset="2"/>
              </a:rPr>
              <a:t>Mhs</a:t>
            </a:r>
            <a:r>
              <a:rPr lang="en-US" sz="3200" dirty="0" err="1" smtClean="0">
                <a:sym typeface="Symbol" panose="05050102010706020507" pitchFamily="18" charset="2"/>
              </a:rPr>
              <a:t>Baru</a:t>
            </a:r>
            <a:r>
              <a:rPr lang="en-US" sz="3200" dirty="0" smtClean="0">
                <a:sym typeface="Symbol" panose="05050102010706020507" pitchFamily="18" charset="2"/>
              </a:rPr>
              <a:t>, </a:t>
            </a:r>
            <a:r>
              <a:rPr lang="en-US" sz="3200" dirty="0" err="1" smtClean="0">
                <a:sym typeface="Symbol" panose="05050102010706020507" pitchFamily="18" charset="2"/>
              </a:rPr>
              <a:t>Mhs</a:t>
            </a:r>
            <a:r>
              <a:rPr lang="en-US" sz="3200" dirty="0" err="1" smtClean="0">
                <a:sym typeface="Symbol" panose="05050102010706020507" pitchFamily="18" charset="2"/>
              </a:rPr>
              <a:t>Hapus</a:t>
            </a:r>
            <a:r>
              <a:rPr lang="en-US" sz="3200" dirty="0" smtClean="0">
                <a:sym typeface="Symbol" panose="05050102010706020507" pitchFamily="18" charset="2"/>
              </a:rPr>
              <a:t> : </a:t>
            </a:r>
            <a:r>
              <a:rPr lang="en-US" sz="3200" dirty="0" err="1" smtClean="0">
                <a:sym typeface="Symbol" panose="05050102010706020507" pitchFamily="18" charset="2"/>
              </a:rPr>
              <a:t>Mahasiswa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9737145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Double Linked List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Linked list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simpul</a:t>
            </a:r>
            <a:r>
              <a:rPr lang="en-US" b="1" dirty="0" smtClean="0"/>
              <a:t> </a:t>
            </a:r>
            <a:r>
              <a:rPr lang="en-US" b="1" dirty="0" err="1" smtClean="0"/>
              <a:t>berisi</a:t>
            </a:r>
            <a:r>
              <a:rPr lang="en-US" b="1" dirty="0" smtClean="0"/>
              <a:t> </a:t>
            </a:r>
            <a:r>
              <a:rPr lang="en-US" b="1" dirty="0" err="1" smtClean="0"/>
              <a:t>satu</a:t>
            </a:r>
            <a:r>
              <a:rPr lang="en-US" b="1" dirty="0" smtClean="0"/>
              <a:t> link / pointer yang </a:t>
            </a:r>
            <a:r>
              <a:rPr lang="en-US" b="1" dirty="0" err="1" smtClean="0"/>
              <a:t>mengacu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simpul</a:t>
            </a:r>
            <a:r>
              <a:rPr lang="en-US" b="1" dirty="0" smtClean="0"/>
              <a:t> </a:t>
            </a:r>
            <a:r>
              <a:rPr lang="en-US" b="1" dirty="0" err="1" smtClean="0"/>
              <a:t>berikutnya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satu</a:t>
            </a:r>
            <a:r>
              <a:rPr lang="en-US" b="1" dirty="0" smtClean="0"/>
              <a:t> link/pointer yang </a:t>
            </a:r>
            <a:r>
              <a:rPr lang="en-US" b="1" dirty="0" err="1" smtClean="0"/>
              <a:t>mengacu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simpul</a:t>
            </a:r>
            <a:r>
              <a:rPr lang="en-US" b="1" dirty="0" smtClean="0"/>
              <a:t> </a:t>
            </a:r>
            <a:r>
              <a:rPr lang="en-US" b="1" dirty="0" err="1" smtClean="0"/>
              <a:t>sebelumnya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Simpul</a:t>
            </a:r>
            <a:r>
              <a:rPr lang="en-US" b="1" dirty="0" smtClean="0"/>
              <a:t> Double Linked List : 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</a:p>
          <a:p>
            <a:pPr marL="0" indent="0">
              <a:buNone/>
            </a:pPr>
            <a:r>
              <a:rPr lang="en-US" dirty="0" smtClean="0"/>
              <a:t>     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05250" y="5192991"/>
            <a:ext cx="2063750" cy="646309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r>
              <a:rPr lang="en-US" b="1" dirty="0" smtClean="0"/>
              <a:t>Medan Data</a:t>
            </a:r>
          </a:p>
          <a:p>
            <a:r>
              <a:rPr lang="en-US" b="1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Info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873750" y="5068691"/>
            <a:ext cx="2889250" cy="646309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r>
              <a:rPr lang="en-US" b="1" dirty="0" smtClean="0"/>
              <a:t>Medan </a:t>
            </a:r>
            <a:r>
              <a:rPr lang="en-US" b="1" dirty="0" err="1" smtClean="0"/>
              <a:t>Sambungan</a:t>
            </a:r>
            <a:r>
              <a:rPr lang="en-US" b="1" dirty="0" smtClean="0"/>
              <a:t> </a:t>
            </a:r>
            <a:r>
              <a:rPr lang="en-US" b="1" dirty="0" err="1" smtClean="0"/>
              <a:t>Kanan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en-US" b="1" dirty="0" smtClean="0">
                <a:solidFill>
                  <a:srgbClr val="FF0000"/>
                </a:solidFill>
              </a:rPr>
              <a:t>ext</a:t>
            </a:r>
            <a:r>
              <a:rPr lang="en-US" b="1" dirty="0" smtClean="0"/>
              <a:t>)</a:t>
            </a:r>
            <a:endParaRPr lang="en-US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3835401" y="3733799"/>
            <a:ext cx="1962150" cy="685797"/>
            <a:chOff x="3835401" y="3733799"/>
            <a:chExt cx="1962150" cy="685797"/>
          </a:xfrm>
        </p:grpSpPr>
        <p:grpSp>
          <p:nvGrpSpPr>
            <p:cNvPr id="12" name="Group 11"/>
            <p:cNvGrpSpPr/>
            <p:nvPr/>
          </p:nvGrpSpPr>
          <p:grpSpPr>
            <a:xfrm>
              <a:off x="3835401" y="3733799"/>
              <a:ext cx="1962150" cy="685797"/>
              <a:chOff x="1752600" y="3352802"/>
              <a:chExt cx="1219200" cy="534192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52600" y="3352802"/>
                <a:ext cx="1219200" cy="533400"/>
              </a:xfrm>
              <a:prstGeom prst="rect">
                <a:avLst/>
              </a:prstGeom>
              <a:ln w="28575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 rot="5400000">
                <a:off x="2432057" y="3619500"/>
                <a:ext cx="5334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/>
            <p:nvPr/>
          </p:nvCxnSpPr>
          <p:spPr>
            <a:xfrm rot="5400000">
              <a:off x="3951488" y="4074913"/>
              <a:ext cx="684781" cy="25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1" name="Straight Arrow Connector 20"/>
          <p:cNvCxnSpPr/>
          <p:nvPr/>
        </p:nvCxnSpPr>
        <p:spPr>
          <a:xfrm rot="10800000" flipV="1">
            <a:off x="3149600" y="4267200"/>
            <a:ext cx="990600" cy="914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97000" y="5068691"/>
            <a:ext cx="2889250" cy="646309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r>
              <a:rPr lang="en-US" b="1" dirty="0" smtClean="0"/>
              <a:t>Medan </a:t>
            </a:r>
            <a:r>
              <a:rPr lang="en-US" b="1" dirty="0" err="1" smtClean="0"/>
              <a:t>Sambungan</a:t>
            </a:r>
            <a:r>
              <a:rPr lang="en-US" b="1" dirty="0" smtClean="0"/>
              <a:t> </a:t>
            </a:r>
            <a:r>
              <a:rPr lang="en-US" b="1" dirty="0" err="1" smtClean="0"/>
              <a:t>Kiri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>
                <a:solidFill>
                  <a:srgbClr val="FF0000"/>
                </a:solidFill>
              </a:rPr>
              <a:t>P</a:t>
            </a:r>
            <a:r>
              <a:rPr lang="en-US" b="1" dirty="0" err="1" smtClean="0">
                <a:solidFill>
                  <a:srgbClr val="FF0000"/>
                </a:solidFill>
              </a:rPr>
              <a:t>rev</a:t>
            </a:r>
            <a:r>
              <a:rPr lang="en-US" b="1" dirty="0" smtClean="0"/>
              <a:t>)</a:t>
            </a:r>
            <a:endParaRPr lang="en-US" b="1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562600" y="4267200"/>
            <a:ext cx="13716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0600" y="4114799"/>
            <a:ext cx="34925" cy="10781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r>
              <a:rPr lang="en-US" dirty="0" smtClean="0"/>
              <a:t>(</a:t>
            </a:r>
            <a:r>
              <a:rPr lang="en-US" dirty="0" err="1" smtClean="0"/>
              <a:t>lanjutan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3600" dirty="0" err="1" smtClean="0"/>
              <a:t>Berdasarkan</a:t>
            </a:r>
            <a:r>
              <a:rPr lang="en-US" sz="3600" dirty="0" smtClean="0"/>
              <a:t> </a:t>
            </a:r>
            <a:r>
              <a:rPr lang="en-US" sz="3600" dirty="0" err="1" smtClean="0"/>
              <a:t>deklarasi</a:t>
            </a:r>
            <a:r>
              <a:rPr lang="en-US" sz="3600" dirty="0" smtClean="0"/>
              <a:t> list </a:t>
            </a:r>
            <a:r>
              <a:rPr lang="en-US" sz="3600" dirty="0" err="1" smtClean="0"/>
              <a:t>mahasiswa</a:t>
            </a:r>
            <a:r>
              <a:rPr lang="en-US" sz="3600" dirty="0" smtClean="0"/>
              <a:t> yang </a:t>
            </a:r>
            <a:r>
              <a:rPr lang="en-US" sz="3600" dirty="0" err="1" smtClean="0"/>
              <a:t>sudah</a:t>
            </a:r>
            <a:r>
              <a:rPr lang="en-US" sz="3600" dirty="0" smtClean="0"/>
              <a:t> </a:t>
            </a:r>
            <a:r>
              <a:rPr lang="en-US" sz="3600" dirty="0" err="1" smtClean="0"/>
              <a:t>didefinisikan</a:t>
            </a:r>
            <a:r>
              <a:rPr lang="en-US" sz="3600" dirty="0" smtClean="0"/>
              <a:t>, </a:t>
            </a:r>
            <a:r>
              <a:rPr lang="en-US" sz="3600" dirty="0" err="1" smtClean="0"/>
              <a:t>buat</a:t>
            </a:r>
            <a:r>
              <a:rPr lang="en-US" sz="3600" dirty="0" smtClean="0"/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algoritma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/>
              <a:t>(</a:t>
            </a:r>
            <a:r>
              <a:rPr lang="en-US" sz="3600" dirty="0" err="1" smtClean="0"/>
              <a:t>bukan</a:t>
            </a:r>
            <a:r>
              <a:rPr lang="en-US" sz="3600" dirty="0" smtClean="0"/>
              <a:t> program)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bentuk</a:t>
            </a:r>
            <a:r>
              <a:rPr lang="en-US" sz="3600" dirty="0" smtClean="0"/>
              <a:t> </a:t>
            </a:r>
            <a:r>
              <a:rPr lang="en-US" sz="3600" dirty="0" err="1" smtClean="0"/>
              <a:t>prosedur</a:t>
            </a:r>
            <a:r>
              <a:rPr lang="en-US" sz="3600" dirty="0" smtClean="0"/>
              <a:t> </a:t>
            </a:r>
            <a:r>
              <a:rPr lang="en-US" sz="3600" dirty="0" err="1" smtClean="0"/>
              <a:t>berparameter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:</a:t>
            </a: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Operasi</a:t>
            </a:r>
            <a:r>
              <a:rPr lang="en-US" sz="3600" dirty="0" smtClean="0"/>
              <a:t> </a:t>
            </a:r>
            <a:r>
              <a:rPr lang="en-US" sz="3600" dirty="0" err="1" smtClean="0"/>
              <a:t>penyisipan</a:t>
            </a:r>
            <a:r>
              <a:rPr lang="en-US" sz="3600" dirty="0" smtClean="0"/>
              <a:t> di </a:t>
            </a:r>
            <a:r>
              <a:rPr lang="en-US" sz="3600" dirty="0" err="1" smtClean="0"/>
              <a:t>belakang</a:t>
            </a:r>
            <a:r>
              <a:rPr lang="en-US" sz="3600" dirty="0" smtClean="0"/>
              <a:t> </a:t>
            </a: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Operasi</a:t>
            </a:r>
            <a:r>
              <a:rPr lang="en-US" sz="3600" dirty="0" smtClean="0"/>
              <a:t> </a:t>
            </a:r>
            <a:r>
              <a:rPr lang="en-US" sz="3600" dirty="0" err="1" smtClean="0"/>
              <a:t>penghapusan</a:t>
            </a:r>
            <a:r>
              <a:rPr lang="en-US" sz="3600" dirty="0" smtClean="0"/>
              <a:t> di </a:t>
            </a:r>
            <a:r>
              <a:rPr lang="en-US" sz="3600" dirty="0" err="1" smtClean="0"/>
              <a:t>tengah</a:t>
            </a:r>
            <a:endParaRPr lang="en-US" sz="3600" dirty="0" smtClean="0"/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Operasi</a:t>
            </a:r>
            <a:r>
              <a:rPr lang="en-US" sz="3600" dirty="0" smtClean="0"/>
              <a:t> </a:t>
            </a:r>
            <a:r>
              <a:rPr lang="en-US" sz="3600" dirty="0" err="1" smtClean="0"/>
              <a:t>pengurutan</a:t>
            </a:r>
            <a:r>
              <a:rPr lang="en-US" sz="3600" dirty="0" smtClean="0"/>
              <a:t> </a:t>
            </a:r>
            <a:r>
              <a:rPr lang="en-US" sz="3600" dirty="0" err="1" smtClean="0"/>
              <a:t>menggunakan</a:t>
            </a:r>
            <a:r>
              <a:rPr lang="en-US" sz="3600" dirty="0" smtClean="0"/>
              <a:t> </a:t>
            </a:r>
            <a:r>
              <a:rPr lang="en-US" sz="3600" dirty="0" err="1" smtClean="0"/>
              <a:t>metode</a:t>
            </a:r>
            <a:r>
              <a:rPr lang="en-US" sz="3600" dirty="0" smtClean="0"/>
              <a:t> bubble sort </a:t>
            </a:r>
            <a:r>
              <a:rPr lang="en-US" sz="3600" dirty="0" err="1" smtClean="0"/>
              <a:t>secara</a:t>
            </a:r>
            <a:r>
              <a:rPr lang="en-US" sz="3600" dirty="0" smtClean="0"/>
              <a:t> </a:t>
            </a:r>
            <a:r>
              <a:rPr lang="en-US" sz="3600" dirty="0" smtClean="0"/>
              <a:t>des</a:t>
            </a:r>
            <a:r>
              <a:rPr lang="en-US" sz="3600" dirty="0" smtClean="0"/>
              <a:t>cending </a:t>
            </a:r>
            <a:r>
              <a:rPr lang="en-US" sz="3600" dirty="0" err="1" smtClean="0"/>
              <a:t>berdasarkan</a:t>
            </a:r>
            <a:r>
              <a:rPr lang="en-US" sz="3600" dirty="0" smtClean="0"/>
              <a:t> Nama </a:t>
            </a: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7629878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Ketentuan</a:t>
            </a:r>
            <a:r>
              <a:rPr lang="en-US" sz="4000" dirty="0" smtClean="0"/>
              <a:t> </a:t>
            </a:r>
            <a:r>
              <a:rPr lang="en-US" sz="4000" dirty="0" err="1" smtClean="0"/>
              <a:t>Penyelesaian</a:t>
            </a:r>
            <a:r>
              <a:rPr lang="en-US" sz="4000" dirty="0" smtClean="0"/>
              <a:t> </a:t>
            </a:r>
            <a:r>
              <a:rPr lang="en-US" sz="4000" dirty="0" err="1" smtClean="0"/>
              <a:t>Soal</a:t>
            </a:r>
            <a:r>
              <a:rPr lang="en-US" sz="4000" dirty="0" smtClean="0"/>
              <a:t> </a:t>
            </a:r>
            <a:r>
              <a:rPr lang="en-US" sz="4000" dirty="0" err="1" smtClean="0"/>
              <a:t>Latihan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Satu</a:t>
            </a:r>
            <a:r>
              <a:rPr lang="en-US" sz="3600" dirty="0" smtClean="0"/>
              <a:t> </a:t>
            </a: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hanya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boleh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menyelesaikan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satu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soal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latihan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Satu</a:t>
            </a:r>
            <a:r>
              <a:rPr lang="en-US" sz="3600" dirty="0" smtClean="0"/>
              <a:t> </a:t>
            </a:r>
            <a:r>
              <a:rPr lang="en-US" sz="3600" dirty="0" err="1" smtClean="0"/>
              <a:t>kelas</a:t>
            </a:r>
            <a:r>
              <a:rPr lang="en-US" sz="3600" dirty="0" smtClean="0"/>
              <a:t> </a:t>
            </a:r>
            <a:r>
              <a:rPr lang="en-US" sz="3600" dirty="0" err="1" smtClean="0"/>
              <a:t>hanya</a:t>
            </a:r>
            <a:r>
              <a:rPr lang="en-US" sz="3600" dirty="0" smtClean="0"/>
              <a:t> </a:t>
            </a:r>
            <a:r>
              <a:rPr lang="en-US" sz="3600" dirty="0" err="1" smtClean="0"/>
              <a:t>ada</a:t>
            </a:r>
            <a:r>
              <a:rPr lang="en-US" sz="3600" dirty="0" smtClean="0"/>
              <a:t> </a:t>
            </a:r>
            <a:r>
              <a:rPr lang="en-US" sz="3600" dirty="0" err="1" smtClean="0"/>
              <a:t>tiga</a:t>
            </a:r>
            <a:r>
              <a:rPr lang="en-US" sz="3600" dirty="0" smtClean="0"/>
              <a:t> (3) </a:t>
            </a:r>
            <a:r>
              <a:rPr lang="en-US" sz="3600" dirty="0" err="1" smtClean="0"/>
              <a:t>jawaban</a:t>
            </a:r>
            <a:r>
              <a:rPr lang="en-US" sz="3600" dirty="0" smtClean="0"/>
              <a:t> </a:t>
            </a:r>
            <a:r>
              <a:rPr lang="en-US" sz="3600" dirty="0" err="1" smtClean="0"/>
              <a:t>benar</a:t>
            </a:r>
            <a:r>
              <a:rPr lang="en-US" sz="3600" dirty="0" smtClean="0"/>
              <a:t> (</a:t>
            </a:r>
            <a:r>
              <a:rPr lang="en-US" sz="3600" dirty="0" err="1" smtClean="0"/>
              <a:t>berarti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hanya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tiga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mahasiswa</a:t>
            </a:r>
            <a:r>
              <a:rPr lang="en-US" sz="3600" dirty="0" smtClean="0"/>
              <a:t>)</a:t>
            </a: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Siapa</a:t>
            </a:r>
            <a:r>
              <a:rPr lang="en-US" sz="3600" dirty="0" smtClean="0"/>
              <a:t> </a:t>
            </a:r>
            <a:r>
              <a:rPr lang="en-US" sz="3600" dirty="0" err="1" smtClean="0"/>
              <a:t>cepat</a:t>
            </a:r>
            <a:r>
              <a:rPr lang="en-US" sz="3600" dirty="0" smtClean="0"/>
              <a:t> </a:t>
            </a:r>
            <a:r>
              <a:rPr lang="en-US" sz="3600" dirty="0" err="1" smtClean="0"/>
              <a:t>mengirim</a:t>
            </a:r>
            <a:r>
              <a:rPr lang="en-US" sz="3600" dirty="0" smtClean="0"/>
              <a:t> </a:t>
            </a:r>
            <a:r>
              <a:rPr lang="en-US" sz="3600" dirty="0" err="1" smtClean="0"/>
              <a:t>jawaban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benar</a:t>
            </a:r>
            <a:r>
              <a:rPr lang="en-US" sz="3600" dirty="0" smtClean="0"/>
              <a:t> </a:t>
            </a:r>
            <a:r>
              <a:rPr lang="en-US" sz="3600" dirty="0" err="1" smtClean="0"/>
              <a:t>maka</a:t>
            </a:r>
            <a:r>
              <a:rPr lang="en-US" sz="3600" dirty="0" smtClean="0"/>
              <a:t> </a:t>
            </a:r>
            <a:r>
              <a:rPr lang="en-US" sz="3600" dirty="0" err="1" smtClean="0"/>
              <a:t>dia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mendapat</a:t>
            </a:r>
            <a:r>
              <a:rPr lang="en-US" sz="3600" dirty="0" smtClean="0"/>
              <a:t> </a:t>
            </a:r>
            <a:r>
              <a:rPr lang="en-US" sz="3600" dirty="0" err="1" smtClean="0"/>
              <a:t>nilai</a:t>
            </a:r>
            <a:r>
              <a:rPr lang="en-US" sz="3600" dirty="0" smtClean="0"/>
              <a:t>, </a:t>
            </a:r>
            <a:r>
              <a:rPr lang="en-US" sz="3600" dirty="0" err="1" smtClean="0"/>
              <a:t>jika</a:t>
            </a:r>
            <a:r>
              <a:rPr lang="en-US" sz="3600" dirty="0" smtClean="0"/>
              <a:t> </a:t>
            </a:r>
            <a:r>
              <a:rPr lang="en-US" sz="3600" dirty="0" err="1" smtClean="0"/>
              <a:t>sudah</a:t>
            </a:r>
            <a:r>
              <a:rPr lang="en-US" sz="3600" dirty="0" smtClean="0"/>
              <a:t> </a:t>
            </a:r>
            <a:r>
              <a:rPr lang="en-US" sz="3600" dirty="0" err="1" smtClean="0"/>
              <a:t>didapat</a:t>
            </a:r>
            <a:r>
              <a:rPr lang="en-US" sz="3600" dirty="0" smtClean="0"/>
              <a:t> 3 </a:t>
            </a:r>
            <a:r>
              <a:rPr lang="en-US" sz="3600" dirty="0" err="1" smtClean="0"/>
              <a:t>jawaban</a:t>
            </a:r>
            <a:r>
              <a:rPr lang="en-US" sz="3600" dirty="0" smtClean="0"/>
              <a:t> </a:t>
            </a:r>
            <a:r>
              <a:rPr lang="en-US" sz="3600" dirty="0" err="1" smtClean="0"/>
              <a:t>benar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3 </a:t>
            </a:r>
            <a:r>
              <a:rPr lang="en-US" sz="3600" dirty="0" err="1" smtClean="0"/>
              <a:t>soal</a:t>
            </a:r>
            <a:r>
              <a:rPr lang="en-US" sz="3600" dirty="0" smtClean="0"/>
              <a:t> </a:t>
            </a:r>
            <a:r>
              <a:rPr lang="en-US" sz="3600" dirty="0" err="1" smtClean="0"/>
              <a:t>latihan</a:t>
            </a:r>
            <a:r>
              <a:rPr lang="en-US" sz="3600" dirty="0" smtClean="0"/>
              <a:t> </a:t>
            </a:r>
            <a:r>
              <a:rPr lang="en-US" sz="3600" dirty="0" err="1" smtClean="0"/>
              <a:t>tersebut</a:t>
            </a:r>
            <a:r>
              <a:rPr lang="en-US" sz="3600" dirty="0" smtClean="0"/>
              <a:t>, </a:t>
            </a:r>
            <a:r>
              <a:rPr lang="en-US" sz="3600" dirty="0" err="1" smtClean="0"/>
              <a:t>maka</a:t>
            </a:r>
            <a:r>
              <a:rPr lang="en-US" sz="3600" dirty="0" smtClean="0"/>
              <a:t> </a:t>
            </a:r>
            <a:r>
              <a:rPr lang="en-US" sz="3600" dirty="0" err="1" smtClean="0"/>
              <a:t>jawaban-jawaban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lainnya</a:t>
            </a:r>
            <a:r>
              <a:rPr lang="en-US" sz="3600" dirty="0" smtClean="0"/>
              <a:t> </a:t>
            </a:r>
            <a:r>
              <a:rPr lang="en-US" sz="3600" dirty="0" err="1" smtClean="0"/>
              <a:t>akan</a:t>
            </a:r>
            <a:r>
              <a:rPr lang="en-US" sz="3600" dirty="0" smtClean="0"/>
              <a:t> </a:t>
            </a:r>
            <a:r>
              <a:rPr lang="en-US" sz="3600" dirty="0" err="1" smtClean="0"/>
              <a:t>diabaikan</a:t>
            </a:r>
            <a:r>
              <a:rPr lang="en-US" sz="3600" dirty="0" smtClean="0"/>
              <a:t>.</a:t>
            </a: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Kirimkan</a:t>
            </a:r>
            <a:r>
              <a:rPr lang="en-US" sz="3600" dirty="0" smtClean="0"/>
              <a:t> </a:t>
            </a:r>
            <a:r>
              <a:rPr lang="en-US" sz="3600" dirty="0" err="1" smtClean="0"/>
              <a:t>jawabannya</a:t>
            </a:r>
            <a:r>
              <a:rPr lang="en-US" sz="3600" dirty="0" smtClean="0"/>
              <a:t> </a:t>
            </a:r>
            <a:r>
              <a:rPr lang="en-US" sz="3600" dirty="0" err="1" smtClean="0"/>
              <a:t>ke</a:t>
            </a:r>
            <a:r>
              <a:rPr lang="en-US" sz="3600" dirty="0" smtClean="0"/>
              <a:t> email, </a:t>
            </a:r>
            <a:r>
              <a:rPr lang="en-US" sz="3600" dirty="0" err="1" smtClean="0"/>
              <a:t>ditunggu</a:t>
            </a:r>
            <a:r>
              <a:rPr lang="en-US" sz="3600" dirty="0" smtClean="0"/>
              <a:t> </a:t>
            </a:r>
            <a:r>
              <a:rPr lang="en-US" sz="3600" dirty="0" err="1" smtClean="0"/>
              <a:t>sampai</a:t>
            </a:r>
            <a:r>
              <a:rPr lang="en-US" sz="3600" dirty="0" smtClean="0"/>
              <a:t> </a:t>
            </a:r>
            <a:r>
              <a:rPr lang="en-US" sz="3600" dirty="0" err="1" smtClean="0"/>
              <a:t>hari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Kamis</a:t>
            </a:r>
            <a:r>
              <a:rPr lang="en-US" sz="3600" b="1" dirty="0" smtClean="0">
                <a:solidFill>
                  <a:srgbClr val="FF0000"/>
                </a:solidFill>
              </a:rPr>
              <a:t> 16 April 2020 </a:t>
            </a:r>
            <a:r>
              <a:rPr lang="en-US" sz="3600" b="1" dirty="0" err="1" smtClean="0">
                <a:solidFill>
                  <a:srgbClr val="FF0000"/>
                </a:solidFill>
              </a:rPr>
              <a:t>pukul</a:t>
            </a:r>
            <a:r>
              <a:rPr lang="en-US" sz="3600" b="1" dirty="0" smtClean="0">
                <a:solidFill>
                  <a:srgbClr val="FF0000"/>
                </a:solidFill>
              </a:rPr>
              <a:t> 13:30 WIB.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9971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7200" dirty="0" smtClean="0">
              <a:latin typeface="Algerian" pitchFamily="82" charset="0"/>
            </a:endParaRPr>
          </a:p>
          <a:p>
            <a:pPr algn="ctr">
              <a:buNone/>
            </a:pPr>
            <a:r>
              <a:rPr lang="en-US" sz="7200" dirty="0" smtClean="0">
                <a:latin typeface="Algerian" pitchFamily="82" charset="0"/>
              </a:rPr>
              <a:t>TERIMA KASIH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Adam Baru\Modul Adam\Pemrograman Berorientasi Objek\Gambar\childrens_question_2360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Deklarasi</a:t>
            </a:r>
            <a:r>
              <a:rPr lang="en-US" b="1" dirty="0" smtClean="0"/>
              <a:t> Double Linked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Type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NamaPointer</a:t>
            </a:r>
            <a:r>
              <a:rPr lang="en-US" dirty="0" smtClean="0"/>
              <a:t> </a:t>
            </a:r>
            <a:r>
              <a:rPr lang="en-US" dirty="0" smtClean="0"/>
              <a:t>= ↑</a:t>
            </a:r>
            <a:r>
              <a:rPr lang="en-US" dirty="0" err="1" smtClean="0"/>
              <a:t>Simpul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pt-BR" dirty="0" smtClean="0"/>
              <a:t>Simpul  = </a:t>
            </a:r>
            <a:r>
              <a:rPr lang="pt-BR" b="1" u="sng" dirty="0" smtClean="0"/>
              <a:t>Record</a:t>
            </a:r>
            <a:endParaRPr lang="en-US" b="1" dirty="0" smtClean="0"/>
          </a:p>
          <a:p>
            <a:pPr>
              <a:buNone/>
            </a:pPr>
            <a:r>
              <a:rPr lang="pt-BR" dirty="0" smtClean="0"/>
              <a:t>        </a:t>
            </a:r>
            <a:r>
              <a:rPr lang="pt-BR" dirty="0" smtClean="0"/>
              <a:t>MedanData  </a:t>
            </a:r>
            <a:r>
              <a:rPr lang="pt-BR" dirty="0" smtClean="0"/>
              <a:t>: tipedata,</a:t>
            </a:r>
            <a:endParaRPr lang="en-US" dirty="0" smtClean="0"/>
          </a:p>
          <a:p>
            <a:pPr>
              <a:buNone/>
            </a:pPr>
            <a:r>
              <a:rPr lang="pt-BR" dirty="0"/>
              <a:t>	 </a:t>
            </a:r>
            <a:r>
              <a:rPr lang="pt-BR" dirty="0" smtClean="0"/>
              <a:t>   </a:t>
            </a:r>
            <a:r>
              <a:rPr lang="en-US" dirty="0" err="1" smtClean="0"/>
              <a:t>S</a:t>
            </a:r>
            <a:r>
              <a:rPr lang="en-US" dirty="0" err="1" smtClean="0"/>
              <a:t>ambunganKiri</a:t>
            </a:r>
            <a:r>
              <a:rPr lang="en-US" dirty="0" smtClean="0"/>
              <a:t>, </a:t>
            </a:r>
            <a:r>
              <a:rPr lang="en-US" dirty="0" err="1" smtClean="0"/>
              <a:t>S</a:t>
            </a:r>
            <a:r>
              <a:rPr lang="en-US" dirty="0" err="1" smtClean="0"/>
              <a:t>ambunganKanan</a:t>
            </a:r>
            <a:r>
              <a:rPr lang="en-US" dirty="0" smtClean="0"/>
              <a:t>   </a:t>
            </a:r>
            <a:r>
              <a:rPr lang="en-US" dirty="0" smtClean="0"/>
              <a:t>: </a:t>
            </a:r>
            <a:r>
              <a:rPr lang="en-US" dirty="0" err="1" smtClean="0"/>
              <a:t>NamaPointer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u="sng" dirty="0" err="1" smtClean="0"/>
              <a:t>EndRecord</a:t>
            </a:r>
            <a:endParaRPr lang="en-US" b="1" u="sng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</a:t>
            </a:r>
            <a:r>
              <a:rPr lang="en-US" dirty="0" err="1" smtClean="0"/>
              <a:t>amaVarPointer</a:t>
            </a:r>
            <a:r>
              <a:rPr lang="en-US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NamaPointer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832850" cy="990600"/>
          </a:xfrm>
        </p:spPr>
        <p:txBody>
          <a:bodyPr/>
          <a:lstStyle/>
          <a:p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Deklarasi</a:t>
            </a:r>
            <a:r>
              <a:rPr lang="en-US" b="1" dirty="0" smtClean="0"/>
              <a:t> Double Linked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Type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Point  =  ↑Data</a:t>
            </a:r>
          </a:p>
          <a:p>
            <a:pPr>
              <a:buNone/>
            </a:pPr>
            <a:r>
              <a:rPr lang="en-US" dirty="0" smtClean="0"/>
              <a:t>	Data  = </a:t>
            </a:r>
            <a:r>
              <a:rPr lang="en-US" b="1" u="sng" dirty="0" smtClean="0"/>
              <a:t>Record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smtClean="0"/>
              <a:t>Info         </a:t>
            </a:r>
            <a:r>
              <a:rPr lang="en-US" dirty="0" smtClean="0"/>
              <a:t>: </a:t>
            </a:r>
            <a:r>
              <a:rPr lang="en-US" b="1" u="sng" dirty="0" smtClean="0"/>
              <a:t>integer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Prev</a:t>
            </a:r>
            <a:r>
              <a:rPr lang="en-US" dirty="0" smtClean="0"/>
              <a:t>, Next </a:t>
            </a:r>
            <a:r>
              <a:rPr lang="en-US" dirty="0" smtClean="0"/>
              <a:t>: Point </a:t>
            </a:r>
          </a:p>
          <a:p>
            <a:pPr>
              <a:buNone/>
            </a:pPr>
            <a:r>
              <a:rPr lang="en-US" dirty="0" smtClean="0"/>
              <a:t> 	</a:t>
            </a:r>
            <a:r>
              <a:rPr lang="en-US" b="1" u="sng" dirty="0" err="1" smtClean="0"/>
              <a:t>Endrecord</a:t>
            </a:r>
            <a:endParaRPr lang="en-US" b="1" u="sng" dirty="0" smtClean="0"/>
          </a:p>
          <a:p>
            <a:pPr>
              <a:buNone/>
            </a:pPr>
            <a:r>
              <a:rPr lang="en-US" dirty="0" err="1"/>
              <a:t>A</a:t>
            </a:r>
            <a:r>
              <a:rPr lang="en-US" dirty="0" err="1" smtClean="0"/>
              <a:t>wal</a:t>
            </a:r>
            <a:r>
              <a:rPr lang="en-US" dirty="0" smtClean="0"/>
              <a:t>, </a:t>
            </a:r>
            <a:r>
              <a:rPr lang="en-US" dirty="0" err="1"/>
              <a:t>A</a:t>
            </a:r>
            <a:r>
              <a:rPr lang="en-US" dirty="0" err="1" smtClean="0"/>
              <a:t>khir</a:t>
            </a:r>
            <a:r>
              <a:rPr lang="en-US" dirty="0" smtClean="0"/>
              <a:t> </a:t>
            </a:r>
            <a:r>
              <a:rPr lang="en-US" dirty="0" smtClean="0"/>
              <a:t>: Point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b="1" dirty="0" smtClean="0"/>
              <a:t>Operasi – operasi Double Linked List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236" indent="-514236">
              <a:buFont typeface="+mj-lt"/>
              <a:buAutoNum type="arabicPeriod"/>
            </a:pPr>
            <a:r>
              <a:rPr lang="en-US" sz="3200" b="1" dirty="0" err="1" smtClean="0"/>
              <a:t>Penciptaan</a:t>
            </a:r>
            <a:r>
              <a:rPr lang="en-US" sz="3200" b="1" dirty="0" smtClean="0"/>
              <a:t> (</a:t>
            </a:r>
            <a:r>
              <a:rPr lang="en-US" sz="3200" b="1" i="1" dirty="0"/>
              <a:t>C</a:t>
            </a:r>
            <a:r>
              <a:rPr lang="en-US" sz="3200" b="1" i="1" dirty="0" smtClean="0"/>
              <a:t>reate</a:t>
            </a:r>
            <a:r>
              <a:rPr lang="en-US" sz="3200" b="1" dirty="0" smtClean="0"/>
              <a:t>)</a:t>
            </a:r>
          </a:p>
          <a:p>
            <a:pPr marL="514236" indent="-514236">
              <a:buFont typeface="+mj-lt"/>
              <a:buAutoNum type="arabicPeriod"/>
            </a:pPr>
            <a:r>
              <a:rPr lang="en-US" sz="3200" b="1" dirty="0" err="1" smtClean="0"/>
              <a:t>Penyisipan</a:t>
            </a:r>
            <a:endParaRPr lang="en-US" sz="3200" b="1" dirty="0" smtClean="0"/>
          </a:p>
          <a:p>
            <a:pPr marL="514236" indent="-514236">
              <a:buFont typeface="+mj-lt"/>
              <a:buAutoNum type="arabicPeriod"/>
            </a:pPr>
            <a:r>
              <a:rPr lang="en-US" sz="3200" b="1" dirty="0" err="1" smtClean="0"/>
              <a:t>Penghapusan</a:t>
            </a:r>
            <a:endParaRPr lang="en-US" sz="3200" b="1" dirty="0" smtClean="0"/>
          </a:p>
          <a:p>
            <a:pPr marL="514236" indent="-514236">
              <a:buFont typeface="+mj-lt"/>
              <a:buAutoNum type="arabicPeriod"/>
            </a:pPr>
            <a:r>
              <a:rPr lang="en-US" sz="3200" b="1" dirty="0" smtClean="0"/>
              <a:t>Traversal</a:t>
            </a:r>
          </a:p>
          <a:p>
            <a:pPr marL="514236" indent="-514236">
              <a:buFont typeface="+mj-lt"/>
              <a:buAutoNum type="arabicPeriod"/>
            </a:pPr>
            <a:r>
              <a:rPr lang="en-US" sz="3200" b="1" dirty="0" err="1" smtClean="0"/>
              <a:t>Pencarian</a:t>
            </a:r>
            <a:r>
              <a:rPr lang="en-US" sz="3200" b="1" dirty="0" smtClean="0"/>
              <a:t> (</a:t>
            </a:r>
            <a:r>
              <a:rPr lang="en-US" sz="3200" b="1" i="1" dirty="0" smtClean="0"/>
              <a:t>Searching</a:t>
            </a:r>
            <a:r>
              <a:rPr lang="en-US" sz="3200" b="1" dirty="0" smtClean="0"/>
              <a:t>)</a:t>
            </a:r>
          </a:p>
          <a:p>
            <a:pPr marL="514236" indent="-514236">
              <a:buFont typeface="+mj-lt"/>
              <a:buAutoNum type="arabicPeriod"/>
            </a:pPr>
            <a:r>
              <a:rPr lang="en-US" sz="3200" b="1" dirty="0" err="1" smtClean="0"/>
              <a:t>Pengurutan</a:t>
            </a:r>
            <a:r>
              <a:rPr lang="en-US" sz="3200" b="1" dirty="0" smtClean="0"/>
              <a:t> (</a:t>
            </a:r>
            <a:r>
              <a:rPr lang="en-US" sz="3200" b="1" i="1" dirty="0" smtClean="0"/>
              <a:t>Sorting</a:t>
            </a:r>
            <a:r>
              <a:rPr lang="en-US" sz="3200" b="1" dirty="0" smtClean="0"/>
              <a:t>)</a:t>
            </a:r>
          </a:p>
          <a:p>
            <a:pPr marL="514236" indent="-514236">
              <a:buFont typeface="+mj-lt"/>
              <a:buAutoNum type="arabicPeriod"/>
            </a:pPr>
            <a:r>
              <a:rPr lang="en-US" sz="3200" b="1" dirty="0" err="1" smtClean="0"/>
              <a:t>Penghancuran</a:t>
            </a:r>
            <a:r>
              <a:rPr lang="en-US" sz="3200" b="1" dirty="0" smtClean="0"/>
              <a:t> (</a:t>
            </a:r>
            <a:r>
              <a:rPr lang="en-US" sz="3200" b="1" i="1" dirty="0"/>
              <a:t>D</a:t>
            </a:r>
            <a:r>
              <a:rPr lang="en-US" sz="3200" b="1" i="1" dirty="0" smtClean="0"/>
              <a:t>estroy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Penciptaan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500" dirty="0" err="1" smtClean="0"/>
              <a:t>Sama</a:t>
            </a:r>
            <a:r>
              <a:rPr lang="en-US" sz="3500" dirty="0" smtClean="0"/>
              <a:t> </a:t>
            </a:r>
            <a:r>
              <a:rPr lang="en-US" sz="3500" dirty="0" err="1" smtClean="0"/>
              <a:t>seperti</a:t>
            </a:r>
            <a:r>
              <a:rPr lang="en-US" sz="3500" dirty="0" smtClean="0"/>
              <a:t> </a:t>
            </a:r>
            <a:r>
              <a:rPr lang="en-US" sz="3500" dirty="0" err="1" smtClean="0"/>
              <a:t>pada</a:t>
            </a:r>
            <a:r>
              <a:rPr lang="en-US" sz="3500" dirty="0" smtClean="0"/>
              <a:t> Single Linked List.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971800" y="2819402"/>
            <a:ext cx="577850" cy="762000"/>
            <a:chOff x="1905000" y="2438400"/>
            <a:chExt cx="533400" cy="533400"/>
          </a:xfrm>
        </p:grpSpPr>
        <p:sp>
          <p:nvSpPr>
            <p:cNvPr id="4" name="Rectangle 3"/>
            <p:cNvSpPr/>
            <p:nvPr/>
          </p:nvSpPr>
          <p:spPr>
            <a:xfrm>
              <a:off x="1905000" y="2438400"/>
              <a:ext cx="533400" cy="53340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rot="5400000">
              <a:off x="1905000" y="2438400"/>
              <a:ext cx="533400" cy="533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6521450" y="2819402"/>
            <a:ext cx="577850" cy="762000"/>
            <a:chOff x="1905000" y="2438400"/>
            <a:chExt cx="533400" cy="533400"/>
          </a:xfrm>
        </p:grpSpPr>
        <p:sp>
          <p:nvSpPr>
            <p:cNvPr id="10" name="Rectangle 9"/>
            <p:cNvSpPr/>
            <p:nvPr/>
          </p:nvSpPr>
          <p:spPr>
            <a:xfrm>
              <a:off x="1905000" y="2438400"/>
              <a:ext cx="533400" cy="53340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>
              <a:off x="1905000" y="2438400"/>
              <a:ext cx="533400" cy="533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990600" y="2895602"/>
            <a:ext cx="1981200" cy="584775"/>
            <a:chOff x="914400" y="2895600"/>
            <a:chExt cx="1828800" cy="584775"/>
          </a:xfrm>
        </p:grpSpPr>
        <p:sp>
          <p:nvSpPr>
            <p:cNvPr id="12" name="TextBox 11"/>
            <p:cNvSpPr txBox="1"/>
            <p:nvPr/>
          </p:nvSpPr>
          <p:spPr>
            <a:xfrm>
              <a:off x="914400" y="2895600"/>
              <a:ext cx="1066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/>
                <a:t>A</a:t>
              </a:r>
              <a:r>
                <a:rPr lang="en-US" sz="3200" dirty="0" err="1" smtClean="0"/>
                <a:t>wal</a:t>
              </a:r>
              <a:endParaRPr lang="en-US" sz="3200" dirty="0"/>
            </a:p>
          </p:txBody>
        </p:sp>
        <p:cxnSp>
          <p:nvCxnSpPr>
            <p:cNvPr id="18" name="Straight Arrow Connector 17"/>
            <p:cNvCxnSpPr>
              <a:endCxn id="4" idx="1"/>
            </p:cNvCxnSpPr>
            <p:nvPr/>
          </p:nvCxnSpPr>
          <p:spPr>
            <a:xfrm>
              <a:off x="1981200" y="3200400"/>
              <a:ext cx="762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540250" y="2895601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A</a:t>
            </a:r>
            <a:r>
              <a:rPr lang="en-US" sz="3200" dirty="0" err="1" smtClean="0"/>
              <a:t>khir</a:t>
            </a:r>
            <a:endParaRPr lang="en-US" sz="3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613400" y="3200402"/>
            <a:ext cx="8255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Penyisipan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penyisipan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Double </a:t>
            </a:r>
            <a:r>
              <a:rPr lang="en-US" dirty="0"/>
              <a:t>L</a:t>
            </a:r>
            <a:r>
              <a:rPr lang="en-US" dirty="0" smtClean="0"/>
              <a:t>inked </a:t>
            </a:r>
            <a:r>
              <a:rPr lang="en-US" dirty="0"/>
              <a:t>L</a:t>
            </a:r>
            <a:r>
              <a:rPr lang="en-US" dirty="0" smtClean="0"/>
              <a:t>ist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Single Linked List,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Double Linked List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dua</a:t>
            </a:r>
            <a:r>
              <a:rPr lang="en-US" dirty="0" smtClean="0">
                <a:solidFill>
                  <a:srgbClr val="FF0000"/>
                </a:solidFill>
              </a:rPr>
              <a:t> pointer </a:t>
            </a:r>
            <a:r>
              <a:rPr lang="en-US" dirty="0" err="1" smtClean="0">
                <a:solidFill>
                  <a:srgbClr val="FF0000"/>
                </a:solidFill>
              </a:rPr>
              <a:t>sambungan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harus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terhubung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simpul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sebelumnya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simpul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berikutnya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911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Penyisipan</a:t>
            </a:r>
            <a:r>
              <a:rPr lang="en-US" b="1" dirty="0" smtClean="0"/>
              <a:t> di Depan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236" lvl="2" indent="-514236">
              <a:spcBef>
                <a:spcPts val="700"/>
              </a:spcBef>
              <a:buSzPct val="60000"/>
              <a:buNone/>
            </a:pPr>
            <a:r>
              <a:rPr lang="en-US" b="1" dirty="0" smtClean="0"/>
              <a:t>- List </a:t>
            </a:r>
            <a:r>
              <a:rPr lang="en-US" b="1" dirty="0" err="1" smtClean="0"/>
              <a:t>kosong</a:t>
            </a:r>
            <a:r>
              <a:rPr lang="en-US" b="1" dirty="0" smtClean="0"/>
              <a:t> </a:t>
            </a:r>
            <a:r>
              <a:rPr lang="en-US" b="1" dirty="0" smtClean="0"/>
              <a:t>{</a:t>
            </a:r>
            <a:r>
              <a:rPr lang="en-US" b="1" dirty="0" err="1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wal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= </a:t>
            </a:r>
            <a:r>
              <a:rPr lang="en-US" b="1" dirty="0" smtClean="0">
                <a:solidFill>
                  <a:srgbClr val="FF0000"/>
                </a:solidFill>
              </a:rPr>
              <a:t>Nil</a:t>
            </a:r>
            <a:r>
              <a:rPr lang="en-US" b="1" dirty="0" smtClean="0"/>
              <a:t>}</a:t>
            </a:r>
            <a:endParaRPr lang="en-US" sz="2800" dirty="0" smtClean="0"/>
          </a:p>
          <a:p>
            <a:pPr marL="514236" indent="-514236">
              <a:buNone/>
            </a:pPr>
            <a:r>
              <a:rPr lang="en-US" b="1" dirty="0" smtClean="0"/>
              <a:t>	</a:t>
            </a:r>
          </a:p>
          <a:p>
            <a:pPr marL="514236" indent="-514236">
              <a:buNone/>
            </a:pPr>
            <a:endParaRPr lang="en-US" b="1" dirty="0" smtClean="0"/>
          </a:p>
          <a:p>
            <a:pPr marL="514236" indent="-514236">
              <a:buNone/>
            </a:pPr>
            <a:endParaRPr lang="en-US" b="1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2286000" y="2082225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A</a:t>
            </a:r>
            <a:r>
              <a:rPr lang="en-US" sz="3200" b="1" dirty="0" err="1" smtClean="0"/>
              <a:t>wal</a:t>
            </a:r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2057400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A</a:t>
            </a:r>
            <a:r>
              <a:rPr lang="en-US" sz="3200" b="1" dirty="0" err="1" smtClean="0"/>
              <a:t>khir</a:t>
            </a:r>
            <a:endParaRPr lang="en-US" sz="3200" b="1" dirty="0"/>
          </a:p>
        </p:txBody>
      </p:sp>
      <p:cxnSp>
        <p:nvCxnSpPr>
          <p:cNvPr id="33" name="Shape 32"/>
          <p:cNvCxnSpPr/>
          <p:nvPr/>
        </p:nvCxnSpPr>
        <p:spPr>
          <a:xfrm rot="16200000" flipH="1">
            <a:off x="3062287" y="2652712"/>
            <a:ext cx="533400" cy="40957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2870200" y="3200396"/>
            <a:ext cx="1962150" cy="685802"/>
            <a:chOff x="2870200" y="3200396"/>
            <a:chExt cx="1962150" cy="685802"/>
          </a:xfrm>
        </p:grpSpPr>
        <p:sp>
          <p:nvSpPr>
            <p:cNvPr id="36" name="Rectangle 35"/>
            <p:cNvSpPr/>
            <p:nvPr/>
          </p:nvSpPr>
          <p:spPr>
            <a:xfrm>
              <a:off x="2870200" y="3200400"/>
              <a:ext cx="1962150" cy="684781"/>
            </a:xfrm>
            <a:prstGeom prst="rect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327400" y="3200396"/>
              <a:ext cx="1066800" cy="685802"/>
              <a:chOff x="3327400" y="3200396"/>
              <a:chExt cx="1066800" cy="685802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rot="5400000">
                <a:off x="4050531" y="3542530"/>
                <a:ext cx="684781" cy="25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>
                <a:off x="2986287" y="3541509"/>
                <a:ext cx="684781" cy="25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" name="TextBox 8"/>
          <p:cNvSpPr txBox="1"/>
          <p:nvPr/>
        </p:nvSpPr>
        <p:spPr>
          <a:xfrm>
            <a:off x="914400" y="3276602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B</a:t>
            </a:r>
            <a:r>
              <a:rPr lang="en-US" sz="3200" b="1" dirty="0" err="1" smtClean="0"/>
              <a:t>aru</a:t>
            </a:r>
            <a:endParaRPr lang="en-US" sz="3200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55800" y="3581402"/>
            <a:ext cx="8255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4274984" y="3315987"/>
            <a:ext cx="673510" cy="4350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2773106" y="3319617"/>
            <a:ext cx="673510" cy="4350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556000" y="3276600"/>
            <a:ext cx="57785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cxnSp>
        <p:nvCxnSpPr>
          <p:cNvPr id="60" name="Elbow Connector 59"/>
          <p:cNvCxnSpPr/>
          <p:nvPr/>
        </p:nvCxnSpPr>
        <p:spPr>
          <a:xfrm rot="5400000">
            <a:off x="4291300" y="2386300"/>
            <a:ext cx="482025" cy="99377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0" grpId="0"/>
      <p:bldP spid="31" grpId="0"/>
      <p:bldP spid="9" grpId="0"/>
      <p:bldP spid="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Penyisipan</a:t>
            </a:r>
            <a:r>
              <a:rPr lang="en-US" b="1" dirty="0" smtClean="0"/>
              <a:t> di Depan 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236" lvl="2" indent="-514236">
              <a:spcBef>
                <a:spcPts val="700"/>
              </a:spcBef>
              <a:buSzPct val="60000"/>
              <a:buNone/>
            </a:pPr>
            <a:r>
              <a:rPr lang="en-US" b="1" dirty="0" smtClean="0"/>
              <a:t>	</a:t>
            </a:r>
          </a:p>
          <a:p>
            <a:pPr marL="514236" indent="-514236">
              <a:buNone/>
            </a:pPr>
            <a:endParaRPr lang="en-US" b="1" dirty="0" smtClean="0"/>
          </a:p>
          <a:p>
            <a:pPr marL="514236" indent="-514236">
              <a:buNone/>
            </a:pPr>
            <a:endParaRPr lang="en-US" b="1" dirty="0" smtClean="0"/>
          </a:p>
        </p:txBody>
      </p:sp>
      <p:grpSp>
        <p:nvGrpSpPr>
          <p:cNvPr id="33" name="Group 3"/>
          <p:cNvGrpSpPr/>
          <p:nvPr/>
        </p:nvGrpSpPr>
        <p:grpSpPr>
          <a:xfrm>
            <a:off x="6750050" y="3429000"/>
            <a:ext cx="2063751" cy="685800"/>
            <a:chOff x="1752600" y="3352800"/>
            <a:chExt cx="1604211" cy="534194"/>
          </a:xfrm>
        </p:grpSpPr>
        <p:sp>
          <p:nvSpPr>
            <p:cNvPr id="58" name="Rectangle 57"/>
            <p:cNvSpPr/>
            <p:nvPr/>
          </p:nvSpPr>
          <p:spPr>
            <a:xfrm>
              <a:off x="1752600" y="3352800"/>
              <a:ext cx="1604211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/>
            <p:nvPr/>
          </p:nvCxnSpPr>
          <p:spPr>
            <a:xfrm rot="5400000">
              <a:off x="2709081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2899610" y="3429000"/>
              <a:ext cx="5334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346451" y="259080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A</a:t>
            </a:r>
            <a:r>
              <a:rPr lang="en-US" sz="3200" dirty="0" err="1" smtClean="0"/>
              <a:t>wal</a:t>
            </a:r>
            <a:endParaRPr lang="en-US" sz="3200" dirty="0"/>
          </a:p>
        </p:txBody>
      </p:sp>
      <p:grpSp>
        <p:nvGrpSpPr>
          <p:cNvPr id="35" name="Group 46"/>
          <p:cNvGrpSpPr/>
          <p:nvPr/>
        </p:nvGrpSpPr>
        <p:grpSpPr>
          <a:xfrm>
            <a:off x="3936999" y="3429000"/>
            <a:ext cx="2070100" cy="684781"/>
            <a:chOff x="5175738" y="2362200"/>
            <a:chExt cx="1910862" cy="684781"/>
          </a:xfrm>
        </p:grpSpPr>
        <p:sp>
          <p:nvSpPr>
            <p:cNvPr id="56" name="Rectangle 55"/>
            <p:cNvSpPr/>
            <p:nvPr/>
          </p:nvSpPr>
          <p:spPr>
            <a:xfrm>
              <a:off x="5175738" y="2362200"/>
              <a:ext cx="1910862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6" name="Straight Arrow Connector 35"/>
          <p:cNvCxnSpPr/>
          <p:nvPr/>
        </p:nvCxnSpPr>
        <p:spPr>
          <a:xfrm>
            <a:off x="5759450" y="3657597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768850" y="350520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7550150" y="350520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7988300" y="259080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Akhir</a:t>
            </a:r>
            <a:endParaRPr lang="en-US" sz="3200" dirty="0"/>
          </a:p>
        </p:txBody>
      </p:sp>
      <p:cxnSp>
        <p:nvCxnSpPr>
          <p:cNvPr id="47" name="Shape 46"/>
          <p:cNvCxnSpPr>
            <a:stCxn id="44" idx="1"/>
            <a:endCxn id="58" idx="0"/>
          </p:cNvCxnSpPr>
          <p:nvPr/>
        </p:nvCxnSpPr>
        <p:spPr>
          <a:xfrm rot="10800000" flipV="1">
            <a:off x="7781926" y="2883188"/>
            <a:ext cx="206375" cy="54581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097491" y="3770366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6901727" y="3770366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10800000">
            <a:off x="5994400" y="3886197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10800000">
            <a:off x="3200400" y="3886197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hape 72"/>
          <p:cNvCxnSpPr>
            <a:stCxn id="34" idx="3"/>
          </p:cNvCxnSpPr>
          <p:nvPr/>
        </p:nvCxnSpPr>
        <p:spPr>
          <a:xfrm>
            <a:off x="4502151" y="2883188"/>
            <a:ext cx="450849" cy="54581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130300" y="3429003"/>
            <a:ext cx="2070100" cy="6847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rot="5400000">
            <a:off x="2363731" y="3770372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1290792" y="3770369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1046743" y="3526323"/>
            <a:ext cx="684781" cy="4901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924050" y="3491471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2965450" y="3657597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066800" y="16865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indent="0">
              <a:spcBef>
                <a:spcPts val="700"/>
              </a:spcBef>
              <a:buSzPct val="60000"/>
              <a:buNone/>
            </a:pPr>
            <a:r>
              <a:rPr lang="en-US" sz="2800" b="1" dirty="0" smtClean="0"/>
              <a:t>- List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kosong</a:t>
            </a:r>
            <a:r>
              <a:rPr lang="en-US" sz="2800" b="1" dirty="0"/>
              <a:t> {</a:t>
            </a:r>
            <a:r>
              <a:rPr lang="en-US" sz="2800" b="1" dirty="0" err="1">
                <a:solidFill>
                  <a:srgbClr val="FF0000"/>
                </a:solidFill>
              </a:rPr>
              <a:t>Awal</a:t>
            </a:r>
            <a:r>
              <a:rPr lang="en-US" sz="2800" b="1" dirty="0">
                <a:solidFill>
                  <a:srgbClr val="FF0000"/>
                </a:solidFill>
              </a:rPr>
              <a:t> ≠ Nil</a:t>
            </a:r>
            <a:r>
              <a:rPr lang="en-US" sz="2800" b="1" dirty="0"/>
              <a:t>}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3858730" y="3528643"/>
            <a:ext cx="684781" cy="4901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57200" y="2590800"/>
            <a:ext cx="1079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B</a:t>
            </a:r>
            <a:r>
              <a:rPr lang="en-US" sz="3200" dirty="0" err="1" smtClean="0"/>
              <a:t>aru</a:t>
            </a:r>
            <a:endParaRPr lang="en-US" sz="3200" dirty="0"/>
          </a:p>
        </p:txBody>
      </p:sp>
      <p:cxnSp>
        <p:nvCxnSpPr>
          <p:cNvPr id="40" name="Shape 72"/>
          <p:cNvCxnSpPr>
            <a:stCxn id="39" idx="3"/>
          </p:cNvCxnSpPr>
          <p:nvPr/>
        </p:nvCxnSpPr>
        <p:spPr>
          <a:xfrm>
            <a:off x="1536700" y="2883188"/>
            <a:ext cx="450849" cy="54581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34" idx="1"/>
          </p:cNvCxnSpPr>
          <p:nvPr/>
        </p:nvCxnSpPr>
        <p:spPr>
          <a:xfrm rot="10800000" flipV="1">
            <a:off x="2819401" y="2883187"/>
            <a:ext cx="527051" cy="545809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57200" y="4892138"/>
            <a:ext cx="880745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penyisipan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depan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dalam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bentuk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algoritma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berdasarkan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illustrasi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yang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ada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slide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penyisipan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depan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gabungkan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kondisi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masih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kosong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dengan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tidak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kosong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38" grpId="0"/>
      <p:bldP spid="44" grpId="0"/>
      <p:bldP spid="66" grpId="0" animBg="1"/>
      <p:bldP spid="74" grpId="0"/>
      <p:bldP spid="91" grpId="0"/>
      <p:bldP spid="39" grpId="0"/>
      <p:bldP spid="4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2192</TotalTime>
  <Words>807</Words>
  <Application>Microsoft Office PowerPoint</Application>
  <PresentationFormat>A4 Paper (210x297 mm)</PresentationFormat>
  <Paragraphs>170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Algerian</vt:lpstr>
      <vt:lpstr>Arial Narrow</vt:lpstr>
      <vt:lpstr>Calibri</vt:lpstr>
      <vt:lpstr>Symbol</vt:lpstr>
      <vt:lpstr>Times New Roman</vt:lpstr>
      <vt:lpstr>Tw Cen MT</vt:lpstr>
      <vt:lpstr>Wingdings</vt:lpstr>
      <vt:lpstr>Wingdings 2</vt:lpstr>
      <vt:lpstr>Median</vt:lpstr>
      <vt:lpstr>Visio</vt:lpstr>
      <vt:lpstr>Double linked list</vt:lpstr>
      <vt:lpstr>Double Linked List</vt:lpstr>
      <vt:lpstr>Deklarasi Double Linked List</vt:lpstr>
      <vt:lpstr>Contoh Deklarasi Double Linked List</vt:lpstr>
      <vt:lpstr>Operasi – operasi Double Linked List</vt:lpstr>
      <vt:lpstr>Penciptaan</vt:lpstr>
      <vt:lpstr>Penyisipan</vt:lpstr>
      <vt:lpstr>Penyisipan di Depan</vt:lpstr>
      <vt:lpstr>Penyisipan di Depan (lanjutan)</vt:lpstr>
      <vt:lpstr>Penyisipan di Belakang</vt:lpstr>
      <vt:lpstr>Penyisipan di Tengah </vt:lpstr>
      <vt:lpstr>Penyisipan di Tengah (lanjutan)</vt:lpstr>
      <vt:lpstr>Penghapusan</vt:lpstr>
      <vt:lpstr>Penghapusan di Depan</vt:lpstr>
      <vt:lpstr>Penghapusan di Depan (lanjutan)</vt:lpstr>
      <vt:lpstr>Penghapusan di Belakang</vt:lpstr>
      <vt:lpstr>Penghapusan di Tengah</vt:lpstr>
      <vt:lpstr>Operasi-operasi lainnya</vt:lpstr>
      <vt:lpstr>Soal Latihan</vt:lpstr>
      <vt:lpstr>Soal Latihan(lanjutan)</vt:lpstr>
      <vt:lpstr>Ketentuan Penyelesaian Soal Latihan</vt:lpstr>
      <vt:lpstr>PowerPoint Presentation</vt:lpstr>
      <vt:lpstr>PowerPoint Presentation</vt:lpstr>
    </vt:vector>
  </TitlesOfParts>
  <Company>Teknik Informatika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 - Konsep PBO</dc:title>
  <dc:creator>Adam Mukharil Bachtiar</dc:creator>
  <cp:lastModifiedBy>Tati Harihayati</cp:lastModifiedBy>
  <cp:revision>500</cp:revision>
  <dcterms:created xsi:type="dcterms:W3CDTF">2010-02-18T01:05:10Z</dcterms:created>
  <dcterms:modified xsi:type="dcterms:W3CDTF">2020-04-15T03:31:01Z</dcterms:modified>
</cp:coreProperties>
</file>