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437" r:id="rId8"/>
    <p:sldId id="401" r:id="rId9"/>
    <p:sldId id="402" r:id="rId10"/>
    <p:sldId id="438" r:id="rId11"/>
    <p:sldId id="403" r:id="rId12"/>
    <p:sldId id="404" r:id="rId13"/>
    <p:sldId id="439" r:id="rId14"/>
    <p:sldId id="44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33553-32A6-487A-A962-670F08199FCB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C716F-31EF-4381-A4FE-9F643149B2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621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7C88E6-7B7E-4996-9C56-10EA214BEB25}" type="slidenum">
              <a:rPr kumimoji="0" lang="en-US" smtClean="0"/>
              <a:pPr>
                <a:spcBef>
                  <a:spcPct val="0"/>
                </a:spcBef>
              </a:pPr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686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5CB2C8-6C49-469C-AF47-EC7B7D6C3FC3}" type="slidenum">
              <a:rPr kumimoji="0" lang="en-US" smtClean="0"/>
              <a:pPr>
                <a:spcBef>
                  <a:spcPct val="0"/>
                </a:spcBef>
              </a:pPr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53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7B9C84-DF4A-4E31-A35E-C456FB7CEFBF}" type="slidenum">
              <a:rPr kumimoji="0" lang="en-US" smtClean="0"/>
              <a:pPr>
                <a:spcBef>
                  <a:spcPct val="0"/>
                </a:spcBef>
              </a:pPr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11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17805F-0861-47DA-BA41-CE77A001B401}" type="slidenum">
              <a:rPr kumimoji="0" lang="en-US" smtClean="0"/>
              <a:pPr>
                <a:spcBef>
                  <a:spcPct val="0"/>
                </a:spcBef>
              </a:pPr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756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3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441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44229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833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8081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931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07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9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222200" y="1267800"/>
            <a:ext cx="9747600" cy="432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72607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7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9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731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2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5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9586-8342-4C3E-A129-664A4E83C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9" y="1653731"/>
            <a:ext cx="8110584" cy="3935906"/>
          </a:xfrm>
        </p:spPr>
        <p:txBody>
          <a:bodyPr anchor="t">
            <a:normAutofit/>
          </a:bodyPr>
          <a:lstStyle/>
          <a:p>
            <a:pPr algn="l"/>
            <a:r>
              <a:rPr lang="en-US" sz="8800"/>
              <a:t>Kalkulus predikat</a:t>
            </a:r>
            <a:endParaRPr lang="en-ID" sz="8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0BA71-ECA2-4EA5-A397-FDB0B867A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/>
              <a:t>Kuantor Bersarang</a:t>
            </a: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2460323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6" y="2625634"/>
            <a:ext cx="3004457" cy="168510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2023" y="1194179"/>
            <a:ext cx="8591882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/>
              <a:defRPr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I </a:t>
            </a:r>
            <a:r>
              <a:rPr lang="en-US" dirty="0" err="1"/>
              <a:t>dengan</a:t>
            </a:r>
            <a:r>
              <a:rPr lang="en-US" dirty="0"/>
              <a:t> Domain 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	a = 0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	p = </a:t>
            </a:r>
            <a:r>
              <a:rPr lang="en-US" dirty="0" err="1"/>
              <a:t>relasi</a:t>
            </a:r>
            <a:r>
              <a:rPr lang="en-US" dirty="0"/>
              <a:t> “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: p(d1, d2) = (d1 &gt; d2)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	f  =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suksesor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f(d) = d + 1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	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I,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dirty="0"/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i="1" dirty="0"/>
              <a:t>IF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setiap</a:t>
            </a:r>
            <a:r>
              <a:rPr lang="en-US" i="1" dirty="0"/>
              <a:t> integer x Ada integer y </a:t>
            </a:r>
            <a:r>
              <a:rPr lang="en-US" i="1" dirty="0" err="1"/>
              <a:t>sedemikian</a:t>
            </a:r>
            <a:r>
              <a:rPr lang="en-US" i="1" dirty="0"/>
              <a:t> </a:t>
            </a:r>
            <a:r>
              <a:rPr lang="en-US" i="1" dirty="0" err="1"/>
              <a:t>sehingga</a:t>
            </a:r>
            <a:r>
              <a:rPr lang="en-US" i="1" dirty="0"/>
              <a:t>  x &gt; y  THEN 0 &gt; 0 + 1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84" y="2076995"/>
            <a:ext cx="3448594" cy="15806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2651" y="1182638"/>
            <a:ext cx="8351195" cy="50203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dirty="0"/>
              <a:t>2. </a:t>
            </a:r>
            <a:r>
              <a:rPr lang="en-US" sz="2200" dirty="0" err="1"/>
              <a:t>Misalkan</a:t>
            </a:r>
            <a:r>
              <a:rPr lang="en-US" sz="2200" dirty="0"/>
              <a:t> </a:t>
            </a:r>
            <a:r>
              <a:rPr lang="en-US" sz="2200" dirty="0" err="1"/>
              <a:t>interpretasi</a:t>
            </a:r>
            <a:r>
              <a:rPr lang="en-US" sz="2200" dirty="0"/>
              <a:t> J </a:t>
            </a:r>
            <a:r>
              <a:rPr lang="en-US" sz="2200" dirty="0" err="1"/>
              <a:t>dengan</a:t>
            </a:r>
            <a:r>
              <a:rPr lang="en-US" sz="2200" dirty="0"/>
              <a:t> domain </a:t>
            </a:r>
            <a:r>
              <a:rPr lang="en-US" sz="2200" dirty="0" err="1"/>
              <a:t>bilangan</a:t>
            </a:r>
            <a:r>
              <a:rPr lang="en-US" sz="2200" dirty="0"/>
              <a:t> integer </a:t>
            </a:r>
            <a:r>
              <a:rPr lang="en-US" sz="2200" dirty="0" err="1"/>
              <a:t>positif</a:t>
            </a:r>
            <a:r>
              <a:rPr lang="en-US" sz="2200" dirty="0"/>
              <a:t>,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memberi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: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dirty="0"/>
              <a:t>a = 0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dirty="0"/>
              <a:t>p = </a:t>
            </a:r>
            <a:r>
              <a:rPr lang="en-US" sz="2200" dirty="0" err="1"/>
              <a:t>relasi</a:t>
            </a:r>
            <a:r>
              <a:rPr lang="en-US" sz="2200" dirty="0"/>
              <a:t> “</a:t>
            </a:r>
            <a:r>
              <a:rPr lang="en-US" sz="2200" dirty="0" err="1"/>
              <a:t>ketidaksamaan</a:t>
            </a:r>
            <a:r>
              <a:rPr lang="en-US" sz="2200" dirty="0"/>
              <a:t>” </a:t>
            </a:r>
            <a:r>
              <a:rPr lang="en-US" sz="2200" dirty="0" err="1"/>
              <a:t>yaitu</a:t>
            </a:r>
            <a:r>
              <a:rPr lang="en-US" sz="2200" dirty="0"/>
              <a:t> : p(d1, d2) = (d1 </a:t>
            </a:r>
            <a:r>
              <a:rPr lang="en-US" sz="2200" dirty="0">
                <a:sym typeface="Symbol" panose="05050102010706020507" pitchFamily="18" charset="2"/>
              </a:rPr>
              <a:t></a:t>
            </a:r>
            <a:r>
              <a:rPr lang="en-US" sz="2200" dirty="0"/>
              <a:t> d2)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dirty="0"/>
              <a:t>f  = </a:t>
            </a: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predesesor</a:t>
            </a:r>
            <a:r>
              <a:rPr lang="en-US" sz="2200" dirty="0"/>
              <a:t> </a:t>
            </a:r>
            <a:r>
              <a:rPr lang="en-US" sz="2200" dirty="0" err="1"/>
              <a:t>yaitu</a:t>
            </a:r>
            <a:r>
              <a:rPr lang="en-US" sz="2200" dirty="0"/>
              <a:t> f(d) = d - 1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endParaRPr lang="en-US" sz="2200" dirty="0"/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interpretasi</a:t>
            </a:r>
            <a:r>
              <a:rPr lang="en-US" sz="2200" dirty="0"/>
              <a:t> J, </a:t>
            </a:r>
            <a:r>
              <a:rPr lang="en-US" sz="2200" dirty="0" err="1"/>
              <a:t>kalimat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diartikan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: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endParaRPr lang="en-US" sz="2200" dirty="0"/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i="1" dirty="0"/>
              <a:t>IF </a:t>
            </a:r>
            <a:r>
              <a:rPr lang="en-US" sz="2200" i="1" dirty="0" err="1"/>
              <a:t>untuk</a:t>
            </a:r>
            <a:r>
              <a:rPr lang="en-US" sz="2200" i="1" dirty="0"/>
              <a:t> </a:t>
            </a:r>
            <a:r>
              <a:rPr lang="en-US" sz="2200" i="1" dirty="0" err="1"/>
              <a:t>setiap</a:t>
            </a:r>
            <a:r>
              <a:rPr lang="en-US" sz="2200" i="1" dirty="0"/>
              <a:t> integer x Ada integer y </a:t>
            </a:r>
            <a:r>
              <a:rPr lang="en-US" sz="2200" i="1" dirty="0" err="1"/>
              <a:t>sedemikian</a:t>
            </a:r>
            <a:r>
              <a:rPr lang="en-US" sz="2200" i="1" dirty="0"/>
              <a:t> </a:t>
            </a:r>
            <a:r>
              <a:rPr lang="en-US" sz="2200" i="1" dirty="0" err="1"/>
              <a:t>sehingga</a:t>
            </a:r>
            <a:r>
              <a:rPr lang="en-US" sz="2200" i="1" dirty="0"/>
              <a:t>  x </a:t>
            </a:r>
            <a:r>
              <a:rPr lang="en-US" sz="2200" i="1" dirty="0">
                <a:sym typeface="Symbol" panose="05050102010706020507" pitchFamily="18" charset="2"/>
              </a:rPr>
              <a:t></a:t>
            </a:r>
            <a:r>
              <a:rPr lang="en-US" sz="2200" i="1" dirty="0"/>
              <a:t> y  THEN 0 </a:t>
            </a:r>
            <a:r>
              <a:rPr lang="en-US" sz="2200" i="1" dirty="0">
                <a:sym typeface="Symbol" panose="05050102010706020507" pitchFamily="18" charset="2"/>
              </a:rPr>
              <a:t></a:t>
            </a:r>
            <a:r>
              <a:rPr lang="en-US" sz="2200" i="1" dirty="0"/>
              <a:t> 0 – 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594975" y="6453188"/>
            <a:ext cx="1597025" cy="404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38678F02-1F72-43A6-AA68-BC567010D856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6754" y="1959429"/>
            <a:ext cx="4624252" cy="20639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err="1">
                <a:solidFill>
                  <a:schemeClr val="tx1"/>
                </a:solidFill>
              </a:rPr>
              <a:t>Latihan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1211" y="1194179"/>
            <a:ext cx="8595360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dirty="0" err="1"/>
              <a:t>Diberikan</a:t>
            </a:r>
            <a:r>
              <a:rPr lang="en-US" sz="2200" dirty="0"/>
              <a:t> </a:t>
            </a:r>
            <a:r>
              <a:rPr lang="en-US" sz="2200" dirty="0" err="1"/>
              <a:t>Ekspresi</a:t>
            </a:r>
            <a:r>
              <a:rPr lang="en-US" sz="2200" dirty="0"/>
              <a:t> :</a:t>
            </a:r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sz="2200" dirty="0"/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i="1" dirty="0"/>
              <a:t>E = IF p(x, f(x)) THEN (FOR SOME y) p(a, y)</a:t>
            </a:r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sz="2200" dirty="0"/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/>
              <a:defRPr/>
            </a:pPr>
            <a:r>
              <a:rPr lang="en-US" sz="2200" dirty="0" err="1"/>
              <a:t>Misalkan</a:t>
            </a:r>
            <a:r>
              <a:rPr lang="en-US" sz="2200" dirty="0"/>
              <a:t> I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interpretasi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E </a:t>
            </a:r>
            <a:r>
              <a:rPr lang="en-US" sz="2200" dirty="0" err="1"/>
              <a:t>dengan</a:t>
            </a:r>
            <a:r>
              <a:rPr lang="en-US" sz="2200" dirty="0"/>
              <a:t> Domain </a:t>
            </a:r>
            <a:r>
              <a:rPr lang="en-US" sz="2200" dirty="0" err="1"/>
              <a:t>bilangan</a:t>
            </a:r>
            <a:r>
              <a:rPr lang="en-US" sz="2200" dirty="0"/>
              <a:t> real; </a:t>
            </a:r>
            <a:r>
              <a:rPr lang="en-US" sz="2200" dirty="0" err="1"/>
              <a:t>dimana</a:t>
            </a:r>
            <a:r>
              <a:rPr lang="en-US" sz="2200" dirty="0"/>
              <a:t> 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dirty="0"/>
              <a:t>a = </a:t>
            </a:r>
            <a:r>
              <a:rPr lang="en-US" sz="2200" dirty="0">
                <a:sym typeface="Symbol" panose="05050102010706020507" pitchFamily="18" charset="2"/>
              </a:rPr>
              <a:t></a:t>
            </a:r>
            <a:r>
              <a:rPr lang="en-US" sz="2200" dirty="0"/>
              <a:t>2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dirty="0"/>
              <a:t>x = </a:t>
            </a:r>
            <a:r>
              <a:rPr lang="en-US" sz="2200" dirty="0">
                <a:sym typeface="Symbol" panose="05050102010706020507" pitchFamily="18" charset="2"/>
              </a:rPr>
              <a:t></a:t>
            </a:r>
            <a:endParaRPr lang="en-US" sz="2200" dirty="0"/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dirty="0"/>
              <a:t>f = </a:t>
            </a:r>
            <a:r>
              <a:rPr lang="en-US" sz="2200" dirty="0" err="1"/>
              <a:t>fungsi</a:t>
            </a:r>
            <a:r>
              <a:rPr lang="en-US" sz="2200" dirty="0"/>
              <a:t> “</a:t>
            </a:r>
            <a:r>
              <a:rPr lang="en-US" sz="2200" dirty="0" err="1"/>
              <a:t>dibagi</a:t>
            </a:r>
            <a:r>
              <a:rPr lang="en-US" sz="2200" dirty="0"/>
              <a:t> 2” </a:t>
            </a:r>
            <a:r>
              <a:rPr lang="en-US" sz="2200" dirty="0" err="1"/>
              <a:t>yaitu</a:t>
            </a:r>
            <a:r>
              <a:rPr lang="en-US" sz="2200" dirty="0"/>
              <a:t> : f1(d1) = d1/2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dirty="0"/>
              <a:t>p  = </a:t>
            </a:r>
            <a:r>
              <a:rPr lang="en-US" sz="2200" dirty="0" err="1"/>
              <a:t>relasi</a:t>
            </a:r>
            <a:r>
              <a:rPr lang="en-US" sz="2200" dirty="0"/>
              <a:t> “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” </a:t>
            </a:r>
            <a:r>
              <a:rPr lang="en-US" sz="2200" dirty="0" err="1"/>
              <a:t>yaitu</a:t>
            </a:r>
            <a:r>
              <a:rPr lang="en-US" sz="2200" dirty="0"/>
              <a:t> p(d1, d2) = (d1 </a:t>
            </a:r>
            <a:r>
              <a:rPr lang="en-US" sz="2200" dirty="0">
                <a:sym typeface="Symbol" panose="05050102010706020507" pitchFamily="18" charset="2"/>
              </a:rPr>
              <a:t></a:t>
            </a:r>
            <a:r>
              <a:rPr lang="en-US" sz="2200" dirty="0"/>
              <a:t> d2)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594975" y="6453188"/>
            <a:ext cx="1597025" cy="404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404DA3B-47F4-41BE-928E-4D61FC6A3477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1920240"/>
            <a:ext cx="4204457" cy="1789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6971" y="1645920"/>
            <a:ext cx="8294915" cy="3135086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 startAt="2"/>
              <a:defRPr/>
            </a:pPr>
            <a:r>
              <a:rPr lang="en-US" dirty="0" err="1"/>
              <a:t>Misalkan</a:t>
            </a:r>
            <a:r>
              <a:rPr lang="en-US" dirty="0"/>
              <a:t> J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E </a:t>
            </a:r>
            <a:r>
              <a:rPr lang="en-US" dirty="0" err="1"/>
              <a:t>dengan</a:t>
            </a:r>
            <a:r>
              <a:rPr lang="en-US" dirty="0"/>
              <a:t> Domain </a:t>
            </a:r>
            <a:r>
              <a:rPr lang="en-US" dirty="0" err="1"/>
              <a:t>semua</a:t>
            </a:r>
            <a:r>
              <a:rPr lang="en-US" dirty="0"/>
              <a:t> orang; </a:t>
            </a:r>
            <a:r>
              <a:rPr lang="en-US" dirty="0" err="1"/>
              <a:t>dimana</a:t>
            </a:r>
            <a:r>
              <a:rPr lang="en-US" dirty="0"/>
              <a:t> 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a = </a:t>
            </a:r>
            <a:r>
              <a:rPr lang="en-US" dirty="0" err="1"/>
              <a:t>Soeharto</a:t>
            </a:r>
            <a:endParaRPr lang="en-US" dirty="0"/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x = </a:t>
            </a:r>
            <a:r>
              <a:rPr lang="en-US" dirty="0" err="1"/>
              <a:t>Soekarno</a:t>
            </a:r>
            <a:endParaRPr lang="en-US" dirty="0"/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f = </a:t>
            </a:r>
            <a:r>
              <a:rPr lang="en-US" dirty="0" err="1"/>
              <a:t>fungsi</a:t>
            </a:r>
            <a:r>
              <a:rPr lang="en-US" dirty="0"/>
              <a:t> “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: f1(d1) =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d1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/>
              <a:t>p  = </a:t>
            </a:r>
            <a:r>
              <a:rPr lang="en-US" dirty="0" err="1"/>
              <a:t>relasi</a:t>
            </a:r>
            <a:r>
              <a:rPr lang="en-US" dirty="0"/>
              <a:t> “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p(d1, d2) = d1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d2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dirty="0"/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E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J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1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1" y="122088"/>
            <a:ext cx="7268910" cy="9784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891" y="1267800"/>
            <a:ext cx="11244745" cy="506768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kaliamt-kalimat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p(x); “x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”, q(x): “x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”. Dan r(x) : “x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”. 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kuantor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mahal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Apakah</a:t>
            </a:r>
            <a:r>
              <a:rPr lang="en-US" dirty="0" smtClean="0"/>
              <a:t> © </a:t>
            </a:r>
            <a:r>
              <a:rPr lang="en-US" dirty="0" err="1" smtClean="0"/>
              <a:t>diturunan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(a) </a:t>
            </a:r>
            <a:r>
              <a:rPr lang="en-US" dirty="0" err="1" smtClean="0"/>
              <a:t>dan</a:t>
            </a:r>
            <a:r>
              <a:rPr lang="en-US" dirty="0" smtClean="0"/>
              <a:t> (b) 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p(</a:t>
            </a:r>
            <a:r>
              <a:rPr lang="en-US" dirty="0" err="1" smtClean="0"/>
              <a:t>x,y</a:t>
            </a:r>
            <a:r>
              <a:rPr lang="en-US" dirty="0" smtClean="0"/>
              <a:t>): “x </a:t>
            </a:r>
            <a:r>
              <a:rPr lang="en-US" dirty="0" err="1" smtClean="0"/>
              <a:t>menyukai</a:t>
            </a:r>
            <a:r>
              <a:rPr lang="en-US" dirty="0" smtClean="0"/>
              <a:t> y”. 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kuantor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aja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Cinderela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6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C3CB10-E670-46A0-83A8-CE5C278E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Penulisan </a:t>
            </a:r>
            <a:endParaRPr lang="en-ID" sz="540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E8BBF92-92CE-4AB4-A25F-5DFFD7F907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5577" y="791570"/>
                <a:ext cx="10972800" cy="526239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ID" sz="1800" dirty="0" err="1"/>
                  <a:t>Misalkan</a:t>
                </a:r>
                <a:r>
                  <a:rPr lang="en-ID" sz="1800" dirty="0"/>
                  <a:t> P </a:t>
                </a:r>
                <a:r>
                  <a:rPr lang="en-ID" sz="1800" dirty="0" err="1"/>
                  <a:t>adalah</a:t>
                </a:r>
                <a:r>
                  <a:rPr lang="en-ID" sz="1800" dirty="0"/>
                  <a:t> </a:t>
                </a:r>
                <a:r>
                  <a:rPr lang="en-ID" sz="1800" dirty="0" err="1"/>
                  <a:t>suatu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predikat</a:t>
                </a:r>
                <a:r>
                  <a:rPr lang="en-ID" sz="1800" dirty="0"/>
                  <a:t> </a:t>
                </a:r>
                <a:r>
                  <a:rPr lang="en-ID" sz="1800" dirty="0" err="1"/>
                  <a:t>terner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semesta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pembicaraan</a:t>
                </a:r>
                <a:endParaRPr lang="en-ID" sz="1800" dirty="0"/>
              </a:p>
              <a:p>
                <a:pPr marL="0" indent="0">
                  <a:buNone/>
                </a:pPr>
                <a:r>
                  <a:rPr lang="en-ID" sz="1800" dirty="0"/>
                  <a:t>D1 x D2 x D3. </a:t>
                </a:r>
                <a:r>
                  <a:rPr lang="en-ID" sz="1800" dirty="0" err="1"/>
                  <a:t>Ketika</a:t>
                </a:r>
                <a:r>
                  <a:rPr lang="en-ID" sz="1800" dirty="0"/>
                  <a:t> domain D1, D2, </a:t>
                </a:r>
                <a:r>
                  <a:rPr lang="en-ID" sz="1800" dirty="0" err="1"/>
                  <a:t>dan</a:t>
                </a:r>
                <a:r>
                  <a:rPr lang="en-ID" sz="1800" dirty="0"/>
                  <a:t> D3 </a:t>
                </a:r>
                <a:r>
                  <a:rPr lang="en-ID" sz="1800" dirty="0" err="1"/>
                  <a:t>sudah</a:t>
                </a:r>
                <a:r>
                  <a:rPr lang="en-ID" sz="1800" dirty="0"/>
                  <a:t> </a:t>
                </a:r>
                <a:r>
                  <a:rPr lang="en-ID" sz="1800" dirty="0" err="1"/>
                  <a:t>jelas</a:t>
                </a:r>
                <a:r>
                  <a:rPr lang="en-ID" sz="1800" dirty="0"/>
                  <a:t>, </a:t>
                </a:r>
                <a:r>
                  <a:rPr lang="en-ID" sz="1800" dirty="0" err="1"/>
                  <a:t>maka</a:t>
                </a:r>
                <a:r>
                  <a:rPr lang="en-ID" sz="1800" dirty="0"/>
                  <a:t> formula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bentuk</a:t>
                </a:r>
                <a:endParaRPr lang="en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sz="1800" dirty="0"/>
                  <a:t> </a:t>
                </a:r>
              </a:p>
              <a:p>
                <a:pPr marL="0" indent="0">
                  <a:buNone/>
                </a:pPr>
                <a:r>
                  <a:rPr lang="en-ID" sz="1800" dirty="0" err="1"/>
                  <a:t>cukup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ditulis</a:t>
                </a:r>
                <a:r>
                  <a:rPr lang="en-ID" sz="1800" dirty="0"/>
                  <a:t> </a:t>
                </a:r>
                <a:r>
                  <a:rPr lang="en-ID" sz="1800" dirty="0" err="1"/>
                  <a:t>sebagai</a:t>
                </a:r>
                <a:endParaRPr lang="en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1800" dirty="0"/>
                  <a:t>P(x; y; z)</a:t>
                </a:r>
              </a:p>
              <a:p>
                <a:pPr marL="0" indent="0">
                  <a:buNone/>
                </a:pPr>
                <a:r>
                  <a:rPr lang="en-ID" sz="1800" dirty="0" err="1"/>
                  <a:t>Aturan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serupa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berlaku</a:t>
                </a:r>
                <a:r>
                  <a:rPr lang="en-ID" sz="1800" dirty="0"/>
                  <a:t> </a:t>
                </a:r>
                <a:r>
                  <a:rPr lang="en-ID" sz="1800" dirty="0" err="1"/>
                  <a:t>untuk</a:t>
                </a:r>
                <a:r>
                  <a:rPr lang="en-ID" sz="1800" dirty="0"/>
                  <a:t> </a:t>
                </a:r>
                <a:r>
                  <a:rPr lang="en-ID" sz="1800" dirty="0" err="1"/>
                  <a:t>bentuk</a:t>
                </a:r>
                <a:r>
                  <a:rPr lang="en-ID" sz="1800" dirty="0"/>
                  <a:t> formula lain </a:t>
                </a:r>
                <a:r>
                  <a:rPr lang="en-ID" sz="1800" dirty="0" err="1"/>
                  <a:t>pada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setiap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predikat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dengan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ariti</a:t>
                </a:r>
                <a:r>
                  <a:rPr lang="en-ID" sz="1800" dirty="0"/>
                  <a:t> n &gt; 1.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E8BBF92-92CE-4AB4-A25F-5DFFD7F907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577" y="791570"/>
                <a:ext cx="10972800" cy="5262390"/>
              </a:xfrm>
              <a:blipFill>
                <a:blip r:embed="rId2"/>
                <a:stretch>
                  <a:fillRect l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43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4D8D92-2F52-49D5-A54D-90791CB35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19201" y="1123486"/>
                <a:ext cx="9639868" cy="3516753"/>
              </a:xfrm>
            </p:spPr>
            <p:txBody>
              <a:bodyPr anchor="ctr"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ID" sz="1900"/>
                  <a:t>Urutan kemunculan kuantor dapat berpengaruh terhadap makna kalimat logika yang ditulis.</a:t>
                </a:r>
              </a:p>
              <a:p>
                <a:pPr marL="0" indent="0">
                  <a:buNone/>
                </a:pPr>
                <a:r>
                  <a:rPr lang="en-ID" sz="1900" b="1"/>
                  <a:t>Contoh:</a:t>
                </a:r>
              </a:p>
              <a:p>
                <a:pPr marL="0" indent="0">
                  <a:buNone/>
                </a:pPr>
                <a:r>
                  <a:rPr lang="en-ID" sz="1900"/>
                  <a:t>Misalnya M(x,y) menyatakan “Dosen x mengajar matakuliah y” dengan D adalah himpunan semua dosen IF Unikom dan y adalah himpunan semua matakuliah di IF Unikom, maka </a:t>
                </a:r>
                <a14:m>
                  <m:oMath xmlns:m="http://schemas.openxmlformats.org/officeDocument/2006/math">
                    <m:r>
                      <a:rPr lang="en-ID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sz="1900"/>
                  <a:t> M(x,y) dan </a:t>
                </a:r>
                <a14:m>
                  <m:oMath xmlns:m="http://schemas.openxmlformats.org/officeDocument/2006/math">
                    <m:r>
                      <a:rPr lang="en-ID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 sz="1900"/>
                  <a:t>M(x,y) memiliki makna yang berbeda</a:t>
                </a:r>
              </a:p>
              <a:p>
                <a14:m>
                  <m:oMath xmlns:m="http://schemas.openxmlformats.org/officeDocument/2006/math">
                    <m:r>
                      <a:rPr lang="en-ID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 sz="1900"/>
                  <a:t> M (x; y) berarti untuk setiap dosen x ada mata kuliah y yang </a:t>
                </a:r>
                <a:r>
                  <a:rPr lang="en-ID" sz="1900"/>
                  <a:t>diajarkannya. atau dalam perkataan lain setiap dosen di IF Unikom setidaknya mengajar satu mata kuliah.</a:t>
                </a:r>
              </a:p>
              <a:p>
                <a14:m>
                  <m:oMath xmlns:m="http://schemas.openxmlformats.org/officeDocument/2006/math">
                    <m:r>
                      <a:rPr lang="en-ID" sz="1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1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 sz="1900"/>
                  <a:t> M (x; y) berarti terdapat mata kuliah y yang diajarkan oleh semua dosen x atau dalam perkataan lain ada kuliah yang dapat diajarkan semua dosen di IF Unikom.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4D8D92-2F52-49D5-A54D-90791CB35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1" y="1123486"/>
                <a:ext cx="9639868" cy="3516753"/>
              </a:xfrm>
              <a:blipFill>
                <a:blip r:embed="rId2"/>
                <a:stretch>
                  <a:fillRect l="-506" r="-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45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284E-D0F3-42F3-B50B-F728014D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3027" y="1252181"/>
            <a:ext cx="3132162" cy="430245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Scope</a:t>
            </a:r>
            <a:endParaRPr lang="en-ID" sz="400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3EDA5-F2B2-4FF1-8C59-9061D91E3B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6691" y="1188720"/>
                <a:ext cx="10425743" cy="448056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ekspresi</a:t>
                </a:r>
                <a:r>
                  <a:rPr lang="en-ID" dirty="0"/>
                  <a:t> </a:t>
                </a:r>
                <a:r>
                  <a:rPr lang="en-ID" dirty="0" err="1"/>
                  <a:t>logika</a:t>
                </a:r>
                <a:r>
                  <a:rPr lang="en-ID" dirty="0"/>
                  <a:t> </a:t>
                </a:r>
                <a:r>
                  <a:rPr lang="en-ID" dirty="0" err="1"/>
                  <a:t>predikat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 dirty="0"/>
                  <a:t> </a:t>
                </a:r>
                <a:r>
                  <a:rPr lang="en-ID" dirty="0"/>
                  <a:t>M (x; y) </a:t>
                </a:r>
                <a:r>
                  <a:rPr lang="en-ID" dirty="0" err="1"/>
                  <a:t>terdapat</a:t>
                </a:r>
                <a:r>
                  <a:rPr lang="en-ID" dirty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dirty="0"/>
                  <a:t> M (x; y) </a:t>
                </a:r>
              </a:p>
              <a:p>
                <a:pPr marL="0" indent="0" algn="ctr">
                  <a:buNone/>
                </a:pPr>
                <a:endParaRPr lang="en-ID" dirty="0"/>
              </a:p>
              <a:p>
                <a:pPr marL="0" indent="0">
                  <a:buNone/>
                </a:pPr>
                <a:endParaRPr lang="en-ID" dirty="0"/>
              </a:p>
              <a:p>
                <a:pPr marL="0" indent="0">
                  <a:buNone/>
                </a:pPr>
                <a:endParaRPr lang="en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mencakup</a:t>
                </a:r>
                <a:r>
                  <a:rPr lang="en-ID" dirty="0"/>
                  <a:t> M (x; y),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subformula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dirty="0"/>
                  <a:t> M (x; y) </a:t>
                </a:r>
                <a:r>
                  <a:rPr lang="en-ID" dirty="0" err="1"/>
                  <a:t>variabel</a:t>
                </a:r>
                <a:r>
                  <a:rPr lang="en-ID" dirty="0"/>
                  <a:t> x </a:t>
                </a:r>
                <a:r>
                  <a:rPr lang="en-ID" dirty="0" err="1"/>
                  <a:t>berupa</a:t>
                </a:r>
                <a:r>
                  <a:rPr lang="en-ID" dirty="0"/>
                  <a:t> </a:t>
                </a:r>
                <a:r>
                  <a:rPr lang="en-ID" dirty="0" err="1"/>
                  <a:t>variabel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mencakup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dirty="0"/>
                  <a:t> M (x; y),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subformula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dirty="0"/>
                  <a:t> M (x; y) </a:t>
                </a:r>
                <a:r>
                  <a:rPr lang="en-ID" dirty="0" err="1"/>
                  <a:t>variabel</a:t>
                </a:r>
                <a:r>
                  <a:rPr lang="en-ID" dirty="0"/>
                  <a:t> x </a:t>
                </a:r>
                <a:r>
                  <a:rPr lang="en-ID" dirty="0" err="1"/>
                  <a:t>berupa</a:t>
                </a:r>
                <a:r>
                  <a:rPr lang="en-ID" dirty="0"/>
                  <a:t> </a:t>
                </a:r>
                <a:r>
                  <a:rPr lang="en-ID" dirty="0" err="1"/>
                  <a:t>variabel</a:t>
                </a:r>
                <a:r>
                  <a:rPr lang="en-ID" dirty="0"/>
                  <a:t> </a:t>
                </a:r>
                <a:r>
                  <a:rPr lang="en-ID" dirty="0" err="1"/>
                  <a:t>terikat</a:t>
                </a:r>
                <a:r>
                  <a:rPr lang="en-ID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3EDA5-F2B2-4FF1-8C59-9061D91E3B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6691" y="1188720"/>
                <a:ext cx="10425743" cy="4480560"/>
              </a:xfrm>
              <a:blipFill>
                <a:blip r:embed="rId2"/>
                <a:stretch>
                  <a:fillRect l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8A068E3A-12E0-4A9B-9353-CA0AE393C8D7}"/>
              </a:ext>
            </a:extLst>
          </p:cNvPr>
          <p:cNvSpPr/>
          <p:nvPr/>
        </p:nvSpPr>
        <p:spPr>
          <a:xfrm rot="5400000">
            <a:off x="3927693" y="2071283"/>
            <a:ext cx="246614" cy="11528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34DD0-379F-4492-8B27-8CDDA87D2FE0}"/>
                  </a:ext>
                </a:extLst>
              </p:cNvPr>
              <p:cNvSpPr txBox="1"/>
              <p:nvPr/>
            </p:nvSpPr>
            <p:spPr>
              <a:xfrm>
                <a:off x="3565717" y="2724098"/>
                <a:ext cx="9705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Cakupan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sz="120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34DD0-379F-4492-8B27-8CDDA87D2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717" y="2724098"/>
                <a:ext cx="970565" cy="276999"/>
              </a:xfrm>
              <a:prstGeom prst="rect">
                <a:avLst/>
              </a:prstGeom>
              <a:blipFill>
                <a:blip r:embed="rId3"/>
                <a:stretch>
                  <a:fillRect l="-629" t="-4444" b="-155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>
            <a:extLst>
              <a:ext uri="{FF2B5EF4-FFF2-40B4-BE49-F238E27FC236}">
                <a16:creationId xmlns:a16="http://schemas.microsoft.com/office/drawing/2014/main" id="{07C17421-4FB8-4FDD-B3EC-C2EEAA170630}"/>
              </a:ext>
            </a:extLst>
          </p:cNvPr>
          <p:cNvSpPr/>
          <p:nvPr/>
        </p:nvSpPr>
        <p:spPr>
          <a:xfrm rot="5400000">
            <a:off x="3742022" y="2315413"/>
            <a:ext cx="218811" cy="15519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6F3155-4B6B-49F0-AB99-7C9045D4DC3D}"/>
                  </a:ext>
                </a:extLst>
              </p:cNvPr>
              <p:cNvSpPr txBox="1"/>
              <p:nvPr/>
            </p:nvSpPr>
            <p:spPr>
              <a:xfrm>
                <a:off x="3474584" y="3179958"/>
                <a:ext cx="11482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Cakupan </a:t>
                </a:r>
                <a14:m>
                  <m:oMath xmlns:m="http://schemas.openxmlformats.org/officeDocument/2006/math">
                    <m:r>
                      <a:rPr lang="en-ID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ID" sz="12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6F3155-4B6B-49F0-AB99-7C9045D4D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584" y="3179958"/>
                <a:ext cx="1148270" cy="276999"/>
              </a:xfrm>
              <a:prstGeom prst="rect">
                <a:avLst/>
              </a:prstGeom>
              <a:blipFill>
                <a:blip r:embed="rId4"/>
                <a:stretch>
                  <a:fillRect l="-532" t="-4444" b="-155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66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241B-3910-44BF-A801-6FB74E05A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25" y="1564397"/>
            <a:ext cx="5512526" cy="2027887"/>
          </a:xfrm>
        </p:spPr>
        <p:txBody>
          <a:bodyPr>
            <a:normAutofit/>
          </a:bodyPr>
          <a:lstStyle/>
          <a:p>
            <a:r>
              <a:rPr lang="en-ID" dirty="0" err="1">
                <a:solidFill>
                  <a:schemeClr val="tx1"/>
                </a:solidFill>
              </a:rPr>
              <a:t>Presedens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Kuantor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dan</a:t>
            </a:r>
            <a:r>
              <a:rPr lang="en-ID" dirty="0">
                <a:solidFill>
                  <a:schemeClr val="tx1"/>
                </a:solidFill>
              </a:rPr>
              <a:t> Operator </a:t>
            </a:r>
            <a:r>
              <a:rPr lang="en-ID" dirty="0" err="1">
                <a:solidFill>
                  <a:schemeClr val="tx1"/>
                </a:solidFill>
              </a:rPr>
              <a:t>Logika</a:t>
            </a:r>
            <a:r>
              <a:rPr lang="en-ID" dirty="0">
                <a:solidFill>
                  <a:schemeClr val="tx1"/>
                </a:solidFill>
              </a:rPr>
              <a:t> 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0A43F-80F9-4E63-8E45-5EC9DC6EB9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6571" y="1329267"/>
                <a:ext cx="5786846" cy="2641842"/>
              </a:xfrm>
            </p:spPr>
            <p:txBody>
              <a:bodyPr anchor="b">
                <a:normAutofit/>
              </a:bodyPr>
              <a:lstStyle/>
              <a:p>
                <a:pPr marL="0" indent="0">
                  <a:buNone/>
                </a:pPr>
                <a:r>
                  <a:rPr lang="en-ID" sz="1800" dirty="0" err="1"/>
                  <a:t>Diberikan</a:t>
                </a:r>
                <a:r>
                  <a:rPr lang="en-ID" sz="1800" dirty="0"/>
                  <a:t> </a:t>
                </a:r>
                <a:r>
                  <a:rPr lang="en-ID" sz="1800" dirty="0" err="1"/>
                  <a:t>ekspresi</a:t>
                </a:r>
                <a:r>
                  <a:rPr lang="en-ID" sz="1800" dirty="0"/>
                  <a:t> 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1800" dirty="0"/>
                  <a:t>, </a:t>
                </a:r>
                <a:r>
                  <a:rPr lang="en-ID" sz="1800" dirty="0" err="1"/>
                  <a:t>manakah</a:t>
                </a:r>
                <a:r>
                  <a:rPr lang="en-ID" sz="1800" dirty="0"/>
                  <a:t> </a:t>
                </a:r>
                <a:r>
                  <a:rPr lang="en-ID" sz="1800" dirty="0" err="1"/>
                  <a:t>bentuk</a:t>
                </a:r>
                <a:r>
                  <a:rPr lang="en-ID" sz="1800" dirty="0"/>
                  <a:t> yang </a:t>
                </a:r>
                <a:r>
                  <a:rPr lang="en-ID" sz="1800" dirty="0" err="1"/>
                  <a:t>dimaksud</a:t>
                </a:r>
                <a:r>
                  <a:rPr lang="en-ID" sz="18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 dirty="0"/>
              </a:p>
              <a:p>
                <a:r>
                  <a:rPr lang="en-ID" sz="1800" dirty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 dirty="0"/>
              </a:p>
              <a:p>
                <a:pPr marL="0" indent="0">
                  <a:buNone/>
                </a:pPr>
                <a:r>
                  <a:rPr lang="en-ID" sz="1800" dirty="0" err="1"/>
                  <a:t>Pada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logika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predikat</a:t>
                </a:r>
                <a:r>
                  <a:rPr lang="en-ID" sz="1800" dirty="0"/>
                  <a:t>, </a:t>
                </a:r>
                <a:r>
                  <a:rPr lang="en-ID" sz="1800" dirty="0" err="1"/>
                  <a:t>kuantor</a:t>
                </a:r>
                <a:r>
                  <a:rPr lang="en-ID" sz="1800" dirty="0"/>
                  <a:t> 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D" sz="1800" dirty="0"/>
                  <a:t> </a:t>
                </a:r>
                <a:r>
                  <a:rPr lang="en-ID" sz="1800" dirty="0" err="1"/>
                  <a:t>dan</a:t>
                </a:r>
                <a:r>
                  <a:rPr lang="en-ID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ID" sz="1800" dirty="0"/>
                  <a:t> </a:t>
                </a:r>
                <a:r>
                  <a:rPr lang="en-ID" sz="1800" dirty="0" err="1"/>
                  <a:t>memiliki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presedens</a:t>
                </a:r>
                <a:r>
                  <a:rPr lang="en-ID" sz="1800" dirty="0"/>
                  <a:t> </a:t>
                </a:r>
                <a:r>
                  <a:rPr lang="en-ID" sz="1800" dirty="0" err="1"/>
                  <a:t>lebih</a:t>
                </a:r>
                <a:r>
                  <a:rPr lang="en-ID" sz="1800" dirty="0"/>
                  <a:t> </a:t>
                </a:r>
                <a:r>
                  <a:rPr lang="en-ID" sz="1800" dirty="0" err="1"/>
                  <a:t>tinggi</a:t>
                </a:r>
                <a:r>
                  <a:rPr lang="en-ID" sz="1800" dirty="0"/>
                  <a:t> </a:t>
                </a:r>
                <a:r>
                  <a:rPr lang="en-ID" sz="1800" dirty="0" err="1"/>
                  <a:t>daripada</a:t>
                </a:r>
                <a:r>
                  <a:rPr lang="en-ID" sz="1800" dirty="0"/>
                  <a:t> operator-operator </a:t>
                </a:r>
                <a:r>
                  <a:rPr lang="en-ID" sz="1800" dirty="0" err="1"/>
                  <a:t>logika</a:t>
                </a:r>
                <a:r>
                  <a:rPr lang="en-ID" sz="1800" dirty="0"/>
                  <a:t> lain </a:t>
                </a:r>
                <a:r>
                  <a:rPr lang="en-ID" sz="1800" dirty="0" err="1"/>
                  <a:t>dalam</a:t>
                </a:r>
                <a:r>
                  <a:rPr lang="en-ID" sz="1800" dirty="0"/>
                  <a:t> </a:t>
                </a:r>
                <a:r>
                  <a:rPr lang="en-ID" sz="1800" dirty="0" err="1"/>
                  <a:t>logika</a:t>
                </a:r>
                <a:r>
                  <a:rPr lang="en-ID" sz="1800" dirty="0"/>
                  <a:t> </a:t>
                </a:r>
                <a:r>
                  <a:rPr lang="en-ID" sz="1800" dirty="0" err="1"/>
                  <a:t>proposisi</a:t>
                </a:r>
                <a:r>
                  <a:rPr lang="en-ID" sz="1800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0A43F-80F9-4E63-8E45-5EC9DC6EB9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6571" y="1329267"/>
                <a:ext cx="5786846" cy="2641842"/>
              </a:xfrm>
              <a:blipFill>
                <a:blip r:embed="rId2"/>
                <a:stretch>
                  <a:fillRect l="-948" b="-3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24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CB71-F045-4DB1-9436-8D003E5C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" y="685800"/>
            <a:ext cx="10345783" cy="644236"/>
          </a:xfrm>
        </p:spPr>
        <p:txBody>
          <a:bodyPr>
            <a:noAutofit/>
          </a:bodyPr>
          <a:lstStyle/>
          <a:p>
            <a:r>
              <a:rPr lang="en-ID" sz="2000" dirty="0" err="1">
                <a:solidFill>
                  <a:schemeClr val="tx1"/>
                </a:solidFill>
              </a:rPr>
              <a:t>Tabel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urutan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pengerjaan</a:t>
            </a:r>
            <a:r>
              <a:rPr lang="en-ID" sz="2000" dirty="0">
                <a:solidFill>
                  <a:schemeClr val="tx1"/>
                </a:solidFill>
              </a:rPr>
              <a:t> (</a:t>
            </a:r>
            <a:r>
              <a:rPr lang="en-ID" sz="2000" dirty="0" err="1">
                <a:solidFill>
                  <a:schemeClr val="tx1"/>
                </a:solidFill>
              </a:rPr>
              <a:t>presedens</a:t>
            </a:r>
            <a:r>
              <a:rPr lang="en-ID" sz="2000" dirty="0">
                <a:solidFill>
                  <a:schemeClr val="tx1"/>
                </a:solidFill>
              </a:rPr>
              <a:t>) </a:t>
            </a:r>
            <a:r>
              <a:rPr lang="en-ID" sz="2000" dirty="0" err="1">
                <a:solidFill>
                  <a:schemeClr val="tx1"/>
                </a:solidFill>
              </a:rPr>
              <a:t>kuantor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dan</a:t>
            </a:r>
            <a:r>
              <a:rPr lang="en-ID" sz="2000" dirty="0">
                <a:solidFill>
                  <a:schemeClr val="tx1"/>
                </a:solidFill>
              </a:rPr>
              <a:t> operator </a:t>
            </a:r>
            <a:r>
              <a:rPr lang="en-ID" sz="2000" dirty="0" err="1">
                <a:solidFill>
                  <a:schemeClr val="tx1"/>
                </a:solidFill>
              </a:rPr>
              <a:t>logika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dalam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logika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predikat</a:t>
            </a:r>
            <a:endParaRPr lang="en-ID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F869F865-BC01-4AE1-B650-F049ACADB8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94031570"/>
                  </p:ext>
                </p:extLst>
              </p:nvPr>
            </p:nvGraphicFramePr>
            <p:xfrm>
              <a:off x="4257675" y="1330036"/>
              <a:ext cx="38290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60774849"/>
                        </a:ext>
                      </a:extLst>
                    </a:gridCol>
                    <a:gridCol w="2000250">
                      <a:extLst>
                        <a:ext uri="{9D8B030D-6E8A-4147-A177-3AD203B41FA5}">
                          <a16:colId xmlns:a16="http://schemas.microsoft.com/office/drawing/2014/main" val="28321919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Operator </a:t>
                          </a:r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Urutan 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3683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D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1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79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∃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2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9486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∼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3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290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4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2269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5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94366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⊕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6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892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7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1535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  <a:endParaRPr lang="en-ID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6928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F869F865-BC01-4AE1-B650-F049ACADB8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94031570"/>
                  </p:ext>
                </p:extLst>
              </p:nvPr>
            </p:nvGraphicFramePr>
            <p:xfrm>
              <a:off x="4257675" y="1330036"/>
              <a:ext cx="38290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60774849"/>
                        </a:ext>
                      </a:extLst>
                    </a:gridCol>
                    <a:gridCol w="2000250">
                      <a:extLst>
                        <a:ext uri="{9D8B030D-6E8A-4147-A177-3AD203B41FA5}">
                          <a16:colId xmlns:a16="http://schemas.microsoft.com/office/drawing/2014/main" val="28321919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Operator </a:t>
                          </a:r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Urutan 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3683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108197" r="-111000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1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79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208197" r="-111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2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9486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308197" r="-111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3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290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415000" r="-111000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4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2269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506557" r="-111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5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94366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606557" r="-111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6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892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706557" r="-111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7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1535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806557" r="-111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8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6928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A3629928-636C-4878-AFE3-1F1D2CEA6B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5400" y="5311832"/>
                <a:ext cx="9601200" cy="64423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89000"/>
                  </a:lnSpc>
                  <a:spcBef>
                    <a:spcPct val="0"/>
                  </a:spcBef>
                  <a:buNone/>
                  <a:defRPr sz="4400" kern="12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ID" sz="2000" smtClean="0">
                    <a:solidFill>
                      <a:schemeClr val="tx1"/>
                    </a:solidFill>
                  </a:rPr>
                  <a:t>Jadi </a:t>
                </a:r>
                <a14:m>
                  <m:oMath xmlns:m="http://schemas.openxmlformats.org/officeDocument/2006/math">
                    <m:r>
                      <a:rPr lang="en-ID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2000">
                    <a:solidFill>
                      <a:schemeClr val="tx1"/>
                    </a:solidFill>
                  </a:rPr>
                  <a:t> berarti ekspresi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D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A3629928-636C-4878-AFE3-1F1D2CEA6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11832"/>
                <a:ext cx="9601200" cy="644236"/>
              </a:xfrm>
              <a:prstGeom prst="rect">
                <a:avLst/>
              </a:prstGeom>
              <a:blipFill>
                <a:blip r:embed="rId3"/>
                <a:stretch>
                  <a:fillRect l="-698" t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0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1" y="400050"/>
            <a:ext cx="10468137" cy="895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interpretasi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00891" y="1295401"/>
                <a:ext cx="11168743" cy="4752702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 dirty="0" err="1"/>
                  <a:t>Untuk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setiap</a:t>
                </a:r>
                <a:r>
                  <a:rPr lang="en-US" sz="1900" dirty="0"/>
                  <a:t> </a:t>
                </a:r>
                <a:r>
                  <a:rPr lang="en-US" sz="1900" dirty="0" err="1"/>
                  <a:t>konstanta</a:t>
                </a:r>
                <a:r>
                  <a:rPr lang="en-US" sz="1900" dirty="0"/>
                  <a:t> a, </a:t>
                </a:r>
                <a:r>
                  <a:rPr lang="en-US" sz="1900" dirty="0" err="1"/>
                  <a:t>yaitu</a:t>
                </a:r>
                <a:r>
                  <a:rPr lang="en-US" sz="1900" dirty="0"/>
                  <a:t> </a:t>
                </a:r>
                <a:r>
                  <a:rPr lang="en-US" sz="1900" dirty="0" err="1"/>
                  <a:t>elemen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dari</a:t>
                </a:r>
                <a:r>
                  <a:rPr lang="en-US" sz="1900" dirty="0"/>
                  <a:t>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 dirty="0" err="1"/>
                  <a:t>Untuk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setiap</a:t>
                </a:r>
                <a:r>
                  <a:rPr lang="en-US" sz="1900" dirty="0"/>
                  <a:t> </a:t>
                </a:r>
                <a:r>
                  <a:rPr lang="en-US" sz="1900" dirty="0" err="1"/>
                  <a:t>variabel</a:t>
                </a:r>
                <a:r>
                  <a:rPr lang="en-US" sz="1900" dirty="0"/>
                  <a:t> x, </a:t>
                </a:r>
                <a:r>
                  <a:rPr lang="en-US" sz="1900" dirty="0" err="1"/>
                  <a:t>yaitu</a:t>
                </a:r>
                <a:r>
                  <a:rPr lang="en-US" sz="1900" dirty="0"/>
                  <a:t> </a:t>
                </a:r>
                <a:r>
                  <a:rPr lang="en-US" sz="1900" dirty="0" err="1"/>
                  <a:t>elemen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dari</a:t>
                </a:r>
                <a:r>
                  <a:rPr lang="en-US" sz="1900" dirty="0"/>
                  <a:t>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 dirty="0" err="1"/>
                  <a:t>Untuk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setiap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simbol</a:t>
                </a:r>
                <a:r>
                  <a:rPr lang="en-US" sz="1900" dirty="0"/>
                  <a:t> </a:t>
                </a:r>
                <a:r>
                  <a:rPr lang="en-US" sz="1900" dirty="0" err="1"/>
                  <a:t>fungsi</a:t>
                </a:r>
                <a:r>
                  <a:rPr lang="en-US" sz="1900" dirty="0"/>
                  <a:t> f </a:t>
                </a:r>
                <a:r>
                  <a:rPr lang="en-US" sz="1900" dirty="0" err="1"/>
                  <a:t>dengan</a:t>
                </a:r>
                <a:r>
                  <a:rPr lang="en-US" sz="1900" dirty="0"/>
                  <a:t> arity = n , </a:t>
                </a:r>
                <a:r>
                  <a:rPr lang="en-US" sz="1900" dirty="0" err="1"/>
                  <a:t>yaitu</a:t>
                </a:r>
                <a:r>
                  <a:rPr lang="en-US" sz="1900" dirty="0"/>
                  <a:t> :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None/>
                  <a:defRPr/>
                </a:pPr>
                <a:r>
                  <a:rPr lang="en-US" sz="1900" dirty="0"/>
                  <a:t>	</a:t>
                </a:r>
                <a:r>
                  <a:rPr lang="en-US" sz="1900" dirty="0" err="1"/>
                  <a:t>Fungsi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dimana</a:t>
                </a:r>
                <a:r>
                  <a:rPr lang="en-US" sz="1900" dirty="0"/>
                  <a:t> </a:t>
                </a:r>
                <a:r>
                  <a:rPr lang="en-US" sz="1900" dirty="0" err="1"/>
                  <a:t>argumen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merupakan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elemen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dari</a:t>
                </a:r>
                <a:r>
                  <a:rPr lang="en-US" sz="1900" dirty="0"/>
                  <a:t> D, </a:t>
                </a:r>
                <a:r>
                  <a:rPr lang="en-US" sz="1900" dirty="0" err="1"/>
                  <a:t>dan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nilai</a:t>
                </a:r>
                <a:r>
                  <a:rPr lang="en-US" sz="1900" dirty="0"/>
                  <a:t> </a:t>
                </a:r>
                <a:r>
                  <a:rPr lang="en-US" sz="1900" dirty="0" err="1"/>
                  <a:t>fungsi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merupakan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anggota</a:t>
                </a:r>
                <a:r>
                  <a:rPr lang="en-US" sz="1900" dirty="0"/>
                  <a:t>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 dirty="0" err="1"/>
                  <a:t>Untuk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setiap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simbol</a:t>
                </a:r>
                <a:r>
                  <a:rPr lang="en-US" sz="1900" dirty="0"/>
                  <a:t> </a:t>
                </a:r>
                <a:r>
                  <a:rPr lang="en-US" sz="1900" dirty="0" err="1"/>
                  <a:t>predikat</a:t>
                </a:r>
                <a:r>
                  <a:rPr lang="en-US" sz="1900" dirty="0"/>
                  <a:t> p </a:t>
                </a:r>
                <a:r>
                  <a:rPr lang="en-US" sz="1900" dirty="0" err="1"/>
                  <a:t>dengan</a:t>
                </a:r>
                <a:r>
                  <a:rPr lang="en-US" sz="1900" dirty="0"/>
                  <a:t> arity = n, </a:t>
                </a:r>
                <a:r>
                  <a:rPr lang="en-US" sz="1900" dirty="0" err="1"/>
                  <a:t>yaitu</a:t>
                </a:r>
                <a:r>
                  <a:rPr lang="en-US" sz="1900" dirty="0"/>
                  <a:t> </a:t>
                </a:r>
                <a:r>
                  <a:rPr lang="en-US" sz="1900" dirty="0" err="1"/>
                  <a:t>relasi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dimana</a:t>
                </a:r>
                <a:r>
                  <a:rPr lang="en-US" sz="1900" dirty="0"/>
                  <a:t> </a:t>
                </a:r>
                <a:r>
                  <a:rPr lang="en-US" sz="1900" dirty="0" err="1"/>
                  <a:t>argumen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00" dirty="0" err="1"/>
                  <a:t>merupakan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elemen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dari</a:t>
                </a:r>
                <a:r>
                  <a:rPr lang="en-US" sz="1900" dirty="0"/>
                  <a:t> D </a:t>
                </a:r>
                <a:r>
                  <a:rPr lang="en-US" sz="1900" dirty="0" err="1"/>
                  <a:t>dan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nilai</a:t>
                </a: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 dirty="0"/>
                  <a:t> </a:t>
                </a:r>
                <a:r>
                  <a:rPr lang="en-US" sz="1900" dirty="0" err="1"/>
                  <a:t>adalah</a:t>
                </a:r>
                <a:r>
                  <a:rPr lang="en-US" sz="1900" dirty="0"/>
                  <a:t> TRUE </a:t>
                </a:r>
                <a:r>
                  <a:rPr lang="en-US" sz="1900" dirty="0" err="1"/>
                  <a:t>atau</a:t>
                </a:r>
                <a:r>
                  <a:rPr lang="en-US" sz="1900" dirty="0"/>
                  <a:t> FALSE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endParaRPr lang="en-US" sz="1900" dirty="0"/>
              </a:p>
              <a:p>
                <a:pPr marL="17463" indent="-349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Font typeface="Franklin Gothic Book" panose="020B0503020102020204" pitchFamily="34" charset="0"/>
                  <a:buNone/>
                  <a:defRPr/>
                </a:pPr>
                <a:r>
                  <a:rPr lang="en-US" sz="1900" dirty="0" err="1"/>
                  <a:t>Jadi</a:t>
                </a:r>
                <a:r>
                  <a:rPr lang="en-US" sz="1900" dirty="0"/>
                  <a:t> </a:t>
                </a:r>
                <a:r>
                  <a:rPr lang="en-US" sz="1900" dirty="0" err="1"/>
                  <a:t>untuk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suatu</a:t>
                </a:r>
                <a:r>
                  <a:rPr lang="en-US" sz="1900" dirty="0"/>
                  <a:t> </a:t>
                </a:r>
                <a:r>
                  <a:rPr lang="en-US" sz="1900" dirty="0" err="1"/>
                  <a:t>ekspresi</a:t>
                </a:r>
                <a:r>
                  <a:rPr lang="en-US" sz="1900" dirty="0"/>
                  <a:t> A, </a:t>
                </a:r>
                <a:r>
                  <a:rPr lang="en-US" sz="1900" dirty="0" err="1"/>
                  <a:t>sebuah</a:t>
                </a:r>
                <a:r>
                  <a:rPr lang="en-US" sz="1900" dirty="0"/>
                  <a:t> </a:t>
                </a:r>
                <a:r>
                  <a:rPr lang="en-US" sz="1900" dirty="0" err="1"/>
                  <a:t>interpretasi</a:t>
                </a:r>
                <a:r>
                  <a:rPr lang="en-US" sz="1900" dirty="0"/>
                  <a:t> I </a:t>
                </a:r>
                <a:r>
                  <a:rPr lang="en-US" sz="1900" dirty="0" err="1"/>
                  <a:t>dikatakan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interpretasi</a:t>
                </a:r>
                <a:r>
                  <a:rPr lang="en-US" sz="1900" dirty="0"/>
                  <a:t> </a:t>
                </a:r>
                <a:r>
                  <a:rPr lang="en-US" sz="1900" dirty="0" err="1"/>
                  <a:t>untuk</a:t>
                </a:r>
                <a:r>
                  <a:rPr lang="en-US" sz="1900" dirty="0"/>
                  <a:t> A, </a:t>
                </a:r>
                <a:r>
                  <a:rPr lang="en-US" sz="1900" dirty="0" err="1"/>
                  <a:t>jika</a:t>
                </a:r>
                <a:r>
                  <a:rPr lang="en-US" sz="1900" dirty="0"/>
                  <a:t> I </a:t>
                </a:r>
                <a:r>
                  <a:rPr lang="en-US" sz="1900" dirty="0" err="1"/>
                  <a:t>memberikan</a:t>
                </a:r>
                <a:r>
                  <a:rPr lang="en-US" sz="1900" dirty="0"/>
                  <a:t> </a:t>
                </a:r>
                <a:r>
                  <a:rPr lang="en-US" sz="1900" dirty="0" err="1"/>
                  <a:t>nilai</a:t>
                </a:r>
                <a:r>
                  <a:rPr lang="en-US" sz="1900" dirty="0"/>
                  <a:t> </a:t>
                </a:r>
                <a:r>
                  <a:rPr lang="en-US" sz="1900" dirty="0" err="1"/>
                  <a:t>kepada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setiap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simbol</a:t>
                </a:r>
                <a:r>
                  <a:rPr lang="en-US" sz="1900" dirty="0"/>
                  <a:t> </a:t>
                </a:r>
                <a:r>
                  <a:rPr lang="en-US" sz="1900" dirty="0" err="1"/>
                  <a:t>bebas</a:t>
                </a:r>
                <a:r>
                  <a:rPr lang="en-US" sz="1900" dirty="0"/>
                  <a:t> </a:t>
                </a:r>
                <a:r>
                  <a:rPr lang="en-US" sz="1900" dirty="0" err="1"/>
                  <a:t>dari</a:t>
                </a:r>
                <a:r>
                  <a:rPr lang="en-US" sz="1900" dirty="0"/>
                  <a:t> A.</a:t>
                </a: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0891" y="1295401"/>
                <a:ext cx="11168743" cy="4752702"/>
              </a:xfrm>
              <a:blipFill>
                <a:blip r:embed="rId2"/>
                <a:stretch>
                  <a:fillRect l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69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5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0823" y="791570"/>
            <a:ext cx="7132320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>
              <a:lnSpc>
                <a:spcPct val="150000"/>
              </a:lnSpc>
            </a:pPr>
            <a:r>
              <a:rPr lang="en-US" sz="1800" dirty="0" err="1"/>
              <a:t>Arti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interpretasi</a:t>
            </a:r>
            <a:r>
              <a:rPr lang="en-US" sz="1800" dirty="0"/>
              <a:t> yang </a:t>
            </a:r>
            <a:r>
              <a:rPr lang="en-US" sz="1800" dirty="0" err="1"/>
              <a:t>diberikan</a:t>
            </a:r>
            <a:r>
              <a:rPr lang="en-US" sz="1800" dirty="0"/>
              <a:t>.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kalkulus</a:t>
            </a:r>
            <a:r>
              <a:rPr lang="en-US" sz="1800" dirty="0"/>
              <a:t> </a:t>
            </a:r>
            <a:r>
              <a:rPr lang="en-US" sz="1800" dirty="0" err="1"/>
              <a:t>predikat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pengertian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interpretasi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</a:t>
            </a:r>
            <a:r>
              <a:rPr lang="en-US" sz="1800" dirty="0" err="1"/>
              <a:t>predikat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mendefinisikan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b="1" u="sng" dirty="0"/>
              <a:t>domain </a:t>
            </a:r>
            <a:r>
              <a:rPr lang="en-US" sz="1800" b="1" u="sng" dirty="0" err="1"/>
              <a:t>yaitu</a:t>
            </a:r>
            <a:r>
              <a:rPr lang="en-US" sz="1800" b="1" u="sng" dirty="0"/>
              <a:t> </a:t>
            </a:r>
            <a:r>
              <a:rPr lang="en-US" sz="1800" b="1" u="sng" dirty="0" err="1"/>
              <a:t>himpunan</a:t>
            </a:r>
            <a:r>
              <a:rPr lang="en-US" sz="1800" b="1" u="sng" dirty="0"/>
              <a:t> </a:t>
            </a:r>
            <a:r>
              <a:rPr lang="en-US" sz="1800" b="1" u="sng" dirty="0" err="1"/>
              <a:t>objek</a:t>
            </a:r>
            <a:r>
              <a:rPr lang="en-US" sz="1800" b="1" u="sng" dirty="0"/>
              <a:t> yang </a:t>
            </a:r>
            <a:r>
              <a:rPr lang="en-US" sz="1800" b="1" u="sng" dirty="0" err="1"/>
              <a:t>memberi</a:t>
            </a:r>
            <a:r>
              <a:rPr lang="en-US" sz="1800" b="1" u="sng" dirty="0"/>
              <a:t> </a:t>
            </a:r>
            <a:r>
              <a:rPr lang="en-US" sz="1800" b="1" u="sng" dirty="0" err="1"/>
              <a:t>arti</a:t>
            </a:r>
            <a:r>
              <a:rPr lang="en-US" sz="1800" b="1" u="sng" dirty="0"/>
              <a:t> </a:t>
            </a:r>
            <a:r>
              <a:rPr lang="en-US" sz="1800" b="1" u="sng" dirty="0" err="1"/>
              <a:t>pada</a:t>
            </a:r>
            <a:r>
              <a:rPr lang="en-US" sz="1800" b="1" u="sng" dirty="0"/>
              <a:t> term</a:t>
            </a:r>
            <a:r>
              <a:rPr lang="en-US" sz="1800" dirty="0"/>
              <a:t>.</a:t>
            </a:r>
          </a:p>
          <a:p>
            <a:pPr marL="342900">
              <a:lnSpc>
                <a:spcPct val="150000"/>
              </a:lnSpc>
            </a:pP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interpretasi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memberi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simbol</a:t>
            </a:r>
            <a:r>
              <a:rPr lang="en-US" sz="1800" dirty="0"/>
              <a:t> </a:t>
            </a:r>
            <a:r>
              <a:rPr lang="en-US" sz="1800" dirty="0" err="1"/>
              <a:t>bebas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594975" y="6453188"/>
            <a:ext cx="1597025" cy="404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7C0BEF5-F2D8-4101-A9F0-F1E95E43785C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1058090"/>
            <a:ext cx="10752666" cy="87230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sz="28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sz="28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sz="28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</a:t>
            </a:r>
            <a:endParaRPr sz="28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2160589"/>
            <a:ext cx="10752666" cy="3880773"/>
          </a:xfrm>
        </p:spPr>
        <p:txBody>
          <a:bodyPr rtlCol="0">
            <a:noAutofit/>
          </a:bodyPr>
          <a:lstStyle/>
          <a:p>
            <a:pPr marL="228600" indent="-228600">
              <a:spcAft>
                <a:spcPts val="120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ctr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: IF (FOR ALL x) (FOR SOME y) p(x, y) THEN p(a, f(a))</a:t>
            </a:r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dirty="0"/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A </a:t>
            </a:r>
            <a:r>
              <a:rPr lang="en-US" dirty="0" err="1"/>
              <a:t>harus</a:t>
            </a:r>
            <a:r>
              <a:rPr lang="en-US" dirty="0"/>
              <a:t> </a:t>
            </a:r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dirty="0" err="1"/>
              <a:t>Mendefinisikan</a:t>
            </a:r>
            <a:r>
              <a:rPr lang="en-US" dirty="0"/>
              <a:t> Domain</a:t>
            </a:r>
            <a:endParaRPr lang="sv-SE" dirty="0"/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sv-SE" dirty="0"/>
              <a:t>Memberikan nilai untuk simbol bebas dalam hal ini : </a:t>
            </a:r>
            <a:r>
              <a:rPr lang="en-US" dirty="0" err="1"/>
              <a:t>Konstanta</a:t>
            </a:r>
            <a:r>
              <a:rPr lang="en-US" dirty="0"/>
              <a:t> a,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f, </a:t>
            </a:r>
            <a:r>
              <a:rPr lang="en-US" dirty="0" err="1"/>
              <a:t>Simbol</a:t>
            </a:r>
            <a:r>
              <a:rPr lang="en-US" dirty="0"/>
              <a:t>  p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DAAC05-B30A-4451-A445-A3302370ECB8}" type="slidenum">
              <a:rPr lang="en-US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705</Words>
  <Application>Microsoft Office PowerPoint</Application>
  <PresentationFormat>Widescreen</PresentationFormat>
  <Paragraphs>124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Symbol</vt:lpstr>
      <vt:lpstr>Times New Roman</vt:lpstr>
      <vt:lpstr>Trebuchet MS</vt:lpstr>
      <vt:lpstr>Wingdings 3</vt:lpstr>
      <vt:lpstr>Facet</vt:lpstr>
      <vt:lpstr>Kalkulus predikat</vt:lpstr>
      <vt:lpstr>Penulisan </vt:lpstr>
      <vt:lpstr>PowerPoint Presentation</vt:lpstr>
      <vt:lpstr>Scope</vt:lpstr>
      <vt:lpstr>Presedens Kuantor dan Operator Logika Lain</vt:lpstr>
      <vt:lpstr>Tabel urutan pengerjaan (presedens) kuantor dan operator logika dalam logika predikat</vt:lpstr>
      <vt:lpstr>Aturan interpretasi</vt:lpstr>
      <vt:lpstr>Arti Kalimat</vt:lpstr>
      <vt:lpstr>Arti Kalimat</vt:lpstr>
      <vt:lpstr>Arti Kalimat</vt:lpstr>
      <vt:lpstr>Arti Kalimat</vt:lpstr>
      <vt:lpstr>Arti Kalimat Latihan </vt:lpstr>
      <vt:lpstr>Arti Kalimat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predikat</dc:title>
  <dc:creator>Kaprodi_If_Unikom</dc:creator>
  <cp:lastModifiedBy>admin</cp:lastModifiedBy>
  <cp:revision>7</cp:revision>
  <dcterms:created xsi:type="dcterms:W3CDTF">2019-05-10T04:34:22Z</dcterms:created>
  <dcterms:modified xsi:type="dcterms:W3CDTF">2019-05-11T01:47:30Z</dcterms:modified>
</cp:coreProperties>
</file>