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3"/>
  </p:notesMasterIdLst>
  <p:sldIdLst>
    <p:sldId id="256" r:id="rId2"/>
    <p:sldId id="257" r:id="rId3"/>
    <p:sldId id="268" r:id="rId4"/>
    <p:sldId id="269" r:id="rId5"/>
    <p:sldId id="270" r:id="rId6"/>
    <p:sldId id="271" r:id="rId7"/>
    <p:sldId id="272" r:id="rId8"/>
    <p:sldId id="273" r:id="rId9"/>
    <p:sldId id="274" r:id="rId10"/>
    <p:sldId id="275" r:id="rId11"/>
    <p:sldId id="267"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A7640-828E-499E-B004-2F5ECC1C0E62}" type="datetimeFigureOut">
              <a:rPr lang="id-ID" smtClean="0"/>
              <a:t>12/04/2020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47E74-7EA3-41AD-9F28-32CFDA221DB7}" type="slidenum">
              <a:rPr lang="id-ID" smtClean="0"/>
              <a:t>‹#›</a:t>
            </a:fld>
            <a:endParaRPr lang="id-ID"/>
          </a:p>
        </p:txBody>
      </p:sp>
    </p:spTree>
    <p:extLst>
      <p:ext uri="{BB962C8B-B14F-4D97-AF65-F5344CB8AC3E}">
        <p14:creationId xmlns:p14="http://schemas.microsoft.com/office/powerpoint/2010/main" val="265114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2</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1223390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3</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495738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4</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368286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5</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3335734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6</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1038313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7</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102454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8</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4159631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9</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3086050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10</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3176517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12/04/2020</a:t>
            </a:fld>
            <a:endParaRPr lang="id-ID"/>
          </a:p>
        </p:txBody>
      </p:sp>
      <p:sp>
        <p:nvSpPr>
          <p:cNvPr id="5" name="Footer Placeholder 4"/>
          <p:cNvSpPr>
            <a:spLocks noGrp="1"/>
          </p:cNvSpPr>
          <p:nvPr>
            <p:ph type="ftr" sz="quarter" idx="11"/>
          </p:nvPr>
        </p:nvSpPr>
        <p:spPr/>
        <p:txBody>
          <a:bodyPr/>
          <a:lstStyle/>
          <a:p>
            <a:endParaRPr lang="id-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25917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BF7FA-D9A6-44A9-904D-B5B68A093E27}" type="datetimeFigureOut">
              <a:rPr lang="id-ID" smtClean="0"/>
              <a:t>12/04/2020</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763940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BF7FA-D9A6-44A9-904D-B5B68A093E27}" type="datetimeFigureOut">
              <a:rPr lang="id-ID" smtClean="0"/>
              <a:t>12/04/2020</a:t>
            </a:fld>
            <a:endParaRPr lang="id-ID"/>
          </a:p>
        </p:txBody>
      </p:sp>
      <p:sp>
        <p:nvSpPr>
          <p:cNvPr id="5" name="Footer Placeholder 4"/>
          <p:cNvSpPr>
            <a:spLocks noGrp="1"/>
          </p:cNvSpPr>
          <p:nvPr>
            <p:ph type="ftr" sz="quarter" idx="11"/>
          </p:nvPr>
        </p:nvSpPr>
        <p:spPr/>
        <p:txBody>
          <a:bodyPr/>
          <a:lstStyle/>
          <a:p>
            <a:endParaRPr lang="id-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AEE4F1-ED2D-4169-9571-58106DDF0165}" type="slidenum">
              <a:rPr lang="id-ID" smtClean="0"/>
              <a:t>‹#›</a:t>
            </a:fld>
            <a:endParaRPr lang="id-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0549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12/04/2020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907490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12/04/2020</a:t>
            </a:fld>
            <a:endParaRPr lang="id-ID"/>
          </a:p>
        </p:txBody>
      </p:sp>
      <p:sp>
        <p:nvSpPr>
          <p:cNvPr id="6" name="Footer Placeholder 5"/>
          <p:cNvSpPr>
            <a:spLocks noGrp="1"/>
          </p:cNvSpPr>
          <p:nvPr>
            <p:ph type="ftr" sz="quarter" idx="11"/>
          </p:nvPr>
        </p:nvSpPr>
        <p:spPr/>
        <p:txBody>
          <a:bodyPr/>
          <a:lstStyle/>
          <a:p>
            <a:endParaRPr lang="id-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59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12/04/2020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1405194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12/04/2020</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936082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12/04/2020</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65436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12/04/2020</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23003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BF7FA-D9A6-44A9-904D-B5B68A093E27}" type="datetimeFigureOut">
              <a:rPr lang="id-ID" smtClean="0"/>
              <a:t>12/04/2020</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51416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6BF7FA-D9A6-44A9-904D-B5B68A093E27}" type="datetimeFigureOut">
              <a:rPr lang="id-ID" smtClean="0"/>
              <a:t>12/04/2020</a:t>
            </a:fld>
            <a:endParaRPr lang="id-ID"/>
          </a:p>
        </p:txBody>
      </p:sp>
      <p:sp>
        <p:nvSpPr>
          <p:cNvPr id="6" name="Footer Placeholder 5"/>
          <p:cNvSpPr>
            <a:spLocks noGrp="1"/>
          </p:cNvSpPr>
          <p:nvPr>
            <p:ph type="ftr" sz="quarter" idx="11"/>
          </p:nvPr>
        </p:nvSpPr>
        <p:spPr/>
        <p:txBody>
          <a:bodyPr/>
          <a:lstStyle/>
          <a:p>
            <a:endParaRPr lang="id-ID"/>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74509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6BF7FA-D9A6-44A9-904D-B5B68A093E27}" type="datetimeFigureOut">
              <a:rPr lang="id-ID" smtClean="0"/>
              <a:t>12/04/2020</a:t>
            </a:fld>
            <a:endParaRPr lang="id-ID"/>
          </a:p>
        </p:txBody>
      </p:sp>
      <p:sp>
        <p:nvSpPr>
          <p:cNvPr id="8" name="Footer Placeholder 7"/>
          <p:cNvSpPr>
            <a:spLocks noGrp="1"/>
          </p:cNvSpPr>
          <p:nvPr>
            <p:ph type="ftr" sz="quarter" idx="11"/>
          </p:nvPr>
        </p:nvSpPr>
        <p:spPr/>
        <p:txBody>
          <a:bodyPr/>
          <a:lstStyle/>
          <a:p>
            <a:endParaRPr lang="id-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01021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6BF7FA-D9A6-44A9-904D-B5B68A093E27}" type="datetimeFigureOut">
              <a:rPr lang="id-ID" smtClean="0"/>
              <a:t>12/04/2020</a:t>
            </a:fld>
            <a:endParaRPr lang="id-ID"/>
          </a:p>
        </p:txBody>
      </p:sp>
      <p:sp>
        <p:nvSpPr>
          <p:cNvPr id="4" name="Footer Placeholder 3"/>
          <p:cNvSpPr>
            <a:spLocks noGrp="1"/>
          </p:cNvSpPr>
          <p:nvPr>
            <p:ph type="ftr" sz="quarter" idx="11"/>
          </p:nvPr>
        </p:nvSpPr>
        <p:spPr/>
        <p:txBody>
          <a:bodyPr/>
          <a:lstStyle/>
          <a:p>
            <a:endParaRPr lang="id-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93223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BF7FA-D9A6-44A9-904D-B5B68A093E27}" type="datetimeFigureOut">
              <a:rPr lang="id-ID" smtClean="0"/>
              <a:t>12/04/2020</a:t>
            </a:fld>
            <a:endParaRPr lang="id-ID"/>
          </a:p>
        </p:txBody>
      </p:sp>
      <p:sp>
        <p:nvSpPr>
          <p:cNvPr id="3" name="Footer Placeholder 2"/>
          <p:cNvSpPr>
            <a:spLocks noGrp="1"/>
          </p:cNvSpPr>
          <p:nvPr>
            <p:ph type="ftr" sz="quarter" idx="11"/>
          </p:nvPr>
        </p:nvSpPr>
        <p:spPr/>
        <p:txBody>
          <a:bodyPr/>
          <a:lstStyle/>
          <a:p>
            <a:endParaRPr lang="id-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103039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12/04/2020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148689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12/04/2020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48770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6BF7FA-D9A6-44A9-904D-B5B68A093E27}" type="datetimeFigureOut">
              <a:rPr lang="id-ID" smtClean="0"/>
              <a:t>12/04/2020</a:t>
            </a:fld>
            <a:endParaRPr lang="id-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DAEE4F1-ED2D-4169-9571-58106DDF0165}" type="slidenum">
              <a:rPr lang="id-ID" smtClean="0"/>
              <a:t>‹#›</a:t>
            </a:fld>
            <a:endParaRPr lang="id-ID"/>
          </a:p>
        </p:txBody>
      </p:sp>
    </p:spTree>
    <p:extLst>
      <p:ext uri="{BB962C8B-B14F-4D97-AF65-F5344CB8AC3E}">
        <p14:creationId xmlns:p14="http://schemas.microsoft.com/office/powerpoint/2010/main" val="2381293270"/>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1798984"/>
            <a:ext cx="8619114" cy="1304434"/>
          </a:xfrm>
        </p:spPr>
        <p:txBody>
          <a:bodyPr>
            <a:normAutofit/>
          </a:bodyPr>
          <a:lstStyle/>
          <a:p>
            <a:pPr algn="ctr"/>
            <a:r>
              <a:rPr lang="id-ID" sz="3600" dirty="0" smtClean="0"/>
              <a:t>Manjemen Perkreditan</a:t>
            </a:r>
            <a:r>
              <a:rPr lang="id-ID" sz="2800" dirty="0" smtClean="0"/>
              <a:t/>
            </a:r>
            <a:br>
              <a:rPr lang="id-ID" sz="2800" dirty="0" smtClean="0"/>
            </a:br>
            <a:r>
              <a:rPr lang="id-ID" sz="2800" dirty="0" smtClean="0"/>
              <a:t> </a:t>
            </a:r>
            <a:r>
              <a:rPr lang="id-ID" sz="1800" dirty="0" smtClean="0"/>
              <a:t>Pertemuan - 6</a:t>
            </a:r>
            <a:endParaRPr lang="id-ID" sz="1800" dirty="0"/>
          </a:p>
        </p:txBody>
      </p:sp>
      <p:sp>
        <p:nvSpPr>
          <p:cNvPr id="4" name="Subtitle 3"/>
          <p:cNvSpPr>
            <a:spLocks noGrp="1"/>
          </p:cNvSpPr>
          <p:nvPr>
            <p:ph type="subTitle" idx="1"/>
          </p:nvPr>
        </p:nvSpPr>
        <p:spPr>
          <a:xfrm>
            <a:off x="2589213" y="4134678"/>
            <a:ext cx="8915399" cy="2285999"/>
          </a:xfrm>
        </p:spPr>
        <p:txBody>
          <a:bodyPr>
            <a:normAutofit/>
          </a:bodyPr>
          <a:lstStyle/>
          <a:p>
            <a:endParaRPr lang="id-ID" dirty="0"/>
          </a:p>
        </p:txBody>
      </p:sp>
      <p:sp>
        <p:nvSpPr>
          <p:cNvPr id="306179"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4E55CB-F0DF-4257-A94B-89518390C945}" type="slidenum">
              <a:rPr lang="en-US">
                <a:solidFill>
                  <a:srgbClr val="FFFFFF"/>
                </a:solidFill>
                <a:latin typeface="Franklin Gothic Book" panose="020B0503020102020204" pitchFamily="34" charset="0"/>
              </a:rPr>
              <a:pPr/>
              <a:t>1</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45310166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a:bodyPr>
          <a:lstStyle/>
          <a:p>
            <a:pPr marL="0" indent="0">
              <a:buNone/>
            </a:pPr>
            <a:r>
              <a:rPr lang="id-ID" sz="2400" b="1" dirty="0" smtClean="0"/>
              <a:t>   </a:t>
            </a:r>
            <a:r>
              <a:rPr lang="id-ID" sz="2400" b="1" dirty="0" smtClean="0"/>
              <a:t>                                                                                                                 </a:t>
            </a:r>
          </a:p>
          <a:p>
            <a:pPr marL="0" indent="0">
              <a:buNone/>
            </a:pPr>
            <a:r>
              <a:rPr lang="id-ID" sz="2400" b="1" dirty="0"/>
              <a:t> </a:t>
            </a:r>
            <a:endParaRPr lang="id-ID" sz="2400" b="1" dirty="0" smtClean="0"/>
          </a:p>
          <a:p>
            <a:pPr marL="0" indent="0">
              <a:buNone/>
            </a:pPr>
            <a:r>
              <a:rPr lang="id-ID" sz="2000" dirty="0" smtClean="0"/>
              <a:t>Tugas utama dalam penyusunan strategi pemasaran kredit ini meliputi sarana dan tata cara yang paling sesuai untuk memasarkan kreditnya ke para calon debitur. Kemampuan bank dalam menyediakan sarana dan prosedur pemasaran ini merupakan rangkuman hasil-hasil yang telah disimpulkan dari analisa SWOT dalam penetapan sarana pemasaran kredit.</a:t>
            </a:r>
          </a:p>
          <a:p>
            <a:pPr marL="0" indent="0">
              <a:buNone/>
            </a:pPr>
            <a:r>
              <a:rPr lang="id-ID" sz="2000" dirty="0" smtClean="0"/>
              <a:t>Setelah strategi dapat dirumuskan barulah disusun program pemasaran dari kredit tersebut, misalnya dalam bentuk penetapan:</a:t>
            </a:r>
          </a:p>
          <a:p>
            <a:pPr>
              <a:buFontTx/>
              <a:buChar char="-"/>
            </a:pPr>
            <a:r>
              <a:rPr lang="id-ID" sz="2000" dirty="0" smtClean="0"/>
              <a:t>Area pemasaran/wilayah pemasaran</a:t>
            </a:r>
          </a:p>
          <a:p>
            <a:pPr>
              <a:buFontTx/>
              <a:buChar char="-"/>
            </a:pPr>
            <a:r>
              <a:rPr lang="id-ID" sz="2000" dirty="0" smtClean="0"/>
              <a:t>Jadwal pemasaran kredit</a:t>
            </a:r>
          </a:p>
          <a:p>
            <a:pPr>
              <a:buFontTx/>
              <a:buChar char="-"/>
            </a:pPr>
            <a:r>
              <a:rPr lang="id-ID" sz="2000" dirty="0" smtClean="0"/>
              <a:t>Target pemasaran untuk masin-masing wilayah/cabang untuk masing-masing tahapan jadwal waktu</a:t>
            </a:r>
          </a:p>
          <a:p>
            <a:pPr>
              <a:buFontTx/>
              <a:buChar char="-"/>
            </a:pPr>
            <a:r>
              <a:rPr lang="id-ID" sz="2000" dirty="0" smtClean="0"/>
              <a:t>Jenis kredit yang akan dipasarkan untuk masing-masing wilayah/cabang. </a:t>
            </a:r>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10</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98486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Terima Kasih</a:t>
            </a:r>
            <a:endParaRPr lang="id-ID" dirty="0"/>
          </a:p>
        </p:txBody>
      </p:sp>
    </p:spTree>
    <p:extLst>
      <p:ext uri="{BB962C8B-B14F-4D97-AF65-F5344CB8AC3E}">
        <p14:creationId xmlns:p14="http://schemas.microsoft.com/office/powerpoint/2010/main" val="2049295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fontScale="90000"/>
          </a:bodyPr>
          <a:lstStyle/>
          <a:p>
            <a:pPr>
              <a:defRPr/>
            </a:pPr>
            <a:r>
              <a:rPr lang="id-ID" sz="3300" b="1" dirty="0" smtClean="0">
                <a:latin typeface="+mn-lt"/>
              </a:rPr>
              <a:t>BEBERAPA PENDEKATAN DALAM PERENCANAAN KREDIT</a:t>
            </a:r>
            <a:endParaRPr lang="en-US" sz="3300" b="1" dirty="0">
              <a:latin typeface="+mn-lt"/>
            </a:endParaRPr>
          </a:p>
        </p:txBody>
      </p:sp>
      <p:sp>
        <p:nvSpPr>
          <p:cNvPr id="307203" name="Rectangle 8"/>
          <p:cNvSpPr>
            <a:spLocks noGrp="1" noChangeArrowheads="1"/>
          </p:cNvSpPr>
          <p:nvPr>
            <p:ph idx="1"/>
          </p:nvPr>
        </p:nvSpPr>
        <p:spPr>
          <a:xfrm>
            <a:off x="2335696" y="1709529"/>
            <a:ext cx="9412356" cy="4790661"/>
          </a:xfrm>
        </p:spPr>
        <p:txBody>
          <a:bodyPr>
            <a:normAutofit fontScale="85000" lnSpcReduction="20000"/>
          </a:bodyPr>
          <a:lstStyle/>
          <a:p>
            <a:pPr marL="0" indent="0">
              <a:lnSpc>
                <a:spcPct val="150000"/>
              </a:lnSpc>
              <a:buNone/>
            </a:pPr>
            <a:r>
              <a:rPr lang="id-ID" sz="2000" dirty="0" smtClean="0"/>
              <a:t>Beberapa pendekatan yang dapat ditempuh dalam perencanaan kredit antara lain :</a:t>
            </a:r>
          </a:p>
          <a:p>
            <a:pPr marL="457200" indent="-457200">
              <a:buAutoNum type="arabicPeriod"/>
            </a:pPr>
            <a:r>
              <a:rPr lang="id-ID" sz="2800" b="1" dirty="0" smtClean="0"/>
              <a:t>Pendekatan Perencanaan Kredit Berdasarkan Sumber-sumber Dana yang Tersedia</a:t>
            </a:r>
          </a:p>
          <a:p>
            <a:pPr marL="0" indent="0">
              <a:buNone/>
            </a:pPr>
            <a:r>
              <a:rPr lang="id-ID" sz="2400" b="1" dirty="0"/>
              <a:t> </a:t>
            </a:r>
            <a:r>
              <a:rPr lang="id-ID" sz="2400" b="1" dirty="0" smtClean="0"/>
              <a:t>    </a:t>
            </a:r>
            <a:r>
              <a:rPr lang="id-ID" sz="2400" dirty="0" smtClean="0"/>
              <a:t>Sebagai kegiatan pokok suatu bank yaitu di satu pihak mengumpulkan </a:t>
            </a:r>
          </a:p>
          <a:p>
            <a:pPr marL="0" indent="0">
              <a:buNone/>
            </a:pPr>
            <a:r>
              <a:rPr lang="id-ID" sz="2400" dirty="0"/>
              <a:t> </a:t>
            </a:r>
            <a:r>
              <a:rPr lang="id-ID" sz="2400" dirty="0" smtClean="0"/>
              <a:t>     dana dan kemudian menyalurkan dana tersebut dalam bentuk per</a:t>
            </a:r>
          </a:p>
          <a:p>
            <a:pPr marL="0" indent="0">
              <a:buNone/>
            </a:pPr>
            <a:r>
              <a:rPr lang="id-ID" sz="2400" dirty="0"/>
              <a:t> </a:t>
            </a:r>
            <a:r>
              <a:rPr lang="id-ID" sz="2400" dirty="0" smtClean="0"/>
              <a:t>     kreditan. Oleh karena itu kemampuan bank dalam menjual kreditnya</a:t>
            </a:r>
          </a:p>
          <a:p>
            <a:pPr marL="0" indent="0">
              <a:buNone/>
            </a:pPr>
            <a:r>
              <a:rPr lang="id-ID" sz="2400" dirty="0"/>
              <a:t> </a:t>
            </a:r>
            <a:r>
              <a:rPr lang="id-ID" sz="2400" dirty="0" smtClean="0"/>
              <a:t>     ke masyarakat akan sangat tergantung dari sumber-sumber dana </a:t>
            </a:r>
          </a:p>
          <a:p>
            <a:pPr marL="0" indent="0">
              <a:buNone/>
            </a:pPr>
            <a:r>
              <a:rPr lang="id-ID" sz="2400" dirty="0"/>
              <a:t> </a:t>
            </a:r>
            <a:r>
              <a:rPr lang="id-ID" sz="2400" dirty="0" smtClean="0"/>
              <a:t>     yang dapat dikuasainya.</a:t>
            </a:r>
          </a:p>
          <a:p>
            <a:pPr marL="0" indent="0">
              <a:buNone/>
            </a:pPr>
            <a:r>
              <a:rPr lang="id-ID" sz="2400" dirty="0"/>
              <a:t> </a:t>
            </a:r>
            <a:r>
              <a:rPr lang="id-ID" sz="2400" dirty="0" smtClean="0"/>
              <a:t>     Dari dana yang dapat dikumpulkan oleh suatu bank dari berbagai sumber</a:t>
            </a:r>
          </a:p>
          <a:p>
            <a:pPr marL="0" indent="0">
              <a:buNone/>
            </a:pPr>
            <a:r>
              <a:rPr lang="id-ID" sz="2400" dirty="0"/>
              <a:t> </a:t>
            </a:r>
            <a:r>
              <a:rPr lang="id-ID" sz="2400" dirty="0" smtClean="0"/>
              <a:t>     ternyata tidak seluruhnya dapat dipasarkan dalam bentuk perkreditan,</a:t>
            </a:r>
          </a:p>
          <a:p>
            <a:pPr marL="0" indent="0">
              <a:buNone/>
            </a:pPr>
            <a:endParaRPr lang="id-ID" sz="2000" dirty="0" smtClean="0"/>
          </a:p>
          <a:p>
            <a:pPr marL="0" indent="0">
              <a:buNone/>
            </a:pPr>
            <a:r>
              <a:rPr lang="id-ID" sz="2400" b="1" dirty="0"/>
              <a:t> </a:t>
            </a:r>
            <a:r>
              <a:rPr lang="id-ID" sz="2400" b="1" dirty="0" smtClean="0"/>
              <a:t>     </a:t>
            </a:r>
            <a:endParaRPr lang="en-US" sz="2400" b="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2</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63444979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r>
              <a:rPr lang="id-ID" sz="2400" dirty="0" smtClean="0">
                <a:latin typeface="+mn-lt"/>
              </a:rPr>
              <a:t>lanjutan</a:t>
            </a:r>
            <a:endParaRPr lang="en-US" sz="2400" dirty="0">
              <a:latin typeface="+mn-lt"/>
            </a:endParaRPr>
          </a:p>
        </p:txBody>
      </p:sp>
      <p:sp>
        <p:nvSpPr>
          <p:cNvPr id="307203" name="Rectangle 8"/>
          <p:cNvSpPr>
            <a:spLocks noGrp="1" noChangeArrowheads="1"/>
          </p:cNvSpPr>
          <p:nvPr>
            <p:ph idx="1"/>
          </p:nvPr>
        </p:nvSpPr>
        <p:spPr>
          <a:xfrm>
            <a:off x="2307987" y="1335456"/>
            <a:ext cx="9412356" cy="4790661"/>
          </a:xfrm>
        </p:spPr>
        <p:txBody>
          <a:bodyPr>
            <a:normAutofit fontScale="92500" lnSpcReduction="20000"/>
          </a:bodyPr>
          <a:lstStyle/>
          <a:p>
            <a:pPr marL="0" indent="0">
              <a:buNone/>
            </a:pPr>
            <a:r>
              <a:rPr lang="id-ID" sz="2200" dirty="0" smtClean="0"/>
              <a:t>Karena untuk menjaga likuiditasnya bank yang bersangkutan perlu mem-</a:t>
            </a:r>
          </a:p>
          <a:p>
            <a:pPr marL="0" indent="0">
              <a:buNone/>
            </a:pPr>
            <a:r>
              <a:rPr lang="id-ID" sz="2200" dirty="0" smtClean="0"/>
              <a:t>Punyai   suatu “reserve” baik berupa uang tunai, surat-surat berharga yang mudah dilikuidasikan, ataupun cadangan pada rekening bank central. Dana-dana yang tidak dapat dipinjamkan ini disebut “unloanable</a:t>
            </a:r>
          </a:p>
          <a:p>
            <a:pPr marL="0" indent="0">
              <a:buNone/>
            </a:pPr>
            <a:r>
              <a:rPr lang="id-ID" sz="2200" dirty="0"/>
              <a:t>f</a:t>
            </a:r>
            <a:r>
              <a:rPr lang="id-ID" sz="2200" dirty="0" smtClean="0"/>
              <a:t>und”. Dengan adanya unloanable fund ini jelas akan menaikkan harga daripada dana yang dapat dijual ke masyarakat (Cost of Loanable Fund).</a:t>
            </a:r>
          </a:p>
          <a:p>
            <a:pPr marL="0" indent="0">
              <a:buNone/>
            </a:pPr>
            <a:r>
              <a:rPr lang="id-ID" sz="2200" dirty="0" smtClean="0"/>
              <a:t>Jadi akhirnya memaksa bank harus kembali berpikir andaikata mempunyai dana yang cukup besar tetapi harganya relatif mahal tentu tidak dapat berbuat banyak dalam memasarkan dananya. Oleh karena itu dana-dana yang dikumpulkan tersebut harus masih dalam batas-batas biaya yang reasonable, hingga bank yang besangkutan masih mampu bersaing dengan bank-bank lainnya dalam memasarkan dananya tersebut.</a:t>
            </a:r>
          </a:p>
          <a:p>
            <a:pPr marL="0" indent="0">
              <a:buNone/>
            </a:pPr>
            <a:endParaRPr lang="id-ID" sz="2000" dirty="0" smtClean="0"/>
          </a:p>
          <a:p>
            <a:pPr marL="0" indent="0">
              <a:buNone/>
            </a:pPr>
            <a:r>
              <a:rPr lang="id-ID" sz="2400" b="1" dirty="0"/>
              <a:t> </a:t>
            </a:r>
            <a:r>
              <a:rPr lang="id-ID" sz="2400" b="1" dirty="0" smtClean="0"/>
              <a:t>     </a:t>
            </a:r>
            <a:endParaRPr lang="en-US" sz="2400" b="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3</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4073456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r>
              <a:rPr lang="id-ID" sz="2400" dirty="0" smtClean="0">
                <a:latin typeface="+mn-lt"/>
              </a:rPr>
              <a:t>lanjutan</a:t>
            </a:r>
            <a:endParaRPr lang="en-US" sz="2400" dirty="0">
              <a:latin typeface="+mn-lt"/>
            </a:endParaRPr>
          </a:p>
        </p:txBody>
      </p:sp>
      <p:sp>
        <p:nvSpPr>
          <p:cNvPr id="307203" name="Rectangle 8"/>
          <p:cNvSpPr>
            <a:spLocks noGrp="1" noChangeArrowheads="1"/>
          </p:cNvSpPr>
          <p:nvPr>
            <p:ph idx="1"/>
          </p:nvPr>
        </p:nvSpPr>
        <p:spPr>
          <a:xfrm>
            <a:off x="2307987" y="1335456"/>
            <a:ext cx="9412356" cy="4790661"/>
          </a:xfrm>
        </p:spPr>
        <p:txBody>
          <a:bodyPr>
            <a:normAutofit/>
          </a:bodyPr>
          <a:lstStyle/>
          <a:p>
            <a:pPr marL="0" indent="0">
              <a:buNone/>
            </a:pPr>
            <a:r>
              <a:rPr lang="id-ID" sz="2000" dirty="0" smtClean="0"/>
              <a:t>Dengan demikian sekarang ada beberapa masalah dalam perencanaan</a:t>
            </a:r>
          </a:p>
          <a:p>
            <a:pPr marL="0" indent="0">
              <a:buNone/>
            </a:pPr>
            <a:r>
              <a:rPr lang="id-ID" sz="2000" dirty="0" smtClean="0"/>
              <a:t>Kredit melalui pendekatan sumber dana ini yaitu :</a:t>
            </a:r>
          </a:p>
          <a:p>
            <a:pPr>
              <a:buFontTx/>
              <a:buChar char="-"/>
            </a:pPr>
            <a:r>
              <a:rPr lang="id-ID" sz="2000" dirty="0" smtClean="0"/>
              <a:t>Berapa volume dana yang dapat dikumpulkan</a:t>
            </a:r>
          </a:p>
          <a:p>
            <a:pPr>
              <a:buFontTx/>
              <a:buChar char="-"/>
            </a:pPr>
            <a:r>
              <a:rPr lang="id-ID" sz="2000" dirty="0" smtClean="0"/>
              <a:t>Berapa volume dana yang dapat dipinjamkan</a:t>
            </a:r>
          </a:p>
          <a:p>
            <a:pPr>
              <a:buFontTx/>
              <a:buChar char="-"/>
            </a:pPr>
            <a:r>
              <a:rPr lang="id-ID" sz="2000" dirty="0" smtClean="0"/>
              <a:t>Bagaimana jenis biaya yang tersedia</a:t>
            </a:r>
          </a:p>
          <a:p>
            <a:pPr>
              <a:buFontTx/>
              <a:buChar char="-"/>
            </a:pPr>
            <a:r>
              <a:rPr lang="id-ID" sz="2000" dirty="0" smtClean="0"/>
              <a:t>Dari mana sumber-sumber dana tersebut</a:t>
            </a:r>
          </a:p>
          <a:p>
            <a:pPr>
              <a:buFontTx/>
              <a:buChar char="-"/>
            </a:pPr>
            <a:r>
              <a:rPr lang="id-ID" sz="2000" dirty="0" smtClean="0"/>
              <a:t>Berapa biayanya</a:t>
            </a:r>
          </a:p>
          <a:p>
            <a:pPr>
              <a:buFontTx/>
              <a:buChar char="-"/>
            </a:pPr>
            <a:r>
              <a:rPr lang="id-ID" sz="2000" dirty="0" smtClean="0"/>
              <a:t>Berapa margin/spread yang akan dapat diperoleh</a:t>
            </a:r>
          </a:p>
          <a:p>
            <a:pPr marL="0" indent="0">
              <a:buNone/>
            </a:pPr>
            <a:r>
              <a:rPr lang="id-ID" sz="2400" b="1" dirty="0"/>
              <a:t> </a:t>
            </a:r>
            <a:r>
              <a:rPr lang="id-ID" sz="2400" b="1" dirty="0" smtClean="0"/>
              <a:t>     </a:t>
            </a:r>
            <a:endParaRPr lang="en-US" sz="2400" b="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4</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24010028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r>
              <a:rPr lang="id-ID" sz="2000" i="1" dirty="0" smtClean="0">
                <a:latin typeface="+mn-lt"/>
              </a:rPr>
              <a:t>Skema Sumber-sumber Dana Perbankan</a:t>
            </a: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a:bodyPr>
          <a:lstStyle/>
          <a:p>
            <a:pPr marL="0" indent="0">
              <a:buNone/>
            </a:pPr>
            <a:r>
              <a:rPr lang="id-ID" sz="2400" b="1" dirty="0" smtClean="0"/>
              <a:t>      </a:t>
            </a:r>
            <a:endParaRPr lang="en-US" sz="2400" b="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5</a:t>
            </a:fld>
            <a:endParaRPr lang="en-US">
              <a:solidFill>
                <a:srgbClr val="FFFFFF"/>
              </a:solidFill>
              <a:latin typeface="Franklin Gothic Book" panose="020B0503020102020204" pitchFamily="34" charset="0"/>
            </a:endParaRPr>
          </a:p>
        </p:txBody>
      </p:sp>
      <p:sp>
        <p:nvSpPr>
          <p:cNvPr id="2" name="Rectangle 1"/>
          <p:cNvSpPr/>
          <p:nvPr/>
        </p:nvSpPr>
        <p:spPr>
          <a:xfrm>
            <a:off x="4946073" y="1607127"/>
            <a:ext cx="2770909" cy="775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SUMBER DANA</a:t>
            </a:r>
            <a:endParaRPr lang="id-ID" dirty="0"/>
          </a:p>
        </p:txBody>
      </p:sp>
      <p:cxnSp>
        <p:nvCxnSpPr>
          <p:cNvPr id="4" name="Straight Connector 3"/>
          <p:cNvCxnSpPr>
            <a:stCxn id="2" idx="2"/>
          </p:cNvCxnSpPr>
          <p:nvPr/>
        </p:nvCxnSpPr>
        <p:spPr>
          <a:xfrm flipH="1">
            <a:off x="6331527" y="2382982"/>
            <a:ext cx="1" cy="2909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31527" y="2673927"/>
            <a:ext cx="26323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3837709" y="2673927"/>
            <a:ext cx="24938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51564" y="2673927"/>
            <a:ext cx="0" cy="221673"/>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629890" y="2895600"/>
            <a:ext cx="1094509" cy="489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EKSTERN</a:t>
            </a:r>
            <a:endParaRPr lang="id-ID" dirty="0"/>
          </a:p>
        </p:txBody>
      </p:sp>
      <p:cxnSp>
        <p:nvCxnSpPr>
          <p:cNvPr id="13" name="Straight Connector 12"/>
          <p:cNvCxnSpPr/>
          <p:nvPr/>
        </p:nvCxnSpPr>
        <p:spPr>
          <a:xfrm>
            <a:off x="3851564" y="3385274"/>
            <a:ext cx="0" cy="175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449782" y="3560618"/>
            <a:ext cx="12746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49782" y="3560618"/>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172691" y="3713018"/>
            <a:ext cx="1066800" cy="387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PEMILIK</a:t>
            </a:r>
            <a:endParaRPr lang="id-ID" dirty="0"/>
          </a:p>
        </p:txBody>
      </p:sp>
      <p:sp>
        <p:nvSpPr>
          <p:cNvPr id="23" name="Rectangle 22"/>
          <p:cNvSpPr/>
          <p:nvPr/>
        </p:nvSpPr>
        <p:spPr>
          <a:xfrm>
            <a:off x="3172691" y="4100945"/>
            <a:ext cx="1066800" cy="1870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Donasi pemilik, saham biasa, saham preferen dll</a:t>
            </a:r>
            <a:endParaRPr lang="id-ID" sz="1600" dirty="0"/>
          </a:p>
        </p:txBody>
      </p:sp>
      <p:cxnSp>
        <p:nvCxnSpPr>
          <p:cNvPr id="25" name="Straight Connector 24"/>
          <p:cNvCxnSpPr/>
          <p:nvPr/>
        </p:nvCxnSpPr>
        <p:spPr>
          <a:xfrm>
            <a:off x="4724399" y="3560618"/>
            <a:ext cx="5957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20145" y="3560618"/>
            <a:ext cx="0" cy="170168"/>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876800" y="3730786"/>
            <a:ext cx="1454727" cy="3701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UTANG</a:t>
            </a:r>
            <a:endParaRPr lang="id-ID" dirty="0"/>
          </a:p>
        </p:txBody>
      </p:sp>
      <p:sp>
        <p:nvSpPr>
          <p:cNvPr id="31" name="Rectangle 30"/>
          <p:cNvSpPr/>
          <p:nvPr/>
        </p:nvSpPr>
        <p:spPr>
          <a:xfrm>
            <a:off x="4876801" y="4100945"/>
            <a:ext cx="1454726" cy="273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id-ID" sz="1400" dirty="0" smtClean="0"/>
              <a:t>Giro</a:t>
            </a:r>
          </a:p>
          <a:p>
            <a:pPr marL="285750" indent="-285750" algn="ctr">
              <a:buFontTx/>
              <a:buChar char="-"/>
            </a:pPr>
            <a:r>
              <a:rPr lang="id-ID" sz="1400" dirty="0" smtClean="0"/>
              <a:t>Deposito</a:t>
            </a:r>
          </a:p>
          <a:p>
            <a:pPr marL="285750" indent="-285750" algn="ctr">
              <a:buFontTx/>
              <a:buChar char="-"/>
            </a:pPr>
            <a:r>
              <a:rPr lang="id-ID" sz="1400" dirty="0" smtClean="0"/>
              <a:t>Trvelers cek</a:t>
            </a:r>
          </a:p>
          <a:p>
            <a:pPr marL="285750" indent="-285750" algn="ctr">
              <a:buFontTx/>
              <a:buChar char="-"/>
            </a:pPr>
            <a:r>
              <a:rPr lang="id-ID" sz="1400" dirty="0" smtClean="0"/>
              <a:t>Tabanas</a:t>
            </a:r>
          </a:p>
          <a:p>
            <a:pPr marL="285750" indent="-285750" algn="ctr">
              <a:buFontTx/>
              <a:buChar char="-"/>
            </a:pPr>
            <a:r>
              <a:rPr lang="id-ID" sz="1400" dirty="0" smtClean="0"/>
              <a:t>Giro Bank lain</a:t>
            </a:r>
          </a:p>
          <a:p>
            <a:pPr marL="285750" indent="-285750" algn="ctr">
              <a:buFontTx/>
              <a:buChar char="-"/>
            </a:pPr>
            <a:r>
              <a:rPr lang="id-ID" sz="1400" dirty="0" smtClean="0"/>
              <a:t>Setoran Jaminan</a:t>
            </a:r>
          </a:p>
          <a:p>
            <a:pPr marL="285750" indent="-285750" algn="ctr">
              <a:buFontTx/>
              <a:buChar char="-"/>
            </a:pPr>
            <a:r>
              <a:rPr lang="id-ID" sz="1400" dirty="0" smtClean="0"/>
              <a:t>Kreditur Umum Indonesia</a:t>
            </a:r>
          </a:p>
          <a:p>
            <a:pPr marL="285750" indent="-285750" algn="ctr">
              <a:buFontTx/>
              <a:buChar char="-"/>
            </a:pPr>
            <a:endParaRPr lang="id-ID" dirty="0"/>
          </a:p>
        </p:txBody>
      </p:sp>
      <p:cxnSp>
        <p:nvCxnSpPr>
          <p:cNvPr id="33" name="Straight Connector 32"/>
          <p:cNvCxnSpPr/>
          <p:nvPr/>
        </p:nvCxnSpPr>
        <p:spPr>
          <a:xfrm>
            <a:off x="8963891" y="2673927"/>
            <a:ext cx="9698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9933709" y="2673927"/>
            <a:ext cx="0" cy="221673"/>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9483436" y="2872435"/>
            <a:ext cx="1094509" cy="489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INTERN</a:t>
            </a:r>
            <a:endParaRPr lang="id-ID" dirty="0"/>
          </a:p>
        </p:txBody>
      </p:sp>
      <p:cxnSp>
        <p:nvCxnSpPr>
          <p:cNvPr id="52" name="Straight Connector 51"/>
          <p:cNvCxnSpPr>
            <a:stCxn id="56" idx="2"/>
          </p:cNvCxnSpPr>
          <p:nvPr/>
        </p:nvCxnSpPr>
        <p:spPr>
          <a:xfrm flipH="1">
            <a:off x="10030690" y="3362109"/>
            <a:ext cx="1" cy="198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063345" y="3560618"/>
            <a:ext cx="29094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063345" y="3560618"/>
            <a:ext cx="0" cy="85084"/>
          </a:xfrm>
          <a:prstGeom prst="line">
            <a:avLst/>
          </a:prstGeom>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7412181" y="3645702"/>
            <a:ext cx="1704110" cy="56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CADANGAN</a:t>
            </a:r>
            <a:endParaRPr lang="id-ID" dirty="0"/>
          </a:p>
        </p:txBody>
      </p:sp>
      <p:sp>
        <p:nvSpPr>
          <p:cNvPr id="63" name="Rectangle 62"/>
          <p:cNvSpPr/>
          <p:nvPr/>
        </p:nvSpPr>
        <p:spPr>
          <a:xfrm>
            <a:off x="7412181" y="4211782"/>
            <a:ext cx="1704110" cy="1967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Cadangan Umum</a:t>
            </a:r>
          </a:p>
          <a:p>
            <a:pPr algn="ctr"/>
            <a:r>
              <a:rPr lang="id-ID" sz="1400" dirty="0" smtClean="0"/>
              <a:t>Cadangan Khusus</a:t>
            </a:r>
          </a:p>
          <a:p>
            <a:pPr algn="ctr"/>
            <a:r>
              <a:rPr lang="id-ID" sz="1400" dirty="0" smtClean="0"/>
              <a:t>Cadangan Debitur</a:t>
            </a:r>
          </a:p>
          <a:p>
            <a:pPr algn="ctr"/>
            <a:r>
              <a:rPr lang="id-ID" sz="1400" dirty="0" smtClean="0"/>
              <a:t>Laba yang ditahan</a:t>
            </a:r>
          </a:p>
          <a:p>
            <a:pPr algn="ctr"/>
            <a:endParaRPr lang="id-ID" dirty="0"/>
          </a:p>
        </p:txBody>
      </p:sp>
      <p:cxnSp>
        <p:nvCxnSpPr>
          <p:cNvPr id="2051" name="Straight Connector 2050"/>
          <p:cNvCxnSpPr/>
          <p:nvPr/>
        </p:nvCxnSpPr>
        <p:spPr>
          <a:xfrm>
            <a:off x="10972800" y="3560618"/>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052" name="Rectangle 2051"/>
          <p:cNvSpPr/>
          <p:nvPr/>
        </p:nvSpPr>
        <p:spPr>
          <a:xfrm>
            <a:off x="10512136" y="3693769"/>
            <a:ext cx="1143000" cy="3701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INTENSIF</a:t>
            </a:r>
            <a:endParaRPr lang="id-ID" dirty="0"/>
          </a:p>
        </p:txBody>
      </p:sp>
      <p:sp>
        <p:nvSpPr>
          <p:cNvPr id="2054" name="Rectangle 2053"/>
          <p:cNvSpPr/>
          <p:nvPr/>
        </p:nvSpPr>
        <p:spPr>
          <a:xfrm>
            <a:off x="10390910" y="4063928"/>
            <a:ext cx="1510146" cy="2737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id-ID" sz="1400" dirty="0" smtClean="0"/>
              <a:t>Penjualan Fixed assetes yang tak terpakai</a:t>
            </a:r>
          </a:p>
          <a:p>
            <a:pPr marL="285750" indent="-285750" algn="ctr">
              <a:buFontTx/>
              <a:buChar char="-"/>
            </a:pPr>
            <a:r>
              <a:rPr lang="id-ID" sz="1400" dirty="0" smtClean="0"/>
              <a:t>Likuidasi barang jaminan kredit maut</a:t>
            </a:r>
          </a:p>
          <a:p>
            <a:pPr marL="285750" indent="-285750" algn="ctr">
              <a:buFontTx/>
              <a:buChar char="-"/>
            </a:pPr>
            <a:r>
              <a:rPr lang="id-ID" sz="1400" dirty="0" smtClean="0"/>
              <a:t>Penagihan debitur debius</a:t>
            </a:r>
          </a:p>
          <a:p>
            <a:pPr algn="ctr"/>
            <a:r>
              <a:rPr lang="id-ID" dirty="0" smtClean="0"/>
              <a:t> </a:t>
            </a:r>
            <a:endParaRPr lang="id-ID" dirty="0"/>
          </a:p>
        </p:txBody>
      </p:sp>
    </p:spTree>
    <p:extLst>
      <p:ext uri="{BB962C8B-B14F-4D97-AF65-F5344CB8AC3E}">
        <p14:creationId xmlns:p14="http://schemas.microsoft.com/office/powerpoint/2010/main" val="320651345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lnSpcReduction="10000"/>
          </a:bodyPr>
          <a:lstStyle/>
          <a:p>
            <a:pPr marL="0" indent="0">
              <a:buNone/>
            </a:pPr>
            <a:r>
              <a:rPr lang="id-ID" sz="2400" b="1" dirty="0" smtClean="0"/>
              <a:t>   </a:t>
            </a:r>
            <a:r>
              <a:rPr lang="id-ID" sz="2400" b="1" dirty="0" smtClean="0"/>
              <a:t>                                                                                                                 </a:t>
            </a:r>
          </a:p>
          <a:p>
            <a:pPr marL="0" indent="0">
              <a:buNone/>
            </a:pPr>
            <a:r>
              <a:rPr lang="id-ID" sz="2400" b="1" dirty="0"/>
              <a:t> </a:t>
            </a:r>
            <a:endParaRPr lang="id-ID" sz="2400" b="1" dirty="0" smtClean="0"/>
          </a:p>
          <a:p>
            <a:pPr marL="0" indent="0">
              <a:buNone/>
            </a:pPr>
            <a:r>
              <a:rPr lang="id-ID" sz="2400" b="1" dirty="0" smtClean="0"/>
              <a:t>2. Perencanaa Perkreditan dengan Melalui Pendekatan Pasar</a:t>
            </a:r>
          </a:p>
          <a:p>
            <a:pPr marL="0" indent="0">
              <a:buNone/>
            </a:pPr>
            <a:r>
              <a:rPr lang="id-ID" sz="2400" b="1" dirty="0"/>
              <a:t> </a:t>
            </a:r>
            <a:r>
              <a:rPr lang="id-ID" sz="2400" b="1" dirty="0" smtClean="0"/>
              <a:t>   </a:t>
            </a:r>
            <a:r>
              <a:rPr lang="id-ID" sz="2000" dirty="0" smtClean="0"/>
              <a:t>Faktor-faktor yang perlu dipertimbangkan dalam perencanaan kredit</a:t>
            </a:r>
          </a:p>
          <a:p>
            <a:pPr marL="0" indent="0">
              <a:buNone/>
            </a:pPr>
            <a:r>
              <a:rPr lang="id-ID" sz="2000" dirty="0"/>
              <a:t> </a:t>
            </a:r>
            <a:r>
              <a:rPr lang="id-ID" sz="2000" dirty="0" smtClean="0"/>
              <a:t>    melalui pendekatan pasar ini :</a:t>
            </a:r>
          </a:p>
          <a:p>
            <a:pPr marL="0" indent="0">
              <a:buNone/>
            </a:pPr>
            <a:r>
              <a:rPr lang="id-ID" sz="2000" dirty="0"/>
              <a:t> </a:t>
            </a:r>
            <a:r>
              <a:rPr lang="id-ID" sz="2000" dirty="0" smtClean="0"/>
              <a:t>    - Pertama adalah corak pemasaran (market profile) dari pasar dana</a:t>
            </a:r>
          </a:p>
          <a:p>
            <a:pPr marL="0" indent="0">
              <a:buNone/>
            </a:pPr>
            <a:r>
              <a:rPr lang="id-ID" sz="2000" dirty="0"/>
              <a:t> </a:t>
            </a:r>
            <a:r>
              <a:rPr lang="id-ID" sz="2000" dirty="0" smtClean="0"/>
              <a:t>       (kredit) baik ditinjau dari “Economic Environment” misalnya dapat di</a:t>
            </a:r>
          </a:p>
          <a:p>
            <a:pPr marL="0" indent="0">
              <a:buNone/>
            </a:pPr>
            <a:r>
              <a:rPr lang="id-ID" sz="2000" dirty="0"/>
              <a:t> </a:t>
            </a:r>
            <a:r>
              <a:rPr lang="id-ID" sz="2000" dirty="0" smtClean="0"/>
              <a:t>       ketahui dari berbagai indikator ekonomi, juga ditinjau dari “Cultural</a:t>
            </a:r>
          </a:p>
          <a:p>
            <a:pPr marL="0" indent="0">
              <a:buNone/>
            </a:pPr>
            <a:r>
              <a:rPr lang="id-ID" sz="2000" dirty="0"/>
              <a:t> </a:t>
            </a:r>
            <a:r>
              <a:rPr lang="id-ID" sz="2000" dirty="0" smtClean="0"/>
              <a:t>       Environment” ataupun dari regulatory environment.</a:t>
            </a:r>
          </a:p>
          <a:p>
            <a:pPr marL="0" indent="0">
              <a:buNone/>
            </a:pPr>
            <a:endParaRPr lang="id-ID" sz="2000" dirty="0" smtClean="0"/>
          </a:p>
          <a:p>
            <a:pPr marL="0" indent="0">
              <a:buNone/>
            </a:pPr>
            <a:r>
              <a:rPr lang="id-ID" sz="2000" dirty="0"/>
              <a:t> </a:t>
            </a:r>
            <a:r>
              <a:rPr lang="id-ID" sz="2000" dirty="0" smtClean="0"/>
              <a:t>   - Kedua adalah corak dari persaingan (Competition Profile), berapa </a:t>
            </a:r>
          </a:p>
          <a:p>
            <a:pPr marL="0" indent="0">
              <a:buNone/>
            </a:pPr>
            <a:r>
              <a:rPr lang="id-ID" sz="2000" dirty="0"/>
              <a:t> </a:t>
            </a:r>
            <a:r>
              <a:rPr lang="id-ID" sz="2000" dirty="0" smtClean="0"/>
              <a:t>      banyak volume kredit yang telah dipasarkan di masyarakat dan </a:t>
            </a:r>
          </a:p>
          <a:p>
            <a:pPr marL="0" indent="0">
              <a:buNone/>
            </a:pPr>
            <a:r>
              <a:rPr lang="id-ID" sz="2000" dirty="0"/>
              <a:t> </a:t>
            </a:r>
            <a:r>
              <a:rPr lang="id-ID" sz="2000" dirty="0" smtClean="0"/>
              <a:t>      berapa masing-masing bank pesaing dapat merebut “market share”.</a:t>
            </a:r>
          </a:p>
          <a:p>
            <a:pPr marL="0" indent="0">
              <a:buNone/>
            </a:pPr>
            <a:r>
              <a:rPr lang="id-ID" sz="2000" dirty="0"/>
              <a:t> </a:t>
            </a:r>
            <a:r>
              <a:rPr lang="id-ID" sz="2000" dirty="0" smtClean="0"/>
              <a:t>      Financial product apa saja yang dijual dan bagaimana “princingnya”.</a:t>
            </a:r>
            <a:endParaRPr lang="id-ID" sz="2000" dirty="0" smtClean="0"/>
          </a:p>
          <a:p>
            <a:pPr marL="0" indent="0">
              <a:buNone/>
            </a:pPr>
            <a:r>
              <a:rPr lang="id-ID" sz="2000" dirty="0"/>
              <a:t> </a:t>
            </a:r>
            <a:r>
              <a:rPr lang="id-ID" sz="2000" dirty="0" smtClean="0"/>
              <a:t>      </a:t>
            </a:r>
            <a:r>
              <a:rPr lang="id-ID" sz="2000" dirty="0" smtClean="0"/>
              <a:t>    </a:t>
            </a:r>
            <a:endParaRPr lang="en-US" sz="2000"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6</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9193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lnSpcReduction="10000"/>
          </a:bodyPr>
          <a:lstStyle/>
          <a:p>
            <a:pPr marL="0" indent="0">
              <a:buNone/>
            </a:pPr>
            <a:r>
              <a:rPr lang="id-ID" sz="2400" b="1" dirty="0" smtClean="0"/>
              <a:t>   </a:t>
            </a:r>
            <a:r>
              <a:rPr lang="id-ID" sz="2400" b="1" dirty="0" smtClean="0"/>
              <a:t>                                                                                                                 </a:t>
            </a:r>
          </a:p>
          <a:p>
            <a:pPr marL="0" indent="0">
              <a:buNone/>
            </a:pPr>
            <a:r>
              <a:rPr lang="id-ID" sz="2400" b="1" dirty="0"/>
              <a:t> </a:t>
            </a:r>
            <a:endParaRPr lang="id-ID" sz="2400" b="1" dirty="0" smtClean="0"/>
          </a:p>
          <a:p>
            <a:pPr>
              <a:buFontTx/>
              <a:buChar char="-"/>
            </a:pPr>
            <a:r>
              <a:rPr lang="id-ID" sz="2000" dirty="0" smtClean="0"/>
              <a:t>Ketiga, corak dari para nasabah (Customer Profile) akan mempunyai</a:t>
            </a:r>
          </a:p>
          <a:p>
            <a:pPr marL="0" indent="0">
              <a:buNone/>
            </a:pPr>
            <a:r>
              <a:rPr lang="id-ID" sz="2000" dirty="0"/>
              <a:t> </a:t>
            </a:r>
            <a:r>
              <a:rPr lang="id-ID" sz="2000" dirty="0" smtClean="0"/>
              <a:t>    pengaruh yang besar dalam perencanaan kredit. Apakah dari kelom-</a:t>
            </a:r>
          </a:p>
          <a:p>
            <a:pPr marL="0" indent="0">
              <a:buNone/>
            </a:pPr>
            <a:r>
              <a:rPr lang="id-ID" sz="2000" dirty="0"/>
              <a:t> </a:t>
            </a:r>
            <a:r>
              <a:rPr lang="id-ID" sz="2000" dirty="0" smtClean="0"/>
              <a:t>    pok perusahaan-perusahaan milik pemerintah, atau dari swasta, atau</a:t>
            </a:r>
          </a:p>
          <a:p>
            <a:pPr marL="0" indent="0">
              <a:buNone/>
            </a:pPr>
            <a:r>
              <a:rPr lang="id-ID" sz="2000" dirty="0"/>
              <a:t> </a:t>
            </a:r>
            <a:r>
              <a:rPr lang="id-ID" sz="2000" dirty="0" smtClean="0"/>
              <a:t>    dari kelompok ekonomi lemah. Corak nasabah ini akan sangat berman</a:t>
            </a:r>
          </a:p>
          <a:p>
            <a:pPr marL="0" indent="0">
              <a:buNone/>
            </a:pPr>
            <a:r>
              <a:rPr lang="id-ID" sz="2000" dirty="0"/>
              <a:t> </a:t>
            </a:r>
            <a:r>
              <a:rPr lang="id-ID" sz="2000" dirty="0" smtClean="0"/>
              <a:t>    faat dalam menetapkan sasaran pemasaran yang akan dilakukan.</a:t>
            </a:r>
          </a:p>
          <a:p>
            <a:pPr marL="0" indent="0">
              <a:buNone/>
            </a:pPr>
            <a:endParaRPr lang="id-ID" sz="2000" dirty="0" smtClean="0"/>
          </a:p>
          <a:p>
            <a:pPr>
              <a:buFontTx/>
              <a:buChar char="-"/>
            </a:pPr>
            <a:r>
              <a:rPr lang="id-ID" sz="2000" dirty="0" smtClean="0"/>
              <a:t>Keempat yaitu faktor corak dari produk (product profile) yang akan di</a:t>
            </a:r>
          </a:p>
          <a:p>
            <a:pPr marL="0" indent="0">
              <a:buNone/>
            </a:pPr>
            <a:r>
              <a:rPr lang="id-ID" sz="2000" dirty="0" smtClean="0"/>
              <a:t>     pasarkan, jenis-jenis kredit apa saja yang dapat diprodusir oleh bank </a:t>
            </a:r>
          </a:p>
          <a:p>
            <a:pPr marL="0" indent="0">
              <a:buNone/>
            </a:pPr>
            <a:r>
              <a:rPr lang="id-ID" sz="2000" dirty="0"/>
              <a:t> </a:t>
            </a:r>
            <a:r>
              <a:rPr lang="id-ID" sz="2000" dirty="0" smtClean="0"/>
              <a:t>    yang bersangkutan untuk dipasarkan ke masyarakat luas.</a:t>
            </a:r>
          </a:p>
          <a:p>
            <a:pPr marL="0" indent="0">
              <a:buNone/>
            </a:pPr>
            <a:r>
              <a:rPr lang="id-ID" sz="2000" dirty="0"/>
              <a:t> </a:t>
            </a:r>
            <a:r>
              <a:rPr lang="id-ID" sz="2000" dirty="0" smtClean="0"/>
              <a:t>    Dalam product profile ini perlu dipahami cara-cara pelayanan yang </a:t>
            </a:r>
          </a:p>
          <a:p>
            <a:pPr marL="0" indent="0">
              <a:buNone/>
            </a:pPr>
            <a:r>
              <a:rPr lang="id-ID" sz="2000" dirty="0"/>
              <a:t> </a:t>
            </a:r>
            <a:r>
              <a:rPr lang="id-ID" sz="2000" dirty="0" smtClean="0"/>
              <a:t>    dapat diberikan oleh bank yang bersangkutan misal berapa rata-rata</a:t>
            </a:r>
          </a:p>
          <a:p>
            <a:pPr marL="0" indent="0">
              <a:buNone/>
            </a:pPr>
            <a:r>
              <a:rPr lang="id-ID" sz="2000" dirty="0"/>
              <a:t> </a:t>
            </a:r>
            <a:r>
              <a:rPr lang="id-ID" sz="2000" dirty="0" smtClean="0"/>
              <a:t>    waktu yang diperlukan untuk pemutusan suatu permohonan kredit, </a:t>
            </a:r>
          </a:p>
          <a:p>
            <a:pPr marL="0" indent="0">
              <a:buNone/>
            </a:pPr>
            <a:r>
              <a:rPr lang="id-ID" sz="2000" dirty="0"/>
              <a:t> </a:t>
            </a:r>
            <a:r>
              <a:rPr lang="id-ID" sz="2000" dirty="0" smtClean="0"/>
              <a:t>    apakah telah cukup kompetitif dibandingkan bank-bank lain.    </a:t>
            </a:r>
            <a:r>
              <a:rPr lang="id-ID" sz="2000" dirty="0" smtClean="0"/>
              <a:t>    </a:t>
            </a:r>
            <a:endParaRPr lang="en-US" sz="2000"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7</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83611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a:bodyPr>
          <a:lstStyle/>
          <a:p>
            <a:pPr marL="0" indent="0">
              <a:buNone/>
            </a:pPr>
            <a:r>
              <a:rPr lang="id-ID" sz="2400" b="1" dirty="0" smtClean="0"/>
              <a:t>   </a:t>
            </a:r>
            <a:r>
              <a:rPr lang="id-ID" sz="2400" b="1" dirty="0" smtClean="0"/>
              <a:t>                                                                                                                 </a:t>
            </a:r>
          </a:p>
          <a:p>
            <a:pPr marL="0" indent="0">
              <a:buNone/>
            </a:pPr>
            <a:r>
              <a:rPr lang="id-ID" sz="2400" b="1" dirty="0"/>
              <a:t> </a:t>
            </a:r>
            <a:endParaRPr lang="id-ID" sz="2400" b="1" dirty="0" smtClean="0"/>
          </a:p>
          <a:p>
            <a:pPr marL="0" indent="0">
              <a:buNone/>
            </a:pPr>
            <a:r>
              <a:rPr lang="id-ID" sz="2000" dirty="0" smtClean="0"/>
              <a:t>Faktor-faktor pemasaran kredit dapat dianalisa dengan SWOT yaitu :</a:t>
            </a:r>
          </a:p>
          <a:p>
            <a:pPr>
              <a:buFontTx/>
              <a:buChar char="-"/>
            </a:pPr>
            <a:r>
              <a:rPr lang="id-ID" sz="2000" dirty="0" smtClean="0"/>
              <a:t>Kekuatan (strenghts)dari bank yang bersangkutan dalam menerobos pasar, hal ini dapat diukur dari jumlah cabang sebagai sales force yang dipunyai, jumlah dana yang siap dipasarkan, nasabah-nasabah debitur maupun nasabah giro yang telah dikuasai.</a:t>
            </a:r>
          </a:p>
          <a:p>
            <a:pPr>
              <a:buFontTx/>
              <a:buChar char="-"/>
            </a:pPr>
            <a:r>
              <a:rPr lang="id-ID" sz="2000" dirty="0" smtClean="0"/>
              <a:t>Kelemahan-kelemahan (weaknesses) dari perkreditan bank yang bersangkutan, apakah administrasinya dan sistem prosedurnya telah baik, apakah jenis kredit (diversifikasi) yang dimiliki baru terbatas beberapa jenis saja.</a:t>
            </a:r>
          </a:p>
          <a:p>
            <a:pPr>
              <a:buFontTx/>
              <a:buChar char="-"/>
            </a:pPr>
            <a:r>
              <a:rPr lang="id-ID" sz="2000" dirty="0" smtClean="0"/>
              <a:t>Peluang-peluang usaha (opportunities) yang dapat dimanfaatkan dalam menerobos pasar dana (kredit).</a:t>
            </a:r>
          </a:p>
          <a:p>
            <a:pPr>
              <a:buFontTx/>
              <a:buChar char="-"/>
            </a:pPr>
            <a:r>
              <a:rPr lang="id-ID" sz="2000" dirty="0" smtClean="0"/>
              <a:t>Siapa-siapa saja yang menjadi ancaman (threats) persaingan berapa market share yang telah dimiliki yang harus dipertahankan. </a:t>
            </a:r>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8</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3675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a:bodyPr>
          <a:lstStyle/>
          <a:p>
            <a:pPr marL="0" indent="0">
              <a:buNone/>
            </a:pPr>
            <a:r>
              <a:rPr lang="id-ID" sz="2400" b="1" dirty="0" smtClean="0"/>
              <a:t>   </a:t>
            </a:r>
            <a:r>
              <a:rPr lang="id-ID" sz="2400" b="1" dirty="0" smtClean="0"/>
              <a:t>                                                                                                                 </a:t>
            </a:r>
          </a:p>
          <a:p>
            <a:pPr marL="0" indent="0">
              <a:buNone/>
            </a:pPr>
            <a:r>
              <a:rPr lang="id-ID" sz="2400" b="1" dirty="0"/>
              <a:t> </a:t>
            </a:r>
            <a:endParaRPr lang="id-ID" sz="2400" b="1" dirty="0" smtClean="0"/>
          </a:p>
          <a:p>
            <a:pPr marL="0" indent="0">
              <a:buNone/>
            </a:pPr>
            <a:r>
              <a:rPr lang="id-ID" sz="2000" dirty="0" smtClean="0"/>
              <a:t>Dengan selesainya analisa SWOT barulah sasaran pemasaran (Market Objectives) dari jasa-jasa keuangan di bidang perkreditan tersebut dapat dibangun, antara lain dalam bentuk :</a:t>
            </a:r>
          </a:p>
          <a:p>
            <a:pPr>
              <a:buFontTx/>
              <a:buChar char="-"/>
            </a:pPr>
            <a:r>
              <a:rPr lang="id-ID" sz="2000" dirty="0" smtClean="0"/>
              <a:t>Nasabah siapa sajakah yang memerlukan kredit (tentu yang feasible)</a:t>
            </a:r>
          </a:p>
          <a:p>
            <a:pPr>
              <a:buFontTx/>
              <a:buChar char="-"/>
            </a:pPr>
            <a:r>
              <a:rPr lang="id-ID" sz="2000" dirty="0" smtClean="0"/>
              <a:t>Berapa volume kredit yang dibutuhkan</a:t>
            </a:r>
          </a:p>
          <a:p>
            <a:pPr>
              <a:buFontTx/>
              <a:buChar char="-"/>
            </a:pPr>
            <a:r>
              <a:rPr lang="id-ID" sz="2000" dirty="0" smtClean="0"/>
              <a:t>Jenis kredit apa saja yang dibutuhkan</a:t>
            </a:r>
          </a:p>
          <a:p>
            <a:pPr>
              <a:buFontTx/>
              <a:buChar char="-"/>
            </a:pPr>
            <a:r>
              <a:rPr lang="id-ID" sz="2000" dirty="0" smtClean="0"/>
              <a:t>Kapan keperluan tersebut dapat dipenuhi bank</a:t>
            </a:r>
          </a:p>
          <a:p>
            <a:pPr>
              <a:buFontTx/>
              <a:buChar char="-"/>
            </a:pPr>
            <a:r>
              <a:rPr lang="id-ID" sz="2000" dirty="0" smtClean="0"/>
              <a:t>Spesifikasi kredit lainnya yang diperlukan oleh calon debitur </a:t>
            </a:r>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9</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77191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580</TotalTime>
  <Words>865</Words>
  <Application>Microsoft Office PowerPoint</Application>
  <PresentationFormat>Widescreen</PresentationFormat>
  <Paragraphs>128</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Franklin Gothic Book</vt:lpstr>
      <vt:lpstr>Wingdings 3</vt:lpstr>
      <vt:lpstr>Wisp</vt:lpstr>
      <vt:lpstr>Manjemen Perkreditan  Pertemuan - 6</vt:lpstr>
      <vt:lpstr>BEBERAPA PENDEKATAN DALAM PERENCANAAN KREDIT</vt:lpstr>
      <vt:lpstr>lanjutan</vt:lpstr>
      <vt:lpstr>lanjutan</vt:lpstr>
      <vt:lpstr>Skema Sumber-sumber Dana Perbankan</vt:lpstr>
      <vt:lpstr>PowerPoint Presentation</vt:lpstr>
      <vt:lpstr>PowerPoint Presentation</vt:lpstr>
      <vt:lpstr>PowerPoint Presentation</vt:lpstr>
      <vt:lpstr>PowerPoint Presentation</vt:lpstr>
      <vt:lpstr>PowerPoint Presentation</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Dana Pensiun (Pension Fund)</dc:title>
  <dc:creator>Ithot</dc:creator>
  <cp:lastModifiedBy>mari</cp:lastModifiedBy>
  <cp:revision>92</cp:revision>
  <dcterms:created xsi:type="dcterms:W3CDTF">2013-08-20T03:37:14Z</dcterms:created>
  <dcterms:modified xsi:type="dcterms:W3CDTF">2020-04-12T10:16:35Z</dcterms:modified>
</cp:coreProperties>
</file>