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64" r:id="rId7"/>
    <p:sldId id="265" r:id="rId8"/>
    <p:sldId id="273" r:id="rId9"/>
    <p:sldId id="274" r:id="rId10"/>
    <p:sldId id="266" r:id="rId11"/>
    <p:sldId id="267" r:id="rId12"/>
    <p:sldId id="268" r:id="rId13"/>
    <p:sldId id="275" r:id="rId14"/>
    <p:sldId id="269" r:id="rId15"/>
    <p:sldId id="270" r:id="rId16"/>
    <p:sldId id="271" r:id="rId17"/>
    <p:sldId id="272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2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354" y="842002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Rockwell" panose="02060603020205020403" pitchFamily="18" charset="0"/>
              </a:rPr>
              <a:t>Komponen</a:t>
            </a:r>
            <a:r>
              <a:rPr lang="en-US" sz="5400" dirty="0" smtClean="0">
                <a:latin typeface="Rockwell" panose="02060603020205020403" pitchFamily="18" charset="0"/>
              </a:rPr>
              <a:t> </a:t>
            </a:r>
            <a:r>
              <a:rPr lang="en-US" sz="5400" dirty="0" err="1" smtClean="0">
                <a:latin typeface="Rockwell" panose="02060603020205020403" pitchFamily="18" charset="0"/>
              </a:rPr>
              <a:t>dasar</a:t>
            </a:r>
            <a:r>
              <a:rPr lang="en-US" sz="5400" dirty="0" smtClean="0">
                <a:latin typeface="Rockwell" panose="02060603020205020403" pitchFamily="18" charset="0"/>
              </a:rPr>
              <a:t> </a:t>
            </a:r>
            <a:r>
              <a:rPr lang="en-US" sz="5400" dirty="0" err="1" smtClean="0">
                <a:latin typeface="Rockwell" panose="02060603020205020403" pitchFamily="18" charset="0"/>
              </a:rPr>
              <a:t>elektronika</a:t>
            </a:r>
            <a:endParaRPr lang="en-US" sz="5400" dirty="0">
              <a:latin typeface="Rockwell" panose="02060603020205020403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76424" y="4963478"/>
            <a:ext cx="8791575" cy="1655762"/>
          </a:xfrm>
        </p:spPr>
        <p:txBody>
          <a:bodyPr/>
          <a:lstStyle/>
          <a:p>
            <a:pPr algn="ctr"/>
            <a:r>
              <a:rPr lang="en-US" dirty="0" err="1" smtClean="0"/>
              <a:t>Pertemuan</a:t>
            </a:r>
            <a:r>
              <a:rPr lang="en-US" dirty="0" smtClean="0"/>
              <a:t> ke-4</a:t>
            </a:r>
          </a:p>
          <a:p>
            <a:pPr algn="ctr"/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1</a:t>
            </a:r>
          </a:p>
          <a:p>
            <a:pPr algn="ctr"/>
            <a:r>
              <a:rPr lang="en-US" dirty="0" smtClean="0"/>
              <a:t>D3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5483"/>
            <a:ext cx="9905999" cy="457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Dioda</a:t>
            </a:r>
            <a:r>
              <a:rPr lang="en-US" sz="2000" dirty="0" smtClean="0"/>
              <a:t> Bridge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dioda</a:t>
            </a:r>
            <a:r>
              <a:rPr lang="en-US" sz="2000" dirty="0"/>
              <a:t>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bolak-balik</a:t>
            </a:r>
            <a:r>
              <a:rPr lang="en-US" sz="2000" dirty="0"/>
              <a:t> (</a:t>
            </a:r>
            <a:r>
              <a:rPr lang="en-US" sz="2000" i="1" dirty="0"/>
              <a:t>Alternating Current</a:t>
            </a:r>
            <a:r>
              <a:rPr lang="en-US" sz="2000" dirty="0"/>
              <a:t>/AC)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searah</a:t>
            </a:r>
            <a:r>
              <a:rPr lang="en-US" sz="2000" dirty="0"/>
              <a:t> (</a:t>
            </a:r>
            <a:r>
              <a:rPr lang="en-US" sz="2000" i="1" dirty="0"/>
              <a:t>Direct Current</a:t>
            </a:r>
            <a:r>
              <a:rPr lang="en-US" sz="2000" dirty="0"/>
              <a:t>/DC). </a:t>
            </a:r>
            <a:r>
              <a:rPr lang="en-US" sz="2000" dirty="0" err="1"/>
              <a:t>Dioda</a:t>
            </a:r>
            <a:r>
              <a:rPr lang="en-US" sz="2000" dirty="0"/>
              <a:t> Bridge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susunan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/>
              <a:t>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Dioda</a:t>
            </a:r>
            <a:r>
              <a:rPr lang="en-US" sz="2000" dirty="0"/>
              <a:t> yang </a:t>
            </a:r>
            <a:r>
              <a:rPr lang="en-US" sz="2000" dirty="0" err="1"/>
              <a:t>dirangkai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konfigurasi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jembatan</a:t>
            </a:r>
            <a:r>
              <a:rPr lang="en-US" sz="2000" dirty="0"/>
              <a:t> (</a:t>
            </a:r>
            <a:r>
              <a:rPr lang="en-US" sz="2000" i="1" dirty="0"/>
              <a:t>bridge</a:t>
            </a:r>
            <a:r>
              <a:rPr lang="en-US" sz="2000" dirty="0"/>
              <a:t>) yang </a:t>
            </a:r>
            <a:r>
              <a:rPr lang="en-US" sz="2000" dirty="0" err="1"/>
              <a:t>dikemas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yang </a:t>
            </a:r>
            <a:r>
              <a:rPr lang="en-US" sz="2000" dirty="0" err="1"/>
              <a:t>berkaki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err="1" smtClean="0"/>
              <a:t>Dioda</a:t>
            </a:r>
            <a:r>
              <a:rPr lang="en-US" dirty="0" smtClean="0"/>
              <a:t> Bridge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421"/>
          <a:stretch/>
        </p:blipFill>
        <p:spPr>
          <a:xfrm>
            <a:off x="3046411" y="3357856"/>
            <a:ext cx="6096000" cy="2864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75335" y="5567320"/>
            <a:ext cx="1958272" cy="2508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4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5483"/>
            <a:ext cx="9905999" cy="4918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Trafo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taraf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AC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taraf</a:t>
            </a:r>
            <a:r>
              <a:rPr lang="en-US" sz="2000" dirty="0"/>
              <a:t> yang lain. </a:t>
            </a:r>
            <a:r>
              <a:rPr lang="en-US" sz="2000" dirty="0" err="1"/>
              <a:t>Maksud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pengubahan</a:t>
            </a:r>
            <a:r>
              <a:rPr lang="en-US" sz="2000" dirty="0"/>
              <a:t> </a:t>
            </a:r>
            <a:r>
              <a:rPr lang="en-US" sz="2000" dirty="0" err="1"/>
              <a:t>taraf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diantaranya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AC </a:t>
            </a:r>
            <a:r>
              <a:rPr lang="en-US" sz="2000" dirty="0" err="1"/>
              <a:t>dari</a:t>
            </a:r>
            <a:r>
              <a:rPr lang="en-US" sz="2000" dirty="0"/>
              <a:t> 220VAC </a:t>
            </a:r>
            <a:r>
              <a:rPr lang="en-US" sz="2000" dirty="0" err="1"/>
              <a:t>ke</a:t>
            </a:r>
            <a:r>
              <a:rPr lang="en-US" sz="2000" dirty="0"/>
              <a:t> 12 VAC </a:t>
            </a:r>
            <a:r>
              <a:rPr lang="en-US" sz="2000" dirty="0" err="1"/>
              <a:t>ataupun</a:t>
            </a:r>
            <a:r>
              <a:rPr lang="en-US" sz="2000" dirty="0"/>
              <a:t> </a:t>
            </a:r>
            <a:r>
              <a:rPr lang="en-US" sz="2000" dirty="0" err="1"/>
              <a:t>menaikkan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110VAC </a:t>
            </a:r>
            <a:r>
              <a:rPr lang="en-US" sz="2000" dirty="0" err="1"/>
              <a:t>ke</a:t>
            </a:r>
            <a:r>
              <a:rPr lang="en-US" sz="2000" dirty="0"/>
              <a:t> 220 VAC</a:t>
            </a:r>
            <a:r>
              <a:rPr lang="en-US" sz="2000" dirty="0" smtClean="0"/>
              <a:t>. </a:t>
            </a:r>
            <a:r>
              <a:rPr lang="en-US" sz="2000" dirty="0" err="1" smtClean="0"/>
              <a:t>Transformator</a:t>
            </a:r>
            <a:r>
              <a:rPr lang="en-US" sz="2000" dirty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Induksi</a:t>
            </a:r>
            <a:r>
              <a:rPr lang="en-US" sz="2000" dirty="0"/>
              <a:t> </a:t>
            </a:r>
            <a:r>
              <a:rPr lang="en-US" sz="2000" dirty="0" err="1"/>
              <a:t>Elektromagnet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yang </a:t>
            </a:r>
            <a:r>
              <a:rPr lang="en-US" sz="2000" dirty="0" err="1"/>
              <a:t>berarus</a:t>
            </a:r>
            <a:r>
              <a:rPr lang="en-US" sz="2000" dirty="0"/>
              <a:t> </a:t>
            </a:r>
            <a:r>
              <a:rPr lang="en-US" sz="2000" dirty="0" err="1"/>
              <a:t>bolak</a:t>
            </a:r>
            <a:r>
              <a:rPr lang="en-US" sz="2000" dirty="0"/>
              <a:t> </a:t>
            </a:r>
            <a:r>
              <a:rPr lang="en-US" sz="2000" dirty="0" err="1"/>
              <a:t>balik</a:t>
            </a:r>
            <a:r>
              <a:rPr lang="en-US" sz="2000" dirty="0"/>
              <a:t> (AC).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err="1" smtClean="0"/>
              <a:t>Transformator</a:t>
            </a:r>
            <a:r>
              <a:rPr lang="en-US" dirty="0" smtClean="0"/>
              <a:t> (</a:t>
            </a:r>
            <a:r>
              <a:rPr lang="en-US" dirty="0" err="1" smtClean="0"/>
              <a:t>Trafo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9"/>
          <a:stretch/>
        </p:blipFill>
        <p:spPr>
          <a:xfrm>
            <a:off x="1141412" y="3552066"/>
            <a:ext cx="4419492" cy="19828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3494" y="3552066"/>
            <a:ext cx="3544311" cy="2120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33" y="3867190"/>
            <a:ext cx="1741432" cy="14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5483"/>
            <a:ext cx="9905999" cy="457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Voltage Regulator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yang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dipakai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peralatan</a:t>
            </a:r>
            <a:r>
              <a:rPr lang="en-US" sz="2000" dirty="0"/>
              <a:t> </a:t>
            </a:r>
            <a:r>
              <a:rPr lang="en-US" sz="2000" dirty="0" err="1"/>
              <a:t>Elektronika</a:t>
            </a:r>
            <a:r>
              <a:rPr lang="en-US" sz="2000" dirty="0"/>
              <a:t>. </a:t>
            </a:r>
            <a:r>
              <a:rPr lang="en-US" sz="2000" dirty="0" err="1"/>
              <a:t>Fungsi</a:t>
            </a:r>
            <a:r>
              <a:rPr lang="en-US" sz="2000" dirty="0"/>
              <a:t> Voltage Regulator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mempertahankan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memastikan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level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. </a:t>
            </a:r>
            <a:r>
              <a:rPr lang="en-US" sz="2000" dirty="0" err="1"/>
              <a:t>Artinya</a:t>
            </a:r>
            <a:r>
              <a:rPr lang="en-US" sz="2000" dirty="0"/>
              <a:t>, </a:t>
            </a:r>
            <a:r>
              <a:rPr lang="en-US" sz="2000" dirty="0" err="1"/>
              <a:t>Tegangan</a:t>
            </a:r>
            <a:r>
              <a:rPr lang="en-US" sz="2000" dirty="0"/>
              <a:t> Output </a:t>
            </a:r>
            <a:r>
              <a:rPr lang="en-US" sz="2000" dirty="0" smtClean="0"/>
              <a:t>DC </a:t>
            </a:r>
            <a:r>
              <a:rPr lang="en-US" sz="2000" dirty="0" err="1"/>
              <a:t>pada</a:t>
            </a:r>
            <a:r>
              <a:rPr lang="en-US" sz="2000" dirty="0"/>
              <a:t> Voltage Regulator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dipengaruhi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</a:t>
            </a:r>
            <a:r>
              <a:rPr lang="en-US" sz="2000" dirty="0" smtClean="0"/>
              <a:t>Input.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smtClean="0"/>
              <a:t>Voltage Regulator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00" y="3423313"/>
            <a:ext cx="3430934" cy="2219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10" y="3204446"/>
            <a:ext cx="2438121" cy="24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5483"/>
            <a:ext cx="9905999" cy="457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Transistor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/>
              <a:t>semikonduktor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penguat</a:t>
            </a:r>
            <a:r>
              <a:rPr lang="en-US" sz="2000" dirty="0"/>
              <a:t>, </a:t>
            </a:r>
            <a:r>
              <a:rPr lang="en-US" sz="2000" dirty="0" err="1"/>
              <a:t>pengendali</a:t>
            </a:r>
            <a:r>
              <a:rPr lang="en-US" sz="2000" dirty="0"/>
              <a:t>, </a:t>
            </a:r>
            <a:r>
              <a:rPr lang="en-US" sz="2000" dirty="0" err="1"/>
              <a:t>penyearah</a:t>
            </a:r>
            <a:r>
              <a:rPr lang="en-US" sz="2000" dirty="0"/>
              <a:t>, </a:t>
            </a:r>
            <a:r>
              <a:rPr lang="en-US" sz="2000" dirty="0" err="1"/>
              <a:t>osilator</a:t>
            </a:r>
            <a:r>
              <a:rPr lang="en-US" sz="2000" dirty="0"/>
              <a:t>, modulator </a:t>
            </a:r>
            <a:r>
              <a:rPr lang="en-US" sz="2000" dirty="0" err="1"/>
              <a:t>dan</a:t>
            </a:r>
            <a:r>
              <a:rPr lang="en-US" sz="2000" dirty="0"/>
              <a:t> lain </a:t>
            </a:r>
            <a:r>
              <a:rPr lang="en-US" sz="2000" dirty="0" err="1"/>
              <a:t>sebagainya</a:t>
            </a:r>
            <a:r>
              <a:rPr lang="en-US" sz="2000" dirty="0" smtClean="0"/>
              <a:t>. </a:t>
            </a:r>
            <a:r>
              <a:rPr lang="en-US" sz="2000" dirty="0"/>
              <a:t>Transistor Bipolar </a:t>
            </a:r>
            <a:r>
              <a:rPr lang="en-US" sz="2000" dirty="0" err="1"/>
              <a:t>adalah</a:t>
            </a:r>
            <a:r>
              <a:rPr lang="en-US" sz="2000" dirty="0"/>
              <a:t> Transistor yang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kerjanya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pembawanya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electron di </a:t>
            </a:r>
            <a:r>
              <a:rPr lang="en-US" sz="2000" dirty="0" err="1"/>
              <a:t>kutup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mengisi</a:t>
            </a:r>
            <a:r>
              <a:rPr lang="en-US" sz="2000" dirty="0"/>
              <a:t>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electon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hole di </a:t>
            </a:r>
            <a:r>
              <a:rPr lang="en-US" sz="2000" dirty="0" err="1"/>
              <a:t>kutub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 smtClean="0"/>
              <a:t>. </a:t>
            </a:r>
            <a:r>
              <a:rPr lang="en-US" sz="2000" dirty="0" err="1"/>
              <a:t>Tiga</a:t>
            </a:r>
            <a:r>
              <a:rPr lang="en-US" sz="2000" dirty="0"/>
              <a:t> Terminal Transistor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diantaranya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terminal Basis, </a:t>
            </a:r>
            <a:r>
              <a:rPr lang="en-US" sz="2000" dirty="0" err="1"/>
              <a:t>Kolektor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Emitor</a:t>
            </a:r>
            <a:r>
              <a:rPr lang="en-US" sz="2000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smtClean="0"/>
              <a:t>Transistor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05" y="3751768"/>
            <a:ext cx="6147249" cy="23590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894" y="5791201"/>
            <a:ext cx="1521302" cy="3182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487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Relay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Saklar</a:t>
            </a:r>
            <a:r>
              <a:rPr lang="en-US" sz="2000" dirty="0"/>
              <a:t> (</a:t>
            </a:r>
            <a:r>
              <a:rPr lang="en-US" sz="2000" i="1" dirty="0"/>
              <a:t>Switch</a:t>
            </a:r>
            <a:r>
              <a:rPr lang="en-US" sz="2000" dirty="0"/>
              <a:t>) yang </a:t>
            </a:r>
            <a:r>
              <a:rPr lang="en-US" sz="2000" dirty="0" err="1"/>
              <a:t>dioperasikan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Electromechanical (</a:t>
            </a:r>
            <a:r>
              <a:rPr lang="en-US" sz="2000" dirty="0" err="1"/>
              <a:t>Elektromekanikal</a:t>
            </a:r>
            <a:r>
              <a:rPr lang="en-US" sz="2000" dirty="0"/>
              <a:t>)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yakni</a:t>
            </a:r>
            <a:r>
              <a:rPr lang="en-US" sz="2000" dirty="0"/>
              <a:t> </a:t>
            </a:r>
            <a:r>
              <a:rPr lang="en-US" sz="2000" dirty="0" err="1"/>
              <a:t>Elektromagnet</a:t>
            </a:r>
            <a:r>
              <a:rPr lang="en-US" sz="2000" dirty="0"/>
              <a:t> (Coil)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Mekanikal</a:t>
            </a:r>
            <a:r>
              <a:rPr lang="en-US" sz="2000" dirty="0"/>
              <a:t> (</a:t>
            </a:r>
            <a:r>
              <a:rPr lang="en-US" sz="2000" dirty="0" err="1"/>
              <a:t>seperangkat</a:t>
            </a:r>
            <a:r>
              <a:rPr lang="en-US" sz="2000" dirty="0"/>
              <a:t> </a:t>
            </a:r>
            <a:r>
              <a:rPr lang="en-US" sz="2000" dirty="0" err="1"/>
              <a:t>Kontak</a:t>
            </a:r>
            <a:r>
              <a:rPr lang="en-US" sz="2000" dirty="0"/>
              <a:t> </a:t>
            </a:r>
            <a:r>
              <a:rPr lang="en-US" sz="2000" dirty="0" err="1"/>
              <a:t>Saklar</a:t>
            </a:r>
            <a:r>
              <a:rPr lang="en-US" sz="2000" dirty="0"/>
              <a:t>/Switch). Relay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Elektromagnetik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menggerakkan</a:t>
            </a:r>
            <a:r>
              <a:rPr lang="en-US" sz="2000" dirty="0"/>
              <a:t> </a:t>
            </a:r>
            <a:r>
              <a:rPr lang="en-US" sz="2000" dirty="0" err="1"/>
              <a:t>Kontak</a:t>
            </a:r>
            <a:r>
              <a:rPr lang="en-US" sz="2000" dirty="0"/>
              <a:t> </a:t>
            </a:r>
            <a:r>
              <a:rPr lang="en-US" sz="2000" dirty="0" err="1"/>
              <a:t>Saklar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yang </a:t>
            </a:r>
            <a:r>
              <a:rPr lang="en-US" sz="2000" dirty="0" err="1"/>
              <a:t>kecil</a:t>
            </a:r>
            <a:r>
              <a:rPr lang="en-US" sz="2000" dirty="0"/>
              <a:t> (</a:t>
            </a:r>
            <a:r>
              <a:rPr lang="en-US" sz="2000" i="1" dirty="0"/>
              <a:t>low power</a:t>
            </a:r>
            <a:r>
              <a:rPr lang="en-US" sz="2000" dirty="0"/>
              <a:t>)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menghantarkan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yang </a:t>
            </a:r>
            <a:r>
              <a:rPr lang="en-US" sz="2000" dirty="0" err="1"/>
              <a:t>bertegangan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smtClean="0"/>
              <a:t>relay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" t="-11247" r="47490" b="11247"/>
          <a:stretch/>
        </p:blipFill>
        <p:spPr>
          <a:xfrm>
            <a:off x="1230426" y="2917054"/>
            <a:ext cx="2379480" cy="2874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66" y="3817945"/>
            <a:ext cx="3114675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50" y="3683015"/>
            <a:ext cx="4216372" cy="21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5482"/>
            <a:ext cx="9905999" cy="518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IC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Komponen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e</a:t>
            </a:r>
            <a:r>
              <a:rPr lang="en-US" sz="2000" dirty="0" err="1" smtClean="0"/>
              <a:t>lektronika</a:t>
            </a:r>
            <a:r>
              <a:rPr lang="en-US" sz="2000" dirty="0" smtClean="0"/>
              <a:t>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gabungan</a:t>
            </a:r>
            <a:r>
              <a:rPr lang="en-US" sz="2000" dirty="0"/>
              <a:t> </a:t>
            </a:r>
            <a:r>
              <a:rPr lang="en-US" sz="2000" dirty="0" err="1"/>
              <a:t>ratusan</a:t>
            </a:r>
            <a:r>
              <a:rPr lang="en-US" sz="2000" dirty="0"/>
              <a:t>, </a:t>
            </a:r>
            <a:r>
              <a:rPr lang="en-US" sz="2000" dirty="0" err="1"/>
              <a:t>ribuan</a:t>
            </a:r>
            <a:r>
              <a:rPr lang="en-US" sz="2000" dirty="0"/>
              <a:t>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jutaan</a:t>
            </a:r>
            <a:r>
              <a:rPr lang="en-US" sz="2000" dirty="0"/>
              <a:t> Transistor, </a:t>
            </a:r>
            <a:r>
              <a:rPr lang="en-US" sz="2000" dirty="0" err="1"/>
              <a:t>Dioda</a:t>
            </a:r>
            <a:r>
              <a:rPr lang="en-US" sz="2000" dirty="0"/>
              <a:t>, Resistor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Kapasitor</a:t>
            </a:r>
            <a:r>
              <a:rPr lang="en-US" sz="2000" dirty="0"/>
              <a:t> yang </a:t>
            </a:r>
            <a:r>
              <a:rPr lang="en-US" sz="2000" dirty="0" err="1"/>
              <a:t>diintegrasikan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Elektronika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kemasan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.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yang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Integrated Circuit (IC)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Semikonduktor</a:t>
            </a:r>
            <a:r>
              <a:rPr lang="en-US" sz="2000" dirty="0"/>
              <a:t>. Silicon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semikonduktor</a:t>
            </a:r>
            <a:r>
              <a:rPr lang="en-US" sz="2000" dirty="0"/>
              <a:t> yang paling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Fabrikasi</a:t>
            </a:r>
            <a:r>
              <a:rPr lang="en-US" sz="2000" dirty="0"/>
              <a:t> Integrated Circuit (IC</a:t>
            </a:r>
            <a:r>
              <a:rPr lang="en-US" sz="2000" dirty="0" smtClean="0"/>
              <a:t>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smtClean="0"/>
              <a:t>IC (Integrated Circuit)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5"/>
          <a:stretch/>
        </p:blipFill>
        <p:spPr>
          <a:xfrm>
            <a:off x="3546473" y="3342011"/>
            <a:ext cx="5095875" cy="23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3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5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Rockwell" panose="02060603020205020403" pitchFamily="18" charset="0"/>
              </a:rPr>
              <a:t>Komponen</a:t>
            </a:r>
            <a:r>
              <a:rPr lang="en-US" sz="4400" dirty="0" smtClean="0">
                <a:latin typeface="Rockwell" panose="02060603020205020403" pitchFamily="18" charset="0"/>
              </a:rPr>
              <a:t> </a:t>
            </a:r>
            <a:r>
              <a:rPr lang="en-US" sz="4400" dirty="0" err="1" smtClean="0">
                <a:latin typeface="Rockwell" panose="02060603020205020403" pitchFamily="18" charset="0"/>
              </a:rPr>
              <a:t>dasar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Resistor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LDR</a:t>
            </a:r>
          </a:p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Potensiometer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Kapasitor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Dioda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</a:t>
            </a:r>
          </a:p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Dioda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Bridge</a:t>
            </a:r>
          </a:p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Transformator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Trafo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Voltage Regulator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Transistor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Relay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 (Integrated Circuit)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smtClean="0"/>
              <a:t>Resistor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85520"/>
            <a:ext cx="10847388" cy="55778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Resistor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resistansi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Elektronika</a:t>
            </a:r>
            <a:r>
              <a:rPr lang="en-US" dirty="0" smtClean="0"/>
              <a:t>.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OHM (</a:t>
            </a:r>
            <a:r>
              <a:rPr lang="el-GR" dirty="0"/>
              <a:t>Ω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3010404"/>
            <a:ext cx="3181532" cy="21127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85561" y="2943816"/>
            <a:ext cx="3688079" cy="2179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3010404"/>
            <a:ext cx="3688080" cy="22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r="657" b="13632"/>
          <a:stretch/>
        </p:blipFill>
        <p:spPr>
          <a:xfrm>
            <a:off x="1798320" y="1487488"/>
            <a:ext cx="3840910" cy="3065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smtClean="0"/>
              <a:t>Resistor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b="14024"/>
          <a:stretch/>
        </p:blipFill>
        <p:spPr>
          <a:xfrm>
            <a:off x="7238704" y="1487487"/>
            <a:ext cx="3227272" cy="306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" b="17968"/>
          <a:stretch/>
        </p:blipFill>
        <p:spPr>
          <a:xfrm>
            <a:off x="2105426" y="4748092"/>
            <a:ext cx="3323311" cy="1383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 b="16650"/>
          <a:stretch/>
        </p:blipFill>
        <p:spPr>
          <a:xfrm>
            <a:off x="7238704" y="4748092"/>
            <a:ext cx="3227272" cy="13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15483"/>
            <a:ext cx="9905999" cy="457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Light Dependent Resistor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/>
              <a:t>Resistor yang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hambatan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resistansinya</a:t>
            </a:r>
            <a:r>
              <a:rPr lang="en-US" sz="2000" dirty="0"/>
              <a:t> </a:t>
            </a:r>
            <a:r>
              <a:rPr lang="en-US" sz="2000" dirty="0" err="1"/>
              <a:t>tergantung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intensitas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yang </a:t>
            </a:r>
            <a:r>
              <a:rPr lang="en-US" sz="2000" dirty="0" err="1"/>
              <a:t>diterimanya</a:t>
            </a:r>
            <a:r>
              <a:rPr lang="en-US" sz="2000" dirty="0"/>
              <a:t>.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Hambatan</a:t>
            </a:r>
            <a:r>
              <a:rPr lang="en-US" sz="2000" dirty="0"/>
              <a:t> LDR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menurun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terang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Hambatannya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gelap</a:t>
            </a:r>
            <a:r>
              <a:rPr lang="en-US" sz="2000" dirty="0" smtClean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kata lain, </a:t>
            </a:r>
            <a:r>
              <a:rPr lang="en-US" sz="2000" dirty="0" smtClean="0"/>
              <a:t>LDR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/>
              <a:t>menghantarkan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intensitas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(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Terang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menghambat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gelap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/>
              <a:t>Light Dependent </a:t>
            </a:r>
            <a:r>
              <a:rPr lang="en-US" dirty="0" smtClean="0"/>
              <a:t>Resistor (LDR)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18" y="3552419"/>
            <a:ext cx="2468745" cy="2468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43" y="3515792"/>
            <a:ext cx="2559057" cy="25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5483"/>
            <a:ext cx="9905999" cy="457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Potensiometer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Resistor yang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Resistansinya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Elektronika</a:t>
            </a:r>
            <a:r>
              <a:rPr lang="en-US" sz="2000" dirty="0"/>
              <a:t> </a:t>
            </a:r>
            <a:r>
              <a:rPr lang="en-US" sz="2000" dirty="0" err="1"/>
              <a:t>ataupun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pemakainya</a:t>
            </a:r>
            <a:r>
              <a:rPr lang="en-US" sz="2000" dirty="0"/>
              <a:t>. </a:t>
            </a:r>
            <a:r>
              <a:rPr lang="en-US" sz="2000" dirty="0" err="1"/>
              <a:t>Potensiometer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Resistor yang </a:t>
            </a:r>
            <a:r>
              <a:rPr lang="en-US" sz="2000" dirty="0" err="1"/>
              <a:t>tergolong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Kategori</a:t>
            </a:r>
            <a:r>
              <a:rPr lang="en-US" sz="2000" dirty="0"/>
              <a:t> Variable Resistor.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, </a:t>
            </a:r>
            <a:r>
              <a:rPr lang="en-US" sz="2000" dirty="0" err="1"/>
              <a:t>Potensiometer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3 kaki Terminal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shaft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tuas</a:t>
            </a:r>
            <a:r>
              <a:rPr lang="en-US" sz="2000" dirty="0"/>
              <a:t>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 smtClean="0"/>
              <a:t>pengaturnya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err="1" smtClean="0"/>
              <a:t>potensiometer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"/>
          <a:stretch/>
        </p:blipFill>
        <p:spPr>
          <a:xfrm>
            <a:off x="3536219" y="3317735"/>
            <a:ext cx="4702791" cy="30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5483"/>
            <a:ext cx="9905999" cy="457571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Kapasitor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elektronika</a:t>
            </a:r>
            <a:r>
              <a:rPr lang="en-US" sz="2000" dirty="0" smtClean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menyimpan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sementara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satuan</a:t>
            </a:r>
            <a:r>
              <a:rPr lang="en-US" sz="2000" dirty="0"/>
              <a:t> </a:t>
            </a:r>
            <a:r>
              <a:rPr lang="en-US" sz="2000" dirty="0" err="1"/>
              <a:t>kapasitansinya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smtClean="0"/>
              <a:t>Farad (F). </a:t>
            </a:r>
            <a:r>
              <a:rPr lang="en-US" sz="2000" dirty="0" err="1" smtClean="0"/>
              <a:t>Kapasitor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/>
              <a:t>menyimpan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sementara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penggeser</a:t>
            </a:r>
            <a:r>
              <a:rPr lang="en-US" sz="2000" dirty="0"/>
              <a:t> </a:t>
            </a:r>
            <a:r>
              <a:rPr lang="en-US" sz="2000" dirty="0" err="1"/>
              <a:t>fasa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filter (</a:t>
            </a:r>
            <a:r>
              <a:rPr lang="en-US" sz="2000" dirty="0" err="1"/>
              <a:t>penyaring</a:t>
            </a:r>
            <a:r>
              <a:rPr lang="en-US" sz="2000" dirty="0"/>
              <a:t>)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pencatu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err="1" smtClean="0"/>
              <a:t>kapasitor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62" y="3255341"/>
            <a:ext cx="4184804" cy="2361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16" y="3320523"/>
            <a:ext cx="4263764" cy="11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5483"/>
            <a:ext cx="9905999" cy="457571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Dioda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e</a:t>
            </a:r>
            <a:r>
              <a:rPr lang="en-US" sz="2000" dirty="0" err="1" smtClean="0"/>
              <a:t>lektronika</a:t>
            </a:r>
            <a:r>
              <a:rPr lang="en-US" sz="2000" dirty="0" smtClean="0"/>
              <a:t> yang </a:t>
            </a:r>
            <a:r>
              <a:rPr lang="en-US" sz="2000" dirty="0" err="1"/>
              <a:t>terbuat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semikonduktor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menghantarkan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menghambat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sebaliknya</a:t>
            </a:r>
            <a:r>
              <a:rPr lang="en-US" sz="2000" dirty="0" smtClean="0"/>
              <a:t>. </a:t>
            </a:r>
            <a:r>
              <a:rPr lang="en-US" sz="2000" dirty="0" err="1"/>
              <a:t>Dioda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2 </a:t>
            </a:r>
            <a:r>
              <a:rPr lang="en-US" sz="2000" dirty="0" err="1"/>
              <a:t>Elektroda</a:t>
            </a:r>
            <a:r>
              <a:rPr lang="en-US" sz="2000" dirty="0"/>
              <a:t> (terminal)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Anoda</a:t>
            </a:r>
            <a:r>
              <a:rPr lang="en-US" sz="2000" dirty="0"/>
              <a:t> (+)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Katoda</a:t>
            </a:r>
            <a:r>
              <a:rPr lang="en-US" sz="2000" dirty="0"/>
              <a:t> </a:t>
            </a:r>
            <a:r>
              <a:rPr lang="en-US" sz="2000" dirty="0" smtClean="0"/>
              <a:t>(-).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err="1" smtClean="0"/>
              <a:t>Dioda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1412" y="3724508"/>
            <a:ext cx="4326674" cy="13381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69" y="3700442"/>
            <a:ext cx="4248615" cy="1362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4"/>
          <a:stretch/>
        </p:blipFill>
        <p:spPr>
          <a:xfrm>
            <a:off x="5962687" y="3240908"/>
            <a:ext cx="5095875" cy="278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5482"/>
            <a:ext cx="10365462" cy="5161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LED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elektronika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memancarkan</a:t>
            </a:r>
            <a:r>
              <a:rPr lang="en-US" sz="1800" dirty="0"/>
              <a:t>  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monokromatik</a:t>
            </a:r>
            <a:r>
              <a:rPr lang="en-US" sz="1800" dirty="0"/>
              <a:t>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dirty="0" err="1"/>
              <a:t>maju</a:t>
            </a:r>
            <a:r>
              <a:rPr lang="en-US" sz="1800" dirty="0" smtClean="0"/>
              <a:t>. </a:t>
            </a:r>
            <a:r>
              <a:rPr lang="en-US" sz="1800" dirty="0"/>
              <a:t>Cara </a:t>
            </a:r>
            <a:r>
              <a:rPr lang="en-US" sz="1800" dirty="0" err="1"/>
              <a:t>kerjanya</a:t>
            </a:r>
            <a:r>
              <a:rPr lang="en-US" sz="1800" dirty="0"/>
              <a:t> pun </a:t>
            </a:r>
            <a:r>
              <a:rPr lang="en-US" sz="1800" dirty="0" err="1"/>
              <a:t>hampir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Dioda</a:t>
            </a:r>
            <a:r>
              <a:rPr lang="en-US" sz="1800" dirty="0"/>
              <a:t>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kutub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kutub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(P)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Kutub</a:t>
            </a:r>
            <a:r>
              <a:rPr lang="en-US" sz="1800" dirty="0"/>
              <a:t> </a:t>
            </a:r>
            <a:r>
              <a:rPr lang="en-US" sz="1800" dirty="0" err="1"/>
              <a:t>Negatif</a:t>
            </a:r>
            <a:r>
              <a:rPr lang="en-US" sz="1800" dirty="0"/>
              <a:t> (N). LED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memancarkan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dialiri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dirty="0" err="1"/>
              <a:t>maju</a:t>
            </a:r>
            <a:r>
              <a:rPr lang="en-US" sz="1800" dirty="0"/>
              <a:t> (bias forward)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Anoda</a:t>
            </a:r>
            <a:r>
              <a:rPr lang="en-US" sz="1800" dirty="0"/>
              <a:t>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Katoda</a:t>
            </a:r>
            <a:r>
              <a:rPr lang="en-US" sz="1800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1413" y="386080"/>
            <a:ext cx="9905998" cy="599440"/>
          </a:xfrm>
        </p:spPr>
        <p:txBody>
          <a:bodyPr/>
          <a:lstStyle/>
          <a:p>
            <a:r>
              <a:rPr lang="en-US" dirty="0" smtClean="0"/>
              <a:t>LED (Light Emitting diode)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60" y="2784498"/>
            <a:ext cx="2247900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71" y="3042684"/>
            <a:ext cx="3147802" cy="1770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4"/>
          <a:stretch/>
        </p:blipFill>
        <p:spPr>
          <a:xfrm>
            <a:off x="1222332" y="3066281"/>
            <a:ext cx="3786652" cy="17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866CFD-F94E-4AE5-ACEA-86FEC0F48A1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0</TotalTime>
  <Words>652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Circuit</vt:lpstr>
      <vt:lpstr>Komponen dasar elektronika</vt:lpstr>
      <vt:lpstr>Komponen dasar</vt:lpstr>
      <vt:lpstr>Resistor</vt:lpstr>
      <vt:lpstr>Resistor</vt:lpstr>
      <vt:lpstr>Light Dependent Resistor (LDR)</vt:lpstr>
      <vt:lpstr>potensiometer</vt:lpstr>
      <vt:lpstr>kapasitor</vt:lpstr>
      <vt:lpstr>Dioda</vt:lpstr>
      <vt:lpstr>LED (Light Emitting diode)</vt:lpstr>
      <vt:lpstr>Dioda Bridge</vt:lpstr>
      <vt:lpstr>Transformator (Trafo)</vt:lpstr>
      <vt:lpstr>Voltage Regulator</vt:lpstr>
      <vt:lpstr>Transistor</vt:lpstr>
      <vt:lpstr>relay</vt:lpstr>
      <vt:lpstr>IC (Integrated Circuit)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2020-03-26T13:22:37Z</dcterms:created>
  <dcterms:modified xsi:type="dcterms:W3CDTF">2020-04-02T06:08:42Z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