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9"/>
  </p:notesMasterIdLst>
  <p:sldIdLst>
    <p:sldId id="256" r:id="rId2"/>
    <p:sldId id="257" r:id="rId3"/>
    <p:sldId id="286" r:id="rId4"/>
    <p:sldId id="278" r:id="rId5"/>
    <p:sldId id="279" r:id="rId6"/>
    <p:sldId id="284" r:id="rId7"/>
    <p:sldId id="285" r:id="rId8"/>
    <p:sldId id="280" r:id="rId9"/>
    <p:sldId id="281" r:id="rId10"/>
    <p:sldId id="282"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3961" autoAdjust="0"/>
  </p:normalViewPr>
  <p:slideViewPr>
    <p:cSldViewPr>
      <p:cViewPr varScale="1">
        <p:scale>
          <a:sx n="74" d="100"/>
          <a:sy n="74" d="100"/>
        </p:scale>
        <p:origin x="-126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B7CEE2F-2A3F-42FA-8D53-04427CC17C1E}" type="datetimeFigureOut">
              <a:rPr lang="en-US" smtClean="0"/>
              <a:pPr/>
              <a:t>4/15/2020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B17B44-441C-4C21-A101-196B0E4486EB}" type="slidenum">
              <a:rPr lang="en-US" smtClean="0"/>
              <a:pPr/>
              <a:t>‹#›</a:t>
            </a:fld>
            <a:endParaRPr lang="en-US"/>
          </a:p>
        </p:txBody>
      </p:sp>
    </p:spTree>
    <p:extLst>
      <p:ext uri="{BB962C8B-B14F-4D97-AF65-F5344CB8AC3E}">
        <p14:creationId xmlns:p14="http://schemas.microsoft.com/office/powerpoint/2010/main" val="2872962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E6B17B44-441C-4C21-A101-196B0E4486EB}"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4/15/2020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4/15/2020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4/15/2020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4/15/2020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dictio.id/t/apa-yang-dimaksud-dengan-standar/120077" TargetMode="External"/><Relationship Id="rId2" Type="http://schemas.openxmlformats.org/officeDocument/2006/relationships/hyperlink" Target="https://www.dictio.id/t/apa-yang-dimaksud-dengan-produksi/59491"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jurnal-sdm.blogspot.com/2009/07/fungsi-dan-peran-manajemen-sumber-daya.html"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dictio.id/t/apa-yang-dimaksud-dengan-tenaga-kerja/68352"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ictio.id/t/apa-yang-dimaksud-dengan-atensi-atau-perhatian/14824"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dictio.id/t/apa-yang-anda-ketahui-tentang-manajer/120387" TargetMode="External"/><Relationship Id="rId2" Type="http://schemas.openxmlformats.org/officeDocument/2006/relationships/hyperlink" Target="https://www.dictio.id/t/apa-yang-dimaksud-dengan-peranan/124609"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style>
          <a:lnRef idx="1">
            <a:schemeClr val="accent1"/>
          </a:lnRef>
          <a:fillRef idx="2">
            <a:schemeClr val="accent1"/>
          </a:fillRef>
          <a:effectRef idx="1">
            <a:schemeClr val="accent1"/>
          </a:effectRef>
          <a:fontRef idx="minor">
            <a:schemeClr val="dk1"/>
          </a:fontRef>
        </p:style>
        <p:txBody>
          <a:bodyPr>
            <a:normAutofit/>
          </a:bodyPr>
          <a:lstStyle/>
          <a:p>
            <a:r>
              <a:rPr lang="id-ID" sz="4000" b="0" dirty="0" smtClean="0">
                <a:solidFill>
                  <a:schemeClr val="tx1"/>
                </a:solidFill>
              </a:rPr>
              <a:t>MANAJEMEN PRODUKTIVITAS</a:t>
            </a:r>
            <a:endParaRPr lang="en-US" sz="4000" b="0" dirty="0">
              <a:solidFill>
                <a:schemeClr val="tx1"/>
              </a:solidFill>
            </a:endParaRPr>
          </a:p>
        </p:txBody>
      </p:sp>
      <p:sp>
        <p:nvSpPr>
          <p:cNvPr id="3" name="Subtitle 2"/>
          <p:cNvSpPr>
            <a:spLocks noGrp="1"/>
          </p:cNvSpPr>
          <p:nvPr>
            <p:ph type="subTitle" idx="1"/>
          </p:nvPr>
        </p:nvSpPr>
        <p:spPr>
          <a:xfrm>
            <a:off x="685800" y="3809999"/>
            <a:ext cx="7772400" cy="1001311"/>
          </a:xfrm>
        </p:spPr>
        <p:txBody>
          <a:bodyPr>
            <a:normAutofit/>
          </a:bodyPr>
          <a:lstStyle/>
          <a:p>
            <a:pPr algn="ctr"/>
            <a:r>
              <a:rPr lang="id-ID" sz="4400" b="1" dirty="0" smtClean="0">
                <a:solidFill>
                  <a:schemeClr val="tx1"/>
                </a:solidFill>
                <a:latin typeface="Arial" pitchFamily="34" charset="0"/>
                <a:cs typeface="Arial" pitchFamily="34" charset="0"/>
              </a:rPr>
              <a:t>Pertemuan ke </a:t>
            </a:r>
            <a:r>
              <a:rPr lang="id-ID" sz="4400" b="1" dirty="0">
                <a:solidFill>
                  <a:schemeClr val="tx1"/>
                </a:solidFill>
                <a:latin typeface="Arial" pitchFamily="34" charset="0"/>
                <a:cs typeface="Arial" pitchFamily="34" charset="0"/>
              </a:rPr>
              <a:t>6</a:t>
            </a:r>
            <a:endParaRPr lang="id-ID" sz="4400" b="1" dirty="0" smtClean="0">
              <a:solidFill>
                <a:schemeClr val="tx1"/>
              </a:solidFill>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id-ID" dirty="0" smtClean="0"/>
              <a:t>3. Pengukuran </a:t>
            </a:r>
            <a:r>
              <a:rPr lang="id-ID" dirty="0"/>
              <a:t>produktivitas kerja sebagai sarana untuk menganalisa dan mendorong efisiensi </a:t>
            </a:r>
            <a:r>
              <a:rPr lang="id-ID" dirty="0">
                <a:hlinkClick r:id="rId2"/>
              </a:rPr>
              <a:t>produksi</a:t>
            </a:r>
            <a:r>
              <a:rPr lang="id-ID" dirty="0"/>
              <a:t>. </a:t>
            </a:r>
            <a:endParaRPr lang="id-ID" dirty="0" smtClean="0"/>
          </a:p>
          <a:p>
            <a:r>
              <a:rPr lang="id-ID" dirty="0" smtClean="0"/>
              <a:t>4.Untuk </a:t>
            </a:r>
            <a:r>
              <a:rPr lang="id-ID" dirty="0"/>
              <a:t>menentukan target dan kegunaan, praktisnya sebagai </a:t>
            </a:r>
            <a:r>
              <a:rPr lang="id-ID" dirty="0">
                <a:hlinkClick r:id="rId3"/>
              </a:rPr>
              <a:t>standar</a:t>
            </a:r>
            <a:r>
              <a:rPr lang="id-ID" dirty="0"/>
              <a:t> dalam pembayaran upah karyawan. </a:t>
            </a:r>
            <a:endParaRPr lang="id-ID" dirty="0" smtClean="0"/>
          </a:p>
          <a:p>
            <a:r>
              <a:rPr lang="id-ID" dirty="0" smtClean="0"/>
              <a:t>5.Untuk </a:t>
            </a:r>
            <a:r>
              <a:rPr lang="id-ID" dirty="0"/>
              <a:t>mengukur suatu produktivitas dapat digunakan dua jenis ukuran jam kerja manusia yakni jam-jam kerja yang harus dibayar dan jam-jam kerja yang harus dipergunakan untuk bekerja.</a:t>
            </a:r>
            <a:endParaRPr lang="id-ID" dirty="0"/>
          </a:p>
        </p:txBody>
      </p:sp>
    </p:spTree>
    <p:extLst>
      <p:ext uri="{BB962C8B-B14F-4D97-AF65-F5344CB8AC3E}">
        <p14:creationId xmlns:p14="http://schemas.microsoft.com/office/powerpoint/2010/main" val="41210759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Dengan keyakinan, ketekunan dan usaha yang sungguh</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tantangan ini pasti terjawab tanpa kesukaran yang berarti. Tantangan non ekonomis lebih banyak berkaitan pada sikap dan kemauan Pemerintah, sikap budaya bangsa, faktor keamanan dan tekad bersama semua lapisan masyarakat untuk menciptakan kemajuan.</a:t>
            </a:r>
          </a:p>
          <a:p>
            <a:pPr marL="0" indent="0" algn="just">
              <a:buNone/>
            </a:pPr>
            <a:r>
              <a:rPr lang="id-ID" sz="2400" dirty="0" smtClean="0">
                <a:latin typeface="Times New Roman" pitchFamily="18" charset="0"/>
                <a:cs typeface="Times New Roman" pitchFamily="18" charset="0"/>
              </a:rPr>
              <a:t>Sudahkah kita mendapatkan kemajuan yang kita dambakan tersebut?</a:t>
            </a:r>
          </a:p>
          <a:p>
            <a:pPr marL="0" indent="0" algn="just">
              <a:buNone/>
            </a:pPr>
            <a:r>
              <a:rPr lang="id-ID" sz="2400" dirty="0" smtClean="0">
                <a:latin typeface="Times New Roman" pitchFamily="18" charset="0"/>
                <a:cs typeface="Times New Roman" pitchFamily="18" charset="0"/>
              </a:rPr>
              <a:t>Jawabnya, entahlah.....</a:t>
            </a:r>
          </a:p>
          <a:p>
            <a:pPr marL="0" indent="0" algn="just">
              <a:buNone/>
            </a:pPr>
            <a:r>
              <a:rPr lang="id-ID" sz="2400" dirty="0" smtClean="0">
                <a:latin typeface="Times New Roman" pitchFamily="18" charset="0"/>
                <a:cs typeface="Times New Roman" pitchFamily="18" charset="0"/>
              </a:rPr>
              <a:t>Karena apa yang kita alami sulit untuk mendapat jawaban yang benar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jawaban jujur dan bertitik tolak pada kenyataan dewasa ini. Konflik berkepanjangan yang menuai bangsa ini jauh keting-</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487362"/>
          </a:xfrm>
        </p:spPr>
        <p:txBody>
          <a:bodyPr>
            <a:normAutofit fontScale="90000"/>
          </a:bodyPr>
          <a:lstStyle/>
          <a:p>
            <a:r>
              <a:rPr lang="id-ID"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5135563"/>
          </a:xfrm>
        </p:spPr>
        <p:txBody>
          <a:bodyPr>
            <a:normAutofit/>
          </a:bodyPr>
          <a:lstStyle/>
          <a:p>
            <a:pPr marL="0" indent="0" algn="just">
              <a:buNone/>
            </a:pPr>
            <a:r>
              <a:rPr lang="id-ID" sz="2400" dirty="0" smtClean="0">
                <a:latin typeface="Times New Roman" pitchFamily="18" charset="0"/>
                <a:cs typeface="Times New Roman" pitchFamily="18" charset="0"/>
              </a:rPr>
              <a:t>galan dari negara</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lain di Asean sekalipun. Yang ada adalah konflik disfungsional tak pernah kunjung selesai.</a:t>
            </a:r>
          </a:p>
          <a:p>
            <a:pPr marL="0" indent="0" algn="just">
              <a:buNone/>
            </a:pPr>
            <a:r>
              <a:rPr lang="id-ID" sz="2400" dirty="0" smtClean="0">
                <a:latin typeface="Times New Roman" pitchFamily="18" charset="0"/>
                <a:cs typeface="Times New Roman" pitchFamily="18" charset="0"/>
              </a:rPr>
              <a:t>Kerja yang bermalas-malasan ataupun korupsi jam kerja dari jam semestinya (selain korupsi harta), bukanlah menunjang pembangunan, tapi menghambat kemajuan yang mestinya dicapai entah berapa tahun kebelakang. Sebaliknya, kerja yang efektif menurut jumlah jam kerja yang seharusnya serta </a:t>
            </a:r>
            <a:r>
              <a:rPr lang="id-ID" sz="2400" i="1" dirty="0" smtClean="0">
                <a:latin typeface="Times New Roman" pitchFamily="18" charset="0"/>
                <a:cs typeface="Times New Roman" pitchFamily="18" charset="0"/>
              </a:rPr>
              <a:t>job contents  yang seharusnya sesuai dengan uraian kerja masing</a:t>
            </a:r>
            <a:r>
              <a:rPr lang="id-ID" sz="2400" i="1" baseline="30000" dirty="0" smtClean="0">
                <a:latin typeface="Times New Roman" pitchFamily="18" charset="0"/>
                <a:cs typeface="Times New Roman" pitchFamily="18" charset="0"/>
              </a:rPr>
              <a:t>2</a:t>
            </a:r>
            <a:r>
              <a:rPr lang="id-ID" sz="2400" i="1" dirty="0" smtClean="0">
                <a:latin typeface="Times New Roman" pitchFamily="18" charset="0"/>
                <a:cs typeface="Times New Roman" pitchFamily="18" charset="0"/>
              </a:rPr>
              <a:t> pekerja, </a:t>
            </a:r>
            <a:r>
              <a:rPr lang="id-ID" sz="2400" dirty="0" smtClean="0">
                <a:latin typeface="Times New Roman" pitchFamily="18" charset="0"/>
                <a:cs typeface="Times New Roman" pitchFamily="18" charset="0"/>
              </a:rPr>
              <a:t>akan  dapat menunjang kemajuan serta mendorong kelancaran usaha baik secara individu maupun secara menyeluruh. Banyak kejadian disekitar kita betapa pemanfaatan waktu kerja yang merupakan  upaya  paling  dasar  dari produktivitas  kerja, banyak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marL="0" indent="0" algn="just">
              <a:buNone/>
            </a:pPr>
            <a:r>
              <a:rPr lang="id-ID" sz="2400" dirty="0" smtClean="0">
                <a:latin typeface="Times New Roman" pitchFamily="18" charset="0"/>
                <a:cs typeface="Times New Roman" pitchFamily="18" charset="0"/>
              </a:rPr>
              <a:t>diabaikan, bahkan secara sengaja dilanggar. Sikap mental seperti ini tidak akan menimbulkan suasana kerja yang optimistis, apalagi diharapkan untuk menciptakan metoda dan sistem kerja yang produktif di semua perangkat kerja yang ada. Contoh yang kita lihat dari suatu unit kerja misalnya, terlihat bahwa sekitar 25% dari pekerja baik di tingkat atas, menengah maupun lapisan pekerja bawahan benar</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bekerja keras  dengan memanfaatkan semua waktu kerja yang ada. Ada diantara  mereka yang terpaksa harus bekerja lembur (</a:t>
            </a:r>
            <a:r>
              <a:rPr lang="id-ID" sz="2400" i="1" dirty="0" smtClean="0">
                <a:latin typeface="Times New Roman" pitchFamily="18" charset="0"/>
                <a:cs typeface="Times New Roman" pitchFamily="18" charset="0"/>
              </a:rPr>
              <a:t>over time</a:t>
            </a:r>
            <a:r>
              <a:rPr lang="id-ID" sz="2400" dirty="0" smtClean="0">
                <a:latin typeface="Times New Roman" pitchFamily="18" charset="0"/>
                <a:cs typeface="Times New Roman" pitchFamily="18" charset="0"/>
              </a:rPr>
              <a:t>)  karena mengejar batas waktu penyelesaian kerja yang telah ditetapkan dalam SOP (</a:t>
            </a:r>
            <a:r>
              <a:rPr lang="id-ID" sz="2400" i="1" dirty="0" smtClean="0">
                <a:latin typeface="Times New Roman" pitchFamily="18" charset="0"/>
                <a:cs typeface="Times New Roman" pitchFamily="18" charset="0"/>
              </a:rPr>
              <a:t>Standard Operational Procedure</a:t>
            </a:r>
            <a:r>
              <a:rPr lang="id-ID" sz="2400" dirty="0" smtClean="0">
                <a:latin typeface="Times New Roman" pitchFamily="18" charset="0"/>
                <a:cs typeface="Times New Roman" pitchFamily="18" charset="0"/>
              </a:rPr>
              <a:t>). Sementara itu ditempat yang sama didapati  75% pekerja  yang  tidak  memanfaatkan jam kerja yang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ada, bahkan cenderung untuk mengurangi jam kerja. Banyak di- antara para pekerja atau pegawai/karyawan yang mengisi waktu kerjanya dengan duduk</a:t>
            </a:r>
            <a:r>
              <a:rPr lang="id-ID" sz="2400" baseline="30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mengobrol ngalor-ngidul tanpa makna yang jelas, menelpon keluarga atau teman, asyik dengan ponselnya atau yang sekarang lagi marak dan </a:t>
            </a:r>
            <a:r>
              <a:rPr lang="id-ID" sz="2400" i="1" dirty="0" smtClean="0">
                <a:latin typeface="Times New Roman" pitchFamily="18" charset="0"/>
                <a:cs typeface="Times New Roman" pitchFamily="18" charset="0"/>
              </a:rPr>
              <a:t>ngetrend</a:t>
            </a:r>
            <a:r>
              <a:rPr lang="id-ID" sz="2400" dirty="0" smtClean="0">
                <a:latin typeface="Times New Roman" pitchFamily="18" charset="0"/>
                <a:cs typeface="Times New Roman" pitchFamily="18" charset="0"/>
              </a:rPr>
              <a:t> dalam kehidupan alih teknologi yaitu ber </a:t>
            </a:r>
            <a:r>
              <a:rPr lang="id-ID" sz="2400" i="1" dirty="0" smtClean="0">
                <a:latin typeface="Times New Roman" pitchFamily="18" charset="0"/>
                <a:cs typeface="Times New Roman" pitchFamily="18" charset="0"/>
              </a:rPr>
              <a:t>BBM</a:t>
            </a:r>
            <a:r>
              <a:rPr lang="id-ID" sz="2400" dirty="0" smtClean="0">
                <a:latin typeface="Times New Roman" pitchFamily="18" charset="0"/>
                <a:cs typeface="Times New Roman" pitchFamily="18" charset="0"/>
              </a:rPr>
              <a:t>-an. Hal ini tentu saja para pegawai yang bersangkutan bekerja jauh dari produktif. Bahkan bukan hal yang aneh apabila para pekerja justru menghabiskan waktunya di luar pekerjaannya, izin ke luar kantor untuk urusan pribadi yang tidak mempunyai kaitan sama sekali dengan tugas pekerjaannya. Hal ini berakibat pelambanan kerja pun tidak terhindarkan.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marL="0" indent="0" algn="just">
              <a:buNone/>
            </a:pPr>
            <a:r>
              <a:rPr lang="id-ID" sz="2400" dirty="0" smtClean="0">
                <a:latin typeface="Times New Roman" pitchFamily="18" charset="0"/>
                <a:cs typeface="Times New Roman" pitchFamily="18" charset="0"/>
              </a:rPr>
              <a:t>Falsafah kerja santai juga kurang pada tempatnya. Istilah itu tidak cocok dalam suasana membangun. Santai atau rileks adalah selingan diantara dua masa kerja produktif. Jadi bukan berupa pada masa kerja produktif. Suasana santai diperlukan untuk memulihkan (</a:t>
            </a:r>
            <a:r>
              <a:rPr lang="id-ID" sz="2400" i="1" dirty="0" smtClean="0">
                <a:latin typeface="Times New Roman" pitchFamily="18" charset="0"/>
                <a:cs typeface="Times New Roman" pitchFamily="18" charset="0"/>
              </a:rPr>
              <a:t>recovery</a:t>
            </a:r>
            <a:r>
              <a:rPr lang="id-ID" sz="2400" dirty="0" smtClean="0">
                <a:latin typeface="Times New Roman" pitchFamily="18" charset="0"/>
                <a:cs typeface="Times New Roman" pitchFamily="18" charset="0"/>
              </a:rPr>
              <a:t>) kondisi tubuh dan otak setelah bekerja penuh selama suatu masa tertentu, misalnya satu minggu atau lima hari kerja dalam seminggu. Jadi kerja santai tidaklah berada dalam waktu kerja produktif sehingga mestinya berada di luar jam kerja normal.</a:t>
            </a:r>
          </a:p>
          <a:p>
            <a:pPr marL="0" indent="0" algn="just">
              <a:buNone/>
            </a:pPr>
            <a:r>
              <a:rPr lang="id-ID" sz="2400" i="1" dirty="0" smtClean="0">
                <a:latin typeface="Times New Roman" pitchFamily="18" charset="0"/>
                <a:cs typeface="Times New Roman" pitchFamily="18" charset="0"/>
              </a:rPr>
              <a:t>Kerja produktif  memerlukan keterampilan kerja yang sesuai dengan isi kerja</a:t>
            </a:r>
            <a:r>
              <a:rPr lang="id-ID" sz="2400" dirty="0" smtClean="0">
                <a:latin typeface="Times New Roman" pitchFamily="18" charset="0"/>
                <a:cs typeface="Times New Roman" pitchFamily="18" charset="0"/>
              </a:rPr>
              <a:t> sehingga bisa menimbulkan penemuan</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inovasi</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kreatifitas hal</a:t>
            </a:r>
            <a:r>
              <a:rPr lang="id-ID" sz="2400" baseline="30000" dirty="0" smtClean="0">
                <a:latin typeface="Times New Roman" pitchFamily="18" charset="0"/>
                <a:cs typeface="Times New Roman" pitchFamily="18" charset="0"/>
              </a:rPr>
              <a:t>2</a:t>
            </a:r>
            <a:r>
              <a:rPr lang="id-ID" sz="2400" dirty="0" smtClean="0">
                <a:latin typeface="Times New Roman" pitchFamily="18" charset="0"/>
                <a:cs typeface="Times New Roman" pitchFamily="18" charset="0"/>
              </a:rPr>
              <a:t> yang baru untuk memperbaiki cara kerja</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Atau minimal mempertahankan cara kerja yang dinilai sudah baik. Kerja produktif memerlukan prasyarat lain sebagai faktor pendudukng yaitu: </a:t>
            </a:r>
            <a:r>
              <a:rPr lang="id-ID" sz="2400" i="1" dirty="0" smtClean="0">
                <a:latin typeface="Times New Roman" pitchFamily="18" charset="0"/>
                <a:cs typeface="Times New Roman" pitchFamily="18" charset="0"/>
              </a:rPr>
              <a:t>kemauan kerja yang tinggi, kemampuan kerja yang sesuai dengan isi kerja, lingkungan kerja yang nyaman, penghasilan yang dapat memenuhi kebutuhan hidup minimum </a:t>
            </a:r>
            <a:r>
              <a:rPr lang="id-ID" sz="2400" dirty="0" smtClean="0">
                <a:latin typeface="Times New Roman" pitchFamily="18" charset="0"/>
                <a:cs typeface="Times New Roman" pitchFamily="18" charset="0"/>
              </a:rPr>
              <a:t>(meskipun sekarang sudah ada UMR atau UMK yang semestinya disesuaikan dengan KHL atau kebutuhan hidup layak), </a:t>
            </a:r>
            <a:r>
              <a:rPr lang="id-ID" sz="2400" i="1" dirty="0" smtClean="0">
                <a:latin typeface="Times New Roman" pitchFamily="18" charset="0"/>
                <a:cs typeface="Times New Roman" pitchFamily="18" charset="0"/>
              </a:rPr>
              <a:t>jaminan sosial yang memadai, kondisi kerja yang manusiawi dan hubungan kerja yang harmonis.</a:t>
            </a: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Indonesia dengan jumlah penduduk lebih dari 24</a:t>
            </a:r>
            <a:r>
              <a:rPr lang="en-US" sz="2400" dirty="0" smtClean="0">
                <a:latin typeface="Times New Roman" pitchFamily="18" charset="0"/>
                <a:cs typeface="Times New Roman" pitchFamily="18" charset="0"/>
              </a:rPr>
              <a:t>8</a:t>
            </a:r>
            <a:r>
              <a:rPr lang="id-ID" sz="2400" dirty="0" smtClean="0">
                <a:latin typeface="Times New Roman" pitchFamily="18" charset="0"/>
                <a:cs typeface="Times New Roman" pitchFamily="18" charset="0"/>
              </a:rPr>
              <a:t> juta jiwa, harus dengan populasi sebanyak itu harus juga memiliki sumber daya manusia yang memiliki  kompetensi yang memadai. Tinggal</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19200"/>
            <a:ext cx="8229600" cy="4906963"/>
          </a:xfrm>
        </p:spPr>
        <p:txBody>
          <a:bodyPr>
            <a:normAutofit/>
          </a:bodyPr>
          <a:lstStyle/>
          <a:p>
            <a:pPr marL="0" indent="0" algn="just">
              <a:buNone/>
            </a:pPr>
            <a:r>
              <a:rPr lang="id-ID" sz="2400" dirty="0" smtClean="0">
                <a:latin typeface="Times New Roman" pitchFamily="18" charset="0"/>
                <a:cs typeface="Times New Roman" pitchFamily="18" charset="0"/>
              </a:rPr>
              <a:t>lagi diusahakan agar jumlah penduduk yang demikian besar itu, dapat digerakkan agar menjadi sumber daya yang produktif. Manusia pembangnan yang produktif, sebagaimana dikehendaki oleh pembangunan Indonesia adalah manusia yang menghargai kerja sebagai suatu sikap pengabdian kepada Tuhan, berbudi luhur, cakap bekerja dan trampil, percaya pada kemampuan diri sendiri, mempynai semangat kerja yang tinggi dan memandang hari esok dengan gairah dan optimistis. Oleh karena itu, salah satu usaha yang konkrit untuk mendorong produktivitas tenaga manusia adalah peningktan pendidikan dan keterampilan agar mampu mengemban tugas dan pekerjaan dengan sebaik mungkin. Pekerjaan yang dilakukan dengan baik dan dengan tingkat pendi-</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dikan  dan keterampilan yang sesuai dengan isi kerja akan mendorong kemajuan setiap usaha yang pada gilirannya akan juga meningkatkan pendapatan, baik pendapatan perorangan, kelompok maupun pendapatan nasional. </a:t>
            </a:r>
          </a:p>
          <a:p>
            <a:pPr marL="0" indent="0" algn="just">
              <a:buNone/>
            </a:pPr>
            <a:r>
              <a:rPr lang="id-ID" sz="2400" dirty="0" smtClean="0">
                <a:latin typeface="Times New Roman" pitchFamily="18" charset="0"/>
                <a:cs typeface="Times New Roman" pitchFamily="18" charset="0"/>
              </a:rPr>
              <a:t>Tentu saja hal ini sangat diharapkan atas dukungan pemerintah, hakekatnya bahwa pembangunan mental bangsa tidak lepas dari peningkatan kompetensi yang bertitik tolak pada kema</a:t>
            </a:r>
            <a:r>
              <a:rPr lang="en-US" sz="2400" dirty="0" smtClean="0">
                <a:latin typeface="Times New Roman" pitchFamily="18" charset="0"/>
                <a:cs typeface="Times New Roman" pitchFamily="18" charset="0"/>
              </a:rPr>
              <a:t>m</a:t>
            </a:r>
            <a:r>
              <a:rPr lang="id-ID" sz="2400" dirty="0" smtClean="0">
                <a:latin typeface="Times New Roman" pitchFamily="18" charset="0"/>
                <a:cs typeface="Times New Roman" pitchFamily="18" charset="0"/>
              </a:rPr>
              <a:t>puan:</a:t>
            </a:r>
          </a:p>
          <a:p>
            <a:pPr marL="457200" indent="-457200" algn="just">
              <a:buNone/>
            </a:pPr>
            <a:r>
              <a:rPr lang="en-US" sz="2400" i="1" dirty="0" smtClean="0">
                <a:latin typeface="Times New Roman" pitchFamily="18" charset="0"/>
                <a:cs typeface="Times New Roman" pitchFamily="18" charset="0"/>
              </a:rPr>
              <a:t>1.  </a:t>
            </a:r>
            <a:r>
              <a:rPr lang="id-ID" sz="2400" i="1" dirty="0" smtClean="0">
                <a:latin typeface="Times New Roman" pitchFamily="18" charset="0"/>
                <a:cs typeface="Times New Roman" pitchFamily="18" charset="0"/>
              </a:rPr>
              <a:t>Knowledge </a:t>
            </a:r>
            <a:r>
              <a:rPr lang="id-ID" sz="2400" dirty="0" smtClean="0">
                <a:latin typeface="Times New Roman" pitchFamily="18" charset="0"/>
                <a:cs typeface="Times New Roman" pitchFamily="18" charset="0"/>
              </a:rPr>
              <a:t>  (pengetahuan dan pengalaman)</a:t>
            </a:r>
          </a:p>
          <a:p>
            <a:pPr marL="457200" indent="-457200" algn="just">
              <a:buNone/>
            </a:pPr>
            <a:r>
              <a:rPr lang="en-US" sz="2400" i="1" dirty="0" smtClean="0">
                <a:latin typeface="Times New Roman" pitchFamily="18" charset="0"/>
                <a:cs typeface="Times New Roman" pitchFamily="18" charset="0"/>
              </a:rPr>
              <a:t>2.  </a:t>
            </a:r>
            <a:r>
              <a:rPr lang="id-ID" sz="2400" i="1" dirty="0" smtClean="0">
                <a:latin typeface="Times New Roman" pitchFamily="18" charset="0"/>
                <a:cs typeface="Times New Roman" pitchFamily="18" charset="0"/>
              </a:rPr>
              <a:t>Skill</a:t>
            </a:r>
            <a:r>
              <a:rPr lang="id-ID" sz="2400" dirty="0" smtClean="0">
                <a:latin typeface="Times New Roman" pitchFamily="18" charset="0"/>
                <a:cs typeface="Times New Roman" pitchFamily="18" charset="0"/>
              </a:rPr>
              <a:t> (keterampilan)</a:t>
            </a:r>
          </a:p>
          <a:p>
            <a:pPr marL="457200" indent="-457200" algn="just">
              <a:buNone/>
            </a:pPr>
            <a:r>
              <a:rPr lang="en-US" sz="2400" i="1" dirty="0" smtClean="0">
                <a:latin typeface="Times New Roman" pitchFamily="18" charset="0"/>
                <a:cs typeface="Times New Roman" pitchFamily="18" charset="0"/>
              </a:rPr>
              <a:t>3.  </a:t>
            </a:r>
            <a:r>
              <a:rPr lang="id-ID" sz="2400" i="1" dirty="0" smtClean="0">
                <a:latin typeface="Times New Roman" pitchFamily="18" charset="0"/>
                <a:cs typeface="Times New Roman" pitchFamily="18" charset="0"/>
              </a:rPr>
              <a:t>Ability</a:t>
            </a:r>
            <a:r>
              <a:rPr lang="id-ID" sz="2400" dirty="0" smtClean="0">
                <a:latin typeface="Times New Roman" pitchFamily="18" charset="0"/>
                <a:cs typeface="Times New Roman" pitchFamily="18" charset="0"/>
              </a:rPr>
              <a:t> (kecakapan)</a:t>
            </a:r>
          </a:p>
          <a:p>
            <a:pPr marL="0" indent="0" algn="just">
              <a:buNone/>
            </a:pPr>
            <a:r>
              <a:rPr lang="id-ID" sz="2400" i="1" dirty="0" smtClean="0">
                <a:latin typeface="Times New Roman" pitchFamily="18" charset="0"/>
                <a:cs typeface="Times New Roman" pitchFamily="18" charset="0"/>
              </a:rPr>
              <a:t>Skill </a:t>
            </a:r>
            <a:r>
              <a:rPr lang="id-ID" sz="2400" dirty="0" smtClean="0">
                <a:latin typeface="Times New Roman" pitchFamily="18" charset="0"/>
                <a:cs typeface="Times New Roman" pitchFamily="18" charset="0"/>
              </a:rPr>
              <a:t>dimaksud, bukan hanya keterampilan semata, tetapi lebih dari itu bahwa manusia yang terampil juga harus ditunjang oleh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kemampuan dibidang budipekerti, artinya, sebaik-baik orang dan sepintar-pintar tenaga kerja percuma saja apabila tidak ditunjang oleh kelakuan yang baik atau budi pekerti yang luhur (Ingat IQ, SQ dan ESQ) dan inilah yang kita kenal sekarang dengan istilah </a:t>
            </a:r>
            <a:r>
              <a:rPr lang="id-ID" sz="2400" i="1" dirty="0" smtClean="0">
                <a:latin typeface="Times New Roman" pitchFamily="18" charset="0"/>
                <a:cs typeface="Times New Roman" pitchFamily="18" charset="0"/>
              </a:rPr>
              <a:t>Soft Skill </a:t>
            </a:r>
            <a:r>
              <a:rPr lang="id-ID" sz="2400" dirty="0" smtClean="0">
                <a:latin typeface="Times New Roman" pitchFamily="18" charset="0"/>
                <a:cs typeface="Times New Roman" pitchFamily="18" charset="0"/>
              </a:rPr>
              <a:t>lebih diarahkan pada perilaku (</a:t>
            </a:r>
            <a:r>
              <a:rPr lang="id-ID" sz="2400" i="1" dirty="0" smtClean="0">
                <a:latin typeface="Times New Roman" pitchFamily="18" charset="0"/>
                <a:cs typeface="Times New Roman" pitchFamily="18" charset="0"/>
              </a:rPr>
              <a:t>behaviour</a:t>
            </a:r>
            <a:r>
              <a:rPr lang="id-ID" sz="2400" dirty="0" smtClean="0">
                <a:latin typeface="Times New Roman" pitchFamily="18" charset="0"/>
                <a:cs typeface="Times New Roman" pitchFamily="18" charset="0"/>
              </a:rPr>
              <a:t>), sikap (</a:t>
            </a:r>
            <a:r>
              <a:rPr lang="id-ID" sz="2400" i="1" dirty="0" smtClean="0">
                <a:latin typeface="Times New Roman" pitchFamily="18" charset="0"/>
                <a:cs typeface="Times New Roman" pitchFamily="18" charset="0"/>
              </a:rPr>
              <a:t>attitude</a:t>
            </a:r>
            <a:r>
              <a:rPr lang="id-ID" sz="2400" dirty="0" smtClean="0">
                <a:latin typeface="Times New Roman" pitchFamily="18" charset="0"/>
                <a:cs typeface="Times New Roman" pitchFamily="18" charset="0"/>
              </a:rPr>
              <a:t>), dan  kepribadian (</a:t>
            </a:r>
            <a:r>
              <a:rPr lang="id-ID" sz="2400" i="1" dirty="0" smtClean="0">
                <a:latin typeface="Times New Roman" pitchFamily="18" charset="0"/>
                <a:cs typeface="Times New Roman" pitchFamily="18" charset="0"/>
              </a:rPr>
              <a:t>personality</a:t>
            </a:r>
            <a:r>
              <a:rPr lang="id-ID" sz="2400" dirty="0" smtClean="0">
                <a:latin typeface="Times New Roman" pitchFamily="18" charset="0"/>
                <a:cs typeface="Times New Roman" pitchFamily="18" charset="0"/>
              </a:rPr>
              <a:t>).</a:t>
            </a:r>
          </a:p>
          <a:p>
            <a:pPr marL="0" indent="0" algn="just">
              <a:buNone/>
            </a:pPr>
            <a:r>
              <a:rPr lang="id-ID" sz="2400" dirty="0" smtClean="0">
                <a:latin typeface="Times New Roman" pitchFamily="18" charset="0"/>
                <a:cs typeface="Times New Roman" pitchFamily="18" charset="0"/>
              </a:rPr>
              <a:t>Untuk lebih jelasnya bahwa unsur kompetensi dimaksud terdiri:</a:t>
            </a:r>
          </a:p>
          <a:p>
            <a:pPr marL="457200" indent="-457200" algn="just">
              <a:buNone/>
            </a:pPr>
            <a:r>
              <a:rPr lang="en-US" sz="2400" dirty="0" smtClean="0">
                <a:latin typeface="Times New Roman" pitchFamily="18" charset="0"/>
                <a:cs typeface="Times New Roman" pitchFamily="18" charset="0"/>
              </a:rPr>
              <a:t>(a) </a:t>
            </a:r>
            <a:r>
              <a:rPr lang="id-ID" sz="2400" dirty="0" smtClean="0">
                <a:latin typeface="Times New Roman" pitchFamily="18" charset="0"/>
                <a:cs typeface="Times New Roman" pitchFamily="18" charset="0"/>
              </a:rPr>
              <a:t>Motif: hal yang dipikirkan secara teratur yang menyebabkan seseorang bertindak</a:t>
            </a:r>
          </a:p>
          <a:p>
            <a:pPr marL="457200" indent="-457200" algn="just">
              <a:buNone/>
            </a:pPr>
            <a:r>
              <a:rPr lang="en-US" sz="2400" dirty="0" smtClean="0">
                <a:latin typeface="Times New Roman" pitchFamily="18" charset="0"/>
                <a:cs typeface="Times New Roman" pitchFamily="18" charset="0"/>
              </a:rPr>
              <a:t>(b) </a:t>
            </a:r>
            <a:r>
              <a:rPr lang="id-ID" sz="2400" dirty="0" smtClean="0">
                <a:latin typeface="Times New Roman" pitchFamily="18" charset="0"/>
                <a:cs typeface="Times New Roman" pitchFamily="18" charset="0"/>
              </a:rPr>
              <a:t>Bawaan: karakteristik fisik dan respon yang diberikan secara teratur/konsisten dalam menghadapi suatu situasi atau informasi</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b="1" dirty="0" smtClean="0">
                <a:latin typeface="Times New Roman" pitchFamily="18" charset="0"/>
                <a:cs typeface="Times New Roman" pitchFamily="18" charset="0"/>
              </a:rPr>
              <a:t>PRODUKTIVITAS DAN SUMBER DAYA MANUSIA</a:t>
            </a:r>
          </a:p>
          <a:p>
            <a:pPr marL="0" indent="0" algn="just">
              <a:buNone/>
            </a:pPr>
            <a:r>
              <a:rPr lang="id-ID" sz="2400" dirty="0" smtClean="0">
                <a:latin typeface="Times New Roman" pitchFamily="18" charset="0"/>
                <a:cs typeface="Times New Roman" pitchFamily="18" charset="0"/>
              </a:rPr>
              <a:t>SDM, modal dan teknologi menempati posisi yang amat strategis dalam mewujudkan tersedianya barang dan jasa. Penggunaan SDM, modal, dan teknologi secara ekstensif telah banyak ditinggalkan orang</a:t>
            </a:r>
            <a:r>
              <a:rPr lang="id-ID" sz="2400" dirty="0" smtClean="0">
                <a:latin typeface="Times New Roman" pitchFamily="18" charset="0"/>
                <a:cs typeface="Times New Roman" pitchFamily="18" charset="0"/>
              </a:rPr>
              <a:t>.</a:t>
            </a:r>
          </a:p>
          <a:p>
            <a:pPr marL="0" indent="0" algn="just">
              <a:buNone/>
            </a:pPr>
            <a:endParaRPr lang="id-ID" sz="2400" dirty="0" smtClean="0">
              <a:latin typeface="Times New Roman" pitchFamily="18" charset="0"/>
              <a:cs typeface="Times New Roman" pitchFamily="18" charset="0"/>
            </a:endParaRPr>
          </a:p>
          <a:p>
            <a:pPr marL="0" indent="0" algn="just">
              <a:buNone/>
            </a:pPr>
            <a:r>
              <a:rPr lang="id-ID" sz="2400" dirty="0"/>
              <a:t> </a:t>
            </a:r>
            <a:r>
              <a:rPr lang="id-ID" sz="2400" dirty="0">
                <a:hlinkClick r:id="rId2"/>
              </a:rPr>
              <a:t>Sumber daya manusia</a:t>
            </a:r>
            <a:r>
              <a:rPr lang="id-ID" sz="2400" dirty="0"/>
              <a:t> merupakan elemen yang paling strategik dalam organisasi, harus diakui dan diterima oleh manajemen. Peningkatan produktivitas kerja hanya mungkin dilakukan oleh manusia (Siagian, 2002, p.2)</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normAutofit/>
          </a:bodyPr>
          <a:lstStyle/>
          <a:p>
            <a:r>
              <a:rPr lang="id-ID" sz="2400" dirty="0" smtClean="0"/>
              <a:t> </a:t>
            </a:r>
            <a:endParaRPr lang="en-US" sz="24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457200" indent="-457200" algn="just">
              <a:buNone/>
            </a:pPr>
            <a:r>
              <a:rPr lang="id-ID" sz="2400" dirty="0" smtClean="0">
                <a:latin typeface="Times New Roman" pitchFamily="18" charset="0"/>
                <a:cs typeface="Times New Roman" pitchFamily="18" charset="0"/>
              </a:rPr>
              <a:t>(c)  Sikap : nilai, prinsip, sikap yang dianut</a:t>
            </a:r>
          </a:p>
          <a:p>
            <a:pPr marL="457200" indent="-457200" algn="just">
              <a:buNone/>
            </a:pPr>
            <a:r>
              <a:rPr lang="id-ID" sz="2400" dirty="0" smtClean="0">
                <a:latin typeface="Times New Roman" pitchFamily="18" charset="0"/>
                <a:cs typeface="Times New Roman" pitchFamily="18" charset="0"/>
              </a:rPr>
              <a:t>(d) Pengetahuan : informasi yang dimiliki oleh seseorang dalam bidang tertentu</a:t>
            </a:r>
          </a:p>
          <a:p>
            <a:pPr marL="457200" indent="-457200" algn="just">
              <a:buNone/>
            </a:pPr>
            <a:r>
              <a:rPr lang="id-ID" sz="2400" dirty="0" smtClean="0">
                <a:latin typeface="Times New Roman" pitchFamily="18" charset="0"/>
                <a:cs typeface="Times New Roman" pitchFamily="18" charset="0"/>
              </a:rPr>
              <a:t>(e) Keterampilan:  kemampuan dalam melaksanakan pekerjaan fisik &amp; mental.</a:t>
            </a:r>
          </a:p>
          <a:p>
            <a:pPr marL="457200" indent="-457200" algn="just">
              <a:buNone/>
            </a:pPr>
            <a:endParaRPr lang="id-ID" sz="2400" dirty="0" smtClean="0">
              <a:latin typeface="Times New Roman" pitchFamily="18" charset="0"/>
              <a:cs typeface="Times New Roman" pitchFamily="18" charset="0"/>
            </a:endParaRPr>
          </a:p>
          <a:p>
            <a:pPr marL="0" indent="0" algn="just">
              <a:buNone/>
            </a:pPr>
            <a:r>
              <a:rPr lang="id-ID" sz="2400" dirty="0" smtClean="0">
                <a:latin typeface="Times New Roman" pitchFamily="18" charset="0"/>
                <a:cs typeface="Times New Roman" pitchFamily="18" charset="0"/>
              </a:rPr>
              <a:t>Kompetensi ini diartikan sebagai karakteristik dasar manusia yang dari pengalaman nyata (nampak dari perilaku, sikap, dan kepribadian) ditemukan mempengaruhi, atau dapat dipergunakan untuk meperkirakan (tingkat) performansi di tempat kerja atau kemampuan mengatasi persoalan pada suatu situasi tertentu.</a:t>
            </a:r>
          </a:p>
          <a:p>
            <a:pPr marL="0" indent="0" algn="just">
              <a:buNone/>
            </a:pP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a:buNone/>
            </a:pPr>
            <a:r>
              <a:rPr lang="id-ID" sz="2400" b="1" dirty="0" smtClean="0">
                <a:latin typeface="Times New Roman" pitchFamily="18" charset="0"/>
                <a:cs typeface="Times New Roman" pitchFamily="18" charset="0"/>
              </a:rPr>
              <a:t>Hubungan Kompetensi dengan Prestasi Kerja</a:t>
            </a:r>
            <a:endParaRPr lang="id-ID" sz="2400" dirty="0" smtClean="0">
              <a:latin typeface="Times New Roman" pitchFamily="18" charset="0"/>
              <a:cs typeface="Times New Roman" pitchFamily="18" charset="0"/>
            </a:endParaRPr>
          </a:p>
          <a:p>
            <a:pPr algn="just">
              <a:buNone/>
            </a:pPr>
            <a:r>
              <a:rPr lang="id-ID" sz="2400" dirty="0" smtClean="0">
                <a:latin typeface="Times New Roman" pitchFamily="18" charset="0"/>
                <a:cs typeface="Times New Roman" pitchFamily="18" charset="0"/>
              </a:rPr>
              <a:t>           Spirit                      Tindakan                     Hasil</a:t>
            </a:r>
          </a:p>
          <a:p>
            <a:pPr algn="just">
              <a:buNone/>
            </a:pPr>
            <a:endParaRPr lang="id-ID" sz="2400" dirty="0" smtClean="0">
              <a:latin typeface="Times New Roman" pitchFamily="18" charset="0"/>
              <a:cs typeface="Times New Roman" pitchFamily="18" charset="0"/>
            </a:endParaRPr>
          </a:p>
          <a:p>
            <a:pPr algn="just">
              <a:buNone/>
            </a:pPr>
            <a:endParaRPr lang="id-ID" sz="2400" dirty="0" smtClean="0">
              <a:latin typeface="Times New Roman" pitchFamily="18" charset="0"/>
              <a:cs typeface="Times New Roman" pitchFamily="18" charset="0"/>
            </a:endParaRPr>
          </a:p>
          <a:p>
            <a:pPr algn="just">
              <a:buNone/>
            </a:pPr>
            <a:endParaRPr lang="id-ID" sz="2400" dirty="0" smtClean="0">
              <a:latin typeface="Times New Roman" pitchFamily="18" charset="0"/>
              <a:cs typeface="Times New Roman" pitchFamily="18" charset="0"/>
            </a:endParaRPr>
          </a:p>
          <a:p>
            <a:pPr algn="just">
              <a:buFontTx/>
              <a:buChar char="-"/>
            </a:pPr>
            <a:r>
              <a:rPr lang="id-ID" sz="2400" dirty="0" smtClean="0">
                <a:latin typeface="Times New Roman" pitchFamily="18" charset="0"/>
                <a:cs typeface="Times New Roman" pitchFamily="18" charset="0"/>
              </a:rPr>
              <a:t>Bakat                        -  Keterampilan          -  Karya</a:t>
            </a:r>
          </a:p>
          <a:p>
            <a:pPr algn="just">
              <a:buFontTx/>
              <a:buChar char="-"/>
            </a:pPr>
            <a:r>
              <a:rPr lang="id-ID" sz="2400" dirty="0" smtClean="0">
                <a:latin typeface="Times New Roman" pitchFamily="18" charset="0"/>
                <a:cs typeface="Times New Roman" pitchFamily="18" charset="0"/>
              </a:rPr>
              <a:t>Motif                                                           -   Kegiatan</a:t>
            </a:r>
          </a:p>
          <a:p>
            <a:pPr algn="just">
              <a:buFontTx/>
              <a:buChar char="-"/>
            </a:pPr>
            <a:r>
              <a:rPr lang="id-ID" sz="2400" dirty="0" smtClean="0">
                <a:latin typeface="Times New Roman" pitchFamily="18" charset="0"/>
                <a:cs typeface="Times New Roman" pitchFamily="18" charset="0"/>
              </a:rPr>
              <a:t>Sikap, Nilai</a:t>
            </a:r>
          </a:p>
          <a:p>
            <a:pPr algn="just">
              <a:buFontTx/>
              <a:buChar char="-"/>
            </a:pPr>
            <a:r>
              <a:rPr lang="id-ID" sz="2400" dirty="0" smtClean="0">
                <a:latin typeface="Times New Roman" pitchFamily="18" charset="0"/>
                <a:cs typeface="Times New Roman" pitchFamily="18" charset="0"/>
              </a:rPr>
              <a:t>Pengetahuan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
        <p:nvSpPr>
          <p:cNvPr id="4" name="Rectangle 3"/>
          <p:cNvSpPr/>
          <p:nvPr/>
        </p:nvSpPr>
        <p:spPr>
          <a:xfrm>
            <a:off x="914400" y="1981200"/>
            <a:ext cx="17526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000" dirty="0" smtClean="0">
                <a:ln>
                  <a:solidFill>
                    <a:sysClr val="windowText" lastClr="000000"/>
                  </a:solidFill>
                </a:ln>
                <a:solidFill>
                  <a:sysClr val="windowText" lastClr="000000"/>
                </a:solidFill>
              </a:rPr>
              <a:t>Dimensi</a:t>
            </a:r>
          </a:p>
          <a:p>
            <a:pPr algn="ctr"/>
            <a:r>
              <a:rPr lang="id-ID" sz="2000" dirty="0" smtClean="0">
                <a:ln>
                  <a:solidFill>
                    <a:sysClr val="windowText" lastClr="000000"/>
                  </a:solidFill>
                </a:ln>
                <a:solidFill>
                  <a:sysClr val="windowText" lastClr="000000"/>
                </a:solidFill>
              </a:rPr>
              <a:t>Individu</a:t>
            </a:r>
            <a:endParaRPr lang="en-US" sz="2000" dirty="0">
              <a:ln>
                <a:solidFill>
                  <a:sysClr val="windowText" lastClr="000000"/>
                </a:solidFill>
              </a:ln>
              <a:solidFill>
                <a:sysClr val="windowText" lastClr="000000"/>
              </a:solidFill>
            </a:endParaRPr>
          </a:p>
        </p:txBody>
      </p:sp>
      <p:sp>
        <p:nvSpPr>
          <p:cNvPr id="5" name="Rectangle 4"/>
          <p:cNvSpPr/>
          <p:nvPr/>
        </p:nvSpPr>
        <p:spPr>
          <a:xfrm>
            <a:off x="3429000" y="1981200"/>
            <a:ext cx="18288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000" dirty="0" smtClean="0">
                <a:ln>
                  <a:solidFill>
                    <a:sysClr val="windowText" lastClr="000000"/>
                  </a:solidFill>
                </a:ln>
              </a:rPr>
              <a:t>Perilaku</a:t>
            </a:r>
            <a:endParaRPr lang="en-US" sz="2000" dirty="0">
              <a:ln>
                <a:solidFill>
                  <a:sysClr val="windowText" lastClr="000000"/>
                </a:solidFill>
              </a:ln>
            </a:endParaRPr>
          </a:p>
        </p:txBody>
      </p:sp>
      <p:sp>
        <p:nvSpPr>
          <p:cNvPr id="6" name="Rectangle 5"/>
          <p:cNvSpPr/>
          <p:nvPr/>
        </p:nvSpPr>
        <p:spPr>
          <a:xfrm>
            <a:off x="5943600" y="1905000"/>
            <a:ext cx="1828800" cy="9906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000" dirty="0" smtClean="0">
                <a:ln>
                  <a:solidFill>
                    <a:sysClr val="windowText" lastClr="000000"/>
                  </a:solidFill>
                </a:ln>
              </a:rPr>
              <a:t>Prestasi </a:t>
            </a:r>
          </a:p>
          <a:p>
            <a:pPr algn="ctr"/>
            <a:r>
              <a:rPr lang="id-ID" sz="2000" dirty="0" smtClean="0">
                <a:ln>
                  <a:solidFill>
                    <a:sysClr val="windowText" lastClr="000000"/>
                  </a:solidFill>
                </a:ln>
              </a:rPr>
              <a:t>kerja</a:t>
            </a:r>
            <a:endParaRPr lang="en-US" sz="2000" dirty="0">
              <a:ln>
                <a:solidFill>
                  <a:sysClr val="windowText" lastClr="000000"/>
                </a:solidFill>
              </a:ln>
            </a:endParaRPr>
          </a:p>
        </p:txBody>
      </p:sp>
      <p:sp>
        <p:nvSpPr>
          <p:cNvPr id="7" name="Rectangle 6"/>
          <p:cNvSpPr/>
          <p:nvPr/>
        </p:nvSpPr>
        <p:spPr>
          <a:xfrm>
            <a:off x="3505200" y="5029200"/>
            <a:ext cx="2057400" cy="914400"/>
          </a:xfrm>
          <a:prstGeom prst="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id-ID" sz="2000" dirty="0" smtClean="0">
                <a:ln>
                  <a:solidFill>
                    <a:sysClr val="windowText" lastClr="000000"/>
                  </a:solidFill>
                </a:ln>
              </a:rPr>
              <a:t>Lingkungan</a:t>
            </a:r>
            <a:endParaRPr lang="en-US" sz="2000" dirty="0">
              <a:ln>
                <a:solidFill>
                  <a:sysClr val="windowText" lastClr="000000"/>
                </a:solidFill>
              </a:ln>
            </a:endParaRPr>
          </a:p>
        </p:txBody>
      </p:sp>
      <p:cxnSp>
        <p:nvCxnSpPr>
          <p:cNvPr id="12" name="Straight Arrow Connector 11"/>
          <p:cNvCxnSpPr/>
          <p:nvPr/>
        </p:nvCxnSpPr>
        <p:spPr>
          <a:xfrm flipH="1" flipV="1">
            <a:off x="3200400" y="3962400"/>
            <a:ext cx="533400" cy="914400"/>
          </a:xfrm>
          <a:prstGeom prst="straightConnector1">
            <a:avLst/>
          </a:prstGeom>
          <a:ln w="57150">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4495800" y="3962400"/>
            <a:ext cx="0" cy="9144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5257800" y="3962400"/>
            <a:ext cx="457200" cy="8382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18" name="Right Arrow 17"/>
          <p:cNvSpPr/>
          <p:nvPr/>
        </p:nvSpPr>
        <p:spPr>
          <a:xfrm>
            <a:off x="2819400" y="2438400"/>
            <a:ext cx="4572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ight Arrow 18"/>
          <p:cNvSpPr/>
          <p:nvPr/>
        </p:nvSpPr>
        <p:spPr>
          <a:xfrm>
            <a:off x="5410200" y="2438400"/>
            <a:ext cx="381000" cy="76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a:buNone/>
            </a:pPr>
            <a:r>
              <a:rPr lang="id-ID" sz="2400" b="1" dirty="0" smtClean="0">
                <a:latin typeface="Times New Roman" pitchFamily="18" charset="0"/>
                <a:cs typeface="Times New Roman" pitchFamily="18" charset="0"/>
              </a:rPr>
              <a:t>Penerapan Kompetensi Berdasarkan Fungsi SDM</a:t>
            </a:r>
          </a:p>
          <a:p>
            <a:pPr marL="0" indent="0" algn="just">
              <a:buNone/>
            </a:pPr>
            <a:r>
              <a:rPr lang="id-ID" sz="2400" dirty="0" smtClean="0">
                <a:latin typeface="Times New Roman" pitchFamily="18" charset="0"/>
                <a:cs typeface="Times New Roman" pitchFamily="18" charset="0"/>
              </a:rPr>
              <a:t>Setiap organisasi memiliki kompetensi yang berbeda, karena belum adanya persyaratan standar untuk menempati suatu posisi, serta penentuan pelatihan bagi SDM belum sistematis maka aplikasi kompetensi diprioritaskan berdasarkan SDM di organisasi.</a:t>
            </a:r>
          </a:p>
          <a:p>
            <a:pPr marL="0" indent="0" algn="just">
              <a:buNone/>
            </a:pPr>
            <a:r>
              <a:rPr lang="id-ID" sz="2400" dirty="0" smtClean="0">
                <a:latin typeface="Times New Roman" pitchFamily="18" charset="0"/>
                <a:cs typeface="Times New Roman" pitchFamily="18" charset="0"/>
              </a:rPr>
              <a:t>Menurut Mitrani, Dalziel, Fitt juga Spencer and Spencer dari pemikiran para ahli dapat diidentifikasikan beberapa pokok pikiran tentang kualitas yang dimiliki orang pada eksekutif, manajer, dan karyawan (</a:t>
            </a:r>
            <a:r>
              <a:rPr lang="id-ID" sz="2400" i="1" dirty="0" smtClean="0">
                <a:latin typeface="Times New Roman" pitchFamily="18" charset="0"/>
                <a:cs typeface="Times New Roman" pitchFamily="18" charset="0"/>
              </a:rPr>
              <a:t>employees</a:t>
            </a:r>
            <a:r>
              <a:rPr lang="id-ID" sz="2400" dirty="0" smtClean="0">
                <a:latin typeface="Times New Roman" pitchFamily="18" charset="0"/>
                <a:cs typeface="Times New Roman" pitchFamily="18" charset="0"/>
              </a:rPr>
              <a:t>). Dalam kuliah ini yang dibahas adalah mengenai kompetensi tingkat karyawan, sesuai dengan konsentrasi MSDM yang anda pilih.</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8200"/>
            <a:ext cx="8229600" cy="5287963"/>
          </a:xfrm>
        </p:spPr>
        <p:txBody>
          <a:bodyPr>
            <a:normAutofit/>
          </a:bodyPr>
          <a:lstStyle/>
          <a:p>
            <a:pPr marL="0" indent="0" algn="just">
              <a:buNone/>
            </a:pPr>
            <a:r>
              <a:rPr lang="id-ID" sz="2400" dirty="0" smtClean="0">
                <a:latin typeface="Times New Roman" pitchFamily="18" charset="0"/>
                <a:cs typeface="Times New Roman" pitchFamily="18" charset="0"/>
              </a:rPr>
              <a:t>Kompetensi karyawan diperlukan untuk mengidentifikasi pekerjaan yang sesuai dengan prestasi yang diharapkan. </a:t>
            </a:r>
          </a:p>
          <a:p>
            <a:pPr marL="0" indent="0" algn="just">
              <a:buNone/>
            </a:pPr>
            <a:r>
              <a:rPr lang="id-ID" sz="2400" dirty="0" smtClean="0">
                <a:latin typeface="Times New Roman" pitchFamily="18" charset="0"/>
                <a:cs typeface="Times New Roman" pitchFamily="18" charset="0"/>
              </a:rPr>
              <a:t>Kompetensi tingkat karyawan meliputi:</a:t>
            </a:r>
          </a:p>
          <a:p>
            <a:pPr marL="457200" indent="-457200" algn="just">
              <a:buNone/>
            </a:pPr>
            <a:r>
              <a:rPr lang="en-US" sz="2400" i="1" dirty="0" smtClean="0">
                <a:latin typeface="Times New Roman" pitchFamily="18" charset="0"/>
                <a:cs typeface="Times New Roman" pitchFamily="18" charset="0"/>
              </a:rPr>
              <a:t>1.   </a:t>
            </a:r>
            <a:r>
              <a:rPr lang="id-ID" sz="2400" i="1" dirty="0" smtClean="0">
                <a:latin typeface="Times New Roman" pitchFamily="18" charset="0"/>
                <a:cs typeface="Times New Roman" pitchFamily="18" charset="0"/>
              </a:rPr>
              <a:t>Flexibility</a:t>
            </a:r>
            <a:r>
              <a:rPr lang="id-ID" sz="2400" dirty="0" smtClean="0">
                <a:latin typeface="Times New Roman" pitchFamily="18" charset="0"/>
                <a:cs typeface="Times New Roman" pitchFamily="18" charset="0"/>
              </a:rPr>
              <a:t>, yaitu kemampuan untuk melihat perubahan sebagai suatu kemampuan yang menggembirakan katimbang sebagai ancaman.</a:t>
            </a:r>
          </a:p>
          <a:p>
            <a:pPr marL="457200" indent="-457200" algn="just">
              <a:buNone/>
            </a:pPr>
            <a:r>
              <a:rPr lang="en-US" sz="2400" i="1" dirty="0" smtClean="0">
                <a:latin typeface="Times New Roman" pitchFamily="18" charset="0"/>
                <a:cs typeface="Times New Roman" pitchFamily="18" charset="0"/>
              </a:rPr>
              <a:t>2.    </a:t>
            </a:r>
            <a:r>
              <a:rPr lang="id-ID" sz="2400" i="1" dirty="0" smtClean="0">
                <a:latin typeface="Times New Roman" pitchFamily="18" charset="0"/>
                <a:cs typeface="Times New Roman" pitchFamily="18" charset="0"/>
              </a:rPr>
              <a:t>Information seeking, motivation, and ablity to learn, </a:t>
            </a:r>
            <a:r>
              <a:rPr lang="id-ID" sz="2400" dirty="0" smtClean="0">
                <a:latin typeface="Times New Roman" pitchFamily="18" charset="0"/>
                <a:cs typeface="Times New Roman" pitchFamily="18" charset="0"/>
              </a:rPr>
              <a:t>yaitu kemampuan mencari kesempatan belajar tentang keahlian teknis dan interpersonal</a:t>
            </a:r>
          </a:p>
          <a:p>
            <a:pPr marL="457200" indent="-457200" algn="just">
              <a:buNone/>
            </a:pPr>
            <a:r>
              <a:rPr lang="en-US" sz="2400" i="1" dirty="0" smtClean="0">
                <a:latin typeface="Times New Roman" pitchFamily="18" charset="0"/>
                <a:cs typeface="Times New Roman" pitchFamily="18" charset="0"/>
              </a:rPr>
              <a:t>3.   A</a:t>
            </a:r>
            <a:r>
              <a:rPr lang="id-ID" sz="2400" i="1" dirty="0" smtClean="0">
                <a:latin typeface="Times New Roman" pitchFamily="18" charset="0"/>
                <a:cs typeface="Times New Roman" pitchFamily="18" charset="0"/>
              </a:rPr>
              <a:t>chievement Motivation, </a:t>
            </a:r>
            <a:r>
              <a:rPr lang="id-ID" sz="2400" dirty="0" smtClean="0">
                <a:latin typeface="Times New Roman" pitchFamily="18" charset="0"/>
                <a:cs typeface="Times New Roman" pitchFamily="18" charset="0"/>
              </a:rPr>
              <a:t>yaitu kemampuan berinovasi sebagai peningkatan kinerja, kualitas dan produktivitas.</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524000"/>
            <a:ext cx="8229600" cy="4602163"/>
          </a:xfrm>
        </p:spPr>
        <p:txBody>
          <a:bodyPr>
            <a:normAutofit/>
          </a:bodyPr>
          <a:lstStyle/>
          <a:p>
            <a:pPr marL="457200" indent="-457200" algn="just">
              <a:buNone/>
            </a:pPr>
            <a:r>
              <a:rPr lang="en-US" sz="2400" i="1" dirty="0" smtClean="0">
                <a:latin typeface="Times New Roman" pitchFamily="18" charset="0"/>
                <a:cs typeface="Times New Roman" pitchFamily="18" charset="0"/>
              </a:rPr>
              <a:t>4.  </a:t>
            </a:r>
            <a:r>
              <a:rPr lang="id-ID" sz="2400" i="1" dirty="0" smtClean="0">
                <a:latin typeface="Times New Roman" pitchFamily="18" charset="0"/>
                <a:cs typeface="Times New Roman" pitchFamily="18" charset="0"/>
              </a:rPr>
              <a:t>Work motivation under the pressure, </a:t>
            </a:r>
            <a:r>
              <a:rPr lang="id-ID" sz="2400" dirty="0" smtClean="0">
                <a:latin typeface="Times New Roman" pitchFamily="18" charset="0"/>
                <a:cs typeface="Times New Roman" pitchFamily="18" charset="0"/>
              </a:rPr>
              <a:t>yaitu kemampuan menahan stress dalam organisasi, dan komitmen dalam menyelesaikan pekerjaan.</a:t>
            </a:r>
          </a:p>
          <a:p>
            <a:pPr marL="457200" indent="-457200" algn="just">
              <a:buNone/>
            </a:pPr>
            <a:r>
              <a:rPr lang="en-US" sz="2400" i="1" dirty="0" smtClean="0">
                <a:latin typeface="Times New Roman" pitchFamily="18" charset="0"/>
                <a:cs typeface="Times New Roman" pitchFamily="18" charset="0"/>
              </a:rPr>
              <a:t>5.    </a:t>
            </a:r>
            <a:r>
              <a:rPr lang="id-ID" sz="2400" i="1" dirty="0" smtClean="0">
                <a:latin typeface="Times New Roman" pitchFamily="18" charset="0"/>
                <a:cs typeface="Times New Roman" pitchFamily="18" charset="0"/>
              </a:rPr>
              <a:t>Collaborativeness</a:t>
            </a:r>
            <a:r>
              <a:rPr lang="id-ID" sz="2400" dirty="0" smtClean="0">
                <a:latin typeface="Times New Roman" pitchFamily="18" charset="0"/>
                <a:cs typeface="Times New Roman" pitchFamily="18" charset="0"/>
              </a:rPr>
              <a:t>, yaitu kemampuan pegawai untuk bekerja secara kooperatif di dalam kelompok.</a:t>
            </a:r>
          </a:p>
          <a:p>
            <a:pPr marL="457200" indent="-457200" algn="just">
              <a:buNone/>
            </a:pPr>
            <a:r>
              <a:rPr lang="en-US" sz="2400" i="1" dirty="0" smtClean="0">
                <a:latin typeface="Times New Roman" pitchFamily="18" charset="0"/>
                <a:cs typeface="Times New Roman" pitchFamily="18" charset="0"/>
              </a:rPr>
              <a:t>6.   </a:t>
            </a:r>
            <a:r>
              <a:rPr lang="id-ID" sz="2400" i="1" dirty="0" smtClean="0">
                <a:latin typeface="Times New Roman" pitchFamily="18" charset="0"/>
                <a:cs typeface="Times New Roman" pitchFamily="18" charset="0"/>
              </a:rPr>
              <a:t>Customer service orientation</a:t>
            </a:r>
            <a:r>
              <a:rPr lang="id-ID" sz="2400" dirty="0" smtClean="0">
                <a:latin typeface="Times New Roman" pitchFamily="18" charset="0"/>
                <a:cs typeface="Times New Roman" pitchFamily="18" charset="0"/>
              </a:rPr>
              <a:t>, yaitu kemampuan melayani konsumen, mengambil inisiatif dalam mengatasi  masalah yang dihadapi konsumen.</a:t>
            </a:r>
          </a:p>
          <a:p>
            <a:pPr marL="457200" indent="-457200" algn="just">
              <a:buNone/>
            </a:pPr>
            <a:r>
              <a:rPr lang="id-ID" sz="2400" dirty="0" smtClean="0">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a:xfrm>
            <a:off x="457200" y="274638"/>
            <a:ext cx="8229600" cy="639762"/>
          </a:xfrm>
        </p:spPr>
        <p:txBody>
          <a:bodyPr>
            <a:normAutofit fontScale="90000"/>
          </a:bodyPr>
          <a:lstStyle/>
          <a:p>
            <a:r>
              <a:rPr lang="id-ID" dirty="0" smtClean="0"/>
              <a:t> </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059363"/>
          </a:xfrm>
        </p:spPr>
        <p:txBody>
          <a:bodyPr>
            <a:normAutofit/>
          </a:bodyPr>
          <a:lstStyle/>
          <a:p>
            <a:pPr marL="0" indent="0" algn="just">
              <a:buNone/>
            </a:pPr>
            <a:r>
              <a:rPr lang="id-ID" sz="2400" b="1" dirty="0" smtClean="0">
                <a:latin typeface="Times New Roman" pitchFamily="18" charset="0"/>
                <a:cs typeface="Times New Roman" pitchFamily="18" charset="0"/>
              </a:rPr>
              <a:t>Contoh kompetensi yang penting untuk manajer:</a:t>
            </a:r>
          </a:p>
          <a:p>
            <a:pPr marL="457200" indent="-457200" algn="just">
              <a:buAutoNum type="alphaLcPeriod"/>
            </a:pPr>
            <a:r>
              <a:rPr lang="id-ID" sz="2400" dirty="0" smtClean="0">
                <a:latin typeface="Times New Roman" pitchFamily="18" charset="0"/>
                <a:cs typeface="Times New Roman" pitchFamily="18" charset="0"/>
              </a:rPr>
              <a:t>Fleksibilitas</a:t>
            </a:r>
          </a:p>
          <a:p>
            <a:pPr marL="457200" indent="-457200" algn="just">
              <a:buAutoNum type="alphaLcPeriod"/>
            </a:pPr>
            <a:r>
              <a:rPr lang="id-ID" sz="2400" dirty="0" smtClean="0">
                <a:latin typeface="Times New Roman" pitchFamily="18" charset="0"/>
                <a:cs typeface="Times New Roman" pitchFamily="18" charset="0"/>
              </a:rPr>
              <a:t>Kemampuan untuk  mengimplementasikan perubahan</a:t>
            </a:r>
          </a:p>
          <a:p>
            <a:pPr marL="457200" indent="-457200" algn="just">
              <a:buAutoNum type="alphaLcPeriod"/>
            </a:pPr>
            <a:r>
              <a:rPr lang="id-ID" sz="2400" dirty="0" smtClean="0">
                <a:latin typeface="Times New Roman" pitchFamily="18" charset="0"/>
                <a:cs typeface="Times New Roman" pitchFamily="18" charset="0"/>
              </a:rPr>
              <a:t>Kewirausahaan untuk suatu inovasi</a:t>
            </a:r>
          </a:p>
          <a:p>
            <a:pPr marL="457200" indent="-457200" algn="just">
              <a:buAutoNum type="alphaLcPeriod"/>
            </a:pPr>
            <a:r>
              <a:rPr lang="id-ID" sz="2400" dirty="0" smtClean="0">
                <a:latin typeface="Times New Roman" pitchFamily="18" charset="0"/>
                <a:cs typeface="Times New Roman" pitchFamily="18" charset="0"/>
              </a:rPr>
              <a:t>Kemampuan untuk membina hubungan impersonal</a:t>
            </a:r>
          </a:p>
          <a:p>
            <a:pPr marL="457200" indent="-457200" algn="just">
              <a:buAutoNum type="alphaLcPeriod"/>
            </a:pPr>
            <a:r>
              <a:rPr lang="id-ID" sz="2400" dirty="0" smtClean="0">
                <a:latin typeface="Times New Roman" pitchFamily="18" charset="0"/>
                <a:cs typeface="Times New Roman" pitchFamily="18" charset="0"/>
              </a:rPr>
              <a:t>Memobilisasi membuat pekerja merasa mampu dan termotivasi untuk melaksanakan tanggungjawab yang lebih besar</a:t>
            </a:r>
          </a:p>
          <a:p>
            <a:pPr marL="457200" indent="-457200" algn="just">
              <a:buAutoNum type="alphaLcPeriod"/>
            </a:pPr>
            <a:r>
              <a:rPr lang="id-ID" sz="2400" dirty="0" smtClean="0">
                <a:latin typeface="Times New Roman" pitchFamily="18" charset="0"/>
                <a:cs typeface="Times New Roman" pitchFamily="18" charset="0"/>
              </a:rPr>
              <a:t>Memfasilitasi tim</a:t>
            </a:r>
          </a:p>
          <a:p>
            <a:pPr marL="457200" indent="-457200" algn="just">
              <a:buAutoNum type="alphaLcPeriod"/>
            </a:pPr>
            <a:r>
              <a:rPr lang="id-ID" sz="2400" dirty="0" smtClean="0">
                <a:latin typeface="Times New Roman" pitchFamily="18" charset="0"/>
                <a:cs typeface="Times New Roman" pitchFamily="18" charset="0"/>
              </a:rPr>
              <a:t>Kemudahan untuk bergerak dan berubah </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4983163"/>
          </a:xfrm>
        </p:spPr>
        <p:txBody>
          <a:bodyPr>
            <a:normAutofit/>
          </a:bodyPr>
          <a:lstStyle/>
          <a:p>
            <a:pPr algn="just">
              <a:buNone/>
            </a:pPr>
            <a:r>
              <a:rPr lang="id-ID" sz="2400" b="1" dirty="0" smtClean="0">
                <a:latin typeface="Times New Roman" pitchFamily="18" charset="0"/>
                <a:cs typeface="Times New Roman" pitchFamily="18" charset="0"/>
              </a:rPr>
              <a:t>Contoh kompetensi yang penting untuk para pekerja:</a:t>
            </a:r>
          </a:p>
          <a:p>
            <a:pPr marL="457200" indent="-457200" algn="just">
              <a:buAutoNum type="alphaLcPeriod"/>
            </a:pPr>
            <a:r>
              <a:rPr lang="id-ID" sz="2400" dirty="0" smtClean="0">
                <a:latin typeface="Times New Roman" pitchFamily="18" charset="0"/>
                <a:cs typeface="Times New Roman" pitchFamily="18" charset="0"/>
              </a:rPr>
              <a:t>Fleksibilitas</a:t>
            </a:r>
          </a:p>
          <a:p>
            <a:pPr marL="457200" indent="-457200" algn="just">
              <a:buAutoNum type="alphaLcPeriod"/>
            </a:pPr>
            <a:r>
              <a:rPr lang="id-ID" sz="2400" dirty="0" smtClean="0">
                <a:latin typeface="Times New Roman" pitchFamily="18" charset="0"/>
                <a:cs typeface="Times New Roman" pitchFamily="18" charset="0"/>
              </a:rPr>
              <a:t>Motivasi untuk mencari informasi dan kemampuan untuk mempelajarinya</a:t>
            </a:r>
          </a:p>
          <a:p>
            <a:pPr marL="457200" indent="-457200" algn="just">
              <a:buAutoNum type="alphaLcPeriod"/>
            </a:pPr>
            <a:r>
              <a:rPr lang="id-ID" sz="2400" dirty="0" smtClean="0">
                <a:latin typeface="Times New Roman" pitchFamily="18" charset="0"/>
                <a:cs typeface="Times New Roman" pitchFamily="18" charset="0"/>
              </a:rPr>
              <a:t>Kemampuan untuk merencanakan target kerja yang lebih baik dan melaksanakannya</a:t>
            </a:r>
          </a:p>
          <a:p>
            <a:pPr marL="457200" indent="-457200" algn="just">
              <a:buAutoNum type="alphaLcPeriod"/>
            </a:pPr>
            <a:r>
              <a:rPr lang="id-ID" sz="2400" dirty="0" smtClean="0">
                <a:latin typeface="Times New Roman" pitchFamily="18" charset="0"/>
                <a:cs typeface="Times New Roman" pitchFamily="18" charset="0"/>
              </a:rPr>
              <a:t>Motivasi kerja dibawah kondisi yang menegangkan</a:t>
            </a:r>
          </a:p>
          <a:p>
            <a:pPr marL="457200" indent="-457200" algn="just">
              <a:buAutoNum type="alphaLcPeriod"/>
            </a:pPr>
            <a:r>
              <a:rPr lang="id-ID" sz="2400" dirty="0" smtClean="0">
                <a:latin typeface="Times New Roman" pitchFamily="18" charset="0"/>
                <a:cs typeface="Times New Roman" pitchFamily="18" charset="0"/>
              </a:rPr>
              <a:t>Kerjasama</a:t>
            </a:r>
          </a:p>
          <a:p>
            <a:pPr marL="457200" indent="-457200" algn="just">
              <a:buAutoNum type="alphaLcPeriod"/>
            </a:pPr>
            <a:r>
              <a:rPr lang="id-ID" sz="2400" dirty="0" smtClean="0">
                <a:latin typeface="Times New Roman" pitchFamily="18" charset="0"/>
                <a:cs typeface="Times New Roman" pitchFamily="18" charset="0"/>
              </a:rPr>
              <a:t>Kepekaan dan kesediaan untuk memenuhi kebutuhan para pelanggan</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211763"/>
          </a:xfrm>
        </p:spPr>
        <p:txBody>
          <a:bodyPr>
            <a:normAutofit/>
          </a:bodyPr>
          <a:lstStyle/>
          <a:p>
            <a:pPr marL="0" indent="0" algn="just">
              <a:buNone/>
            </a:pPr>
            <a:r>
              <a:rPr lang="id-ID" sz="2400" dirty="0" smtClean="0">
                <a:latin typeface="Times New Roman" pitchFamily="18" charset="0"/>
                <a:cs typeface="Times New Roman" pitchFamily="18" charset="0"/>
              </a:rPr>
              <a:t>Dalam kaitan ini, kompetensi adalah mutlak diperlukan bagi tenaga kerja tak terkecuali bagi tenaga </a:t>
            </a:r>
            <a:r>
              <a:rPr lang="id-ID" sz="2400" i="1" dirty="0" smtClean="0">
                <a:latin typeface="Times New Roman" pitchFamily="18" charset="0"/>
                <a:cs typeface="Times New Roman" pitchFamily="18" charset="0"/>
              </a:rPr>
              <a:t>governement</a:t>
            </a:r>
            <a:r>
              <a:rPr lang="id-ID" sz="2400" dirty="0" smtClean="0">
                <a:latin typeface="Times New Roman" pitchFamily="18" charset="0"/>
                <a:cs typeface="Times New Roman" pitchFamily="18" charset="0"/>
              </a:rPr>
              <a:t> (PNS) yang ditenggarai yang memiliki  kompetensi hanya berjumlah 40% saja. Selebihnya dapat dikatakan sebagai pengangguran tak kentara. Oleh karena itu ‘morartorium” adalah jalan yang ditempuh pemerintah untuk menciptakan tenaga kerja yang handal dan kompetensi yang mumpuni. Dibutuhkan:</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merencanakan dan mengimplementasikan</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melayani</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memimpin</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mengelola</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berpikir (</a:t>
            </a:r>
            <a:r>
              <a:rPr lang="id-ID" sz="2400" i="1" dirty="0" smtClean="0">
                <a:latin typeface="Times New Roman" pitchFamily="18" charset="0"/>
                <a:cs typeface="Times New Roman" pitchFamily="18" charset="0"/>
              </a:rPr>
              <a:t>cognitive</a:t>
            </a:r>
            <a:r>
              <a:rPr lang="id-ID" sz="2400" dirty="0" smtClean="0">
                <a:latin typeface="Times New Roman" pitchFamily="18" charset="0"/>
                <a:cs typeface="Times New Roman" pitchFamily="18" charset="0"/>
              </a:rPr>
              <a:t>)</a:t>
            </a:r>
          </a:p>
          <a:p>
            <a:pPr marL="457200" indent="-457200" algn="just">
              <a:buFont typeface="Wingdings" pitchFamily="2" charset="2"/>
              <a:buChar char="v"/>
            </a:pPr>
            <a:r>
              <a:rPr lang="id-ID" sz="2400" dirty="0" smtClean="0">
                <a:latin typeface="Times New Roman" pitchFamily="18" charset="0"/>
                <a:cs typeface="Times New Roman" pitchFamily="18" charset="0"/>
              </a:rPr>
              <a:t>   kemampuan bersikap dewasa.</a:t>
            </a:r>
            <a:endParaRPr lang="en-US" sz="2400"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71600"/>
            <a:ext cx="8229600" cy="4754563"/>
          </a:xfrm>
        </p:spPr>
        <p:txBody>
          <a:bodyPr>
            <a:normAutofit/>
          </a:bodyPr>
          <a:lstStyle/>
          <a:p>
            <a:pPr marL="0" indent="0" algn="just">
              <a:buNone/>
            </a:pPr>
            <a:r>
              <a:rPr lang="id-ID" sz="2400" i="1" dirty="0" smtClean="0">
                <a:latin typeface="Times New Roman" pitchFamily="18" charset="0"/>
                <a:cs typeface="Times New Roman" pitchFamily="18" charset="0"/>
              </a:rPr>
              <a:t>Pada dasarnya produktivitas mencakup sikap mental patriotik yang memandang hari depan secara optimis dengan berakar pada keyakinan diri bahwa kehidupan hari ini adalah lebih baik dari hari kemarin dan hari esok adalah lebih baik dari hari ini.</a:t>
            </a:r>
          </a:p>
          <a:p>
            <a:pPr marL="0" indent="0" algn="just">
              <a:buNone/>
            </a:pPr>
            <a:r>
              <a:rPr lang="id-ID" sz="2400" dirty="0" smtClean="0">
                <a:latin typeface="Times New Roman" pitchFamily="18" charset="0"/>
                <a:cs typeface="Times New Roman" pitchFamily="18" charset="0"/>
              </a:rPr>
              <a:t>Sikap seperti ini, bagi bangsa Indonesia yang sedang membangun, mutlak diperlukan dalam menjawab berbagai tantangan pembangunan, baik tantangan yang bersifat ekonomis maupun non ekonomis. Tantangan</a:t>
            </a:r>
            <a:r>
              <a:rPr lang="id-ID" sz="2400" baseline="44000" dirty="0" smtClean="0">
                <a:latin typeface="Times New Roman" pitchFamily="18" charset="0"/>
                <a:cs typeface="Times New Roman" pitchFamily="18" charset="0"/>
              </a:rPr>
              <a:t>2 </a:t>
            </a:r>
            <a:r>
              <a:rPr lang="id-ID" sz="2400" dirty="0" smtClean="0">
                <a:latin typeface="Times New Roman" pitchFamily="18" charset="0"/>
                <a:cs typeface="Times New Roman" pitchFamily="18" charset="0"/>
              </a:rPr>
              <a:t>ekonomis seperti langkanya modal, langkanya keterampilan SDM, langkanya teknologi yang dikuasai, harus dapat diatasi dengan sikap mental yang optimistis sehingga setiap insan pembangunan akan terus mencari bagaimana metode dan sistem untuk mengatasinya.</a:t>
            </a:r>
            <a:r>
              <a:rPr lang="id-ID" sz="2400" i="1" dirty="0" smtClean="0">
                <a:latin typeface="Times New Roman" pitchFamily="18" charset="0"/>
                <a:cs typeface="Times New Roman" pitchFamily="18" charset="0"/>
              </a:rPr>
              <a:t> </a:t>
            </a:r>
            <a:endParaRPr lang="en-US" sz="2400" i="1" dirty="0">
              <a:latin typeface="Times New Roman" pitchFamily="18" charset="0"/>
              <a:cs typeface="Times New Roman" pitchFamily="18" charset="0"/>
            </a:endParaRPr>
          </a:p>
        </p:txBody>
      </p:sp>
      <p:sp>
        <p:nvSpPr>
          <p:cNvPr id="2" name="Title 1"/>
          <p:cNvSpPr>
            <a:spLocks noGrp="1"/>
          </p:cNvSpPr>
          <p:nvPr>
            <p:ph type="title"/>
          </p:nvPr>
        </p:nvSpPr>
        <p:spPr/>
        <p:txBody>
          <a:bodyPr/>
          <a:lstStyle/>
          <a:p>
            <a:r>
              <a:rPr lang="id-ID" dirty="0" smtClean="0"/>
              <a:t> </a:t>
            </a:r>
            <a:endParaRPr lang="en-US" dirty="0"/>
          </a:p>
        </p:txBody>
      </p:sp>
    </p:spTree>
    <p:extLst>
      <p:ext uri="{BB962C8B-B14F-4D97-AF65-F5344CB8AC3E}">
        <p14:creationId xmlns:p14="http://schemas.microsoft.com/office/powerpoint/2010/main" val="28647772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32500" lnSpcReduction="20000"/>
          </a:bodyPr>
          <a:lstStyle/>
          <a:p>
            <a:r>
              <a:rPr lang="id-ID" sz="6000" dirty="0">
                <a:latin typeface="Arial" pitchFamily="34" charset="0"/>
                <a:cs typeface="Arial" pitchFamily="34" charset="0"/>
              </a:rPr>
              <a:t>Menurut Sinungan, (2003, p.12), secara umum produktivitas diartikan sebagai hubungan antara hasil nyata maupun fisik (barang-barang atau jasa) dengan masuknya yang sebenarnya. Produktivitas juga diartikan sebagai tingkatan efisiensi dalam memproduksi barang-barang atau jasa-jasa. </a:t>
            </a:r>
            <a:endParaRPr lang="id-ID" sz="6000" dirty="0" smtClean="0">
              <a:latin typeface="Arial" pitchFamily="34" charset="0"/>
              <a:cs typeface="Arial" pitchFamily="34" charset="0"/>
            </a:endParaRPr>
          </a:p>
          <a:p>
            <a:r>
              <a:rPr lang="id-ID" sz="6000" dirty="0" smtClean="0">
                <a:latin typeface="Arial" pitchFamily="34" charset="0"/>
                <a:cs typeface="Arial" pitchFamily="34" charset="0"/>
              </a:rPr>
              <a:t>Produktivitas </a:t>
            </a:r>
            <a:r>
              <a:rPr lang="id-ID" sz="6000" dirty="0">
                <a:latin typeface="Arial" pitchFamily="34" charset="0"/>
                <a:cs typeface="Arial" pitchFamily="34" charset="0"/>
              </a:rPr>
              <a:t>juga diartikan sebagai:</a:t>
            </a:r>
            <a:br>
              <a:rPr lang="id-ID" sz="6000" dirty="0">
                <a:latin typeface="Arial" pitchFamily="34" charset="0"/>
                <a:cs typeface="Arial" pitchFamily="34" charset="0"/>
              </a:rPr>
            </a:br>
            <a:endParaRPr lang="id-ID" sz="6000" dirty="0">
              <a:latin typeface="Arial" pitchFamily="34" charset="0"/>
              <a:cs typeface="Arial" pitchFamily="34" charset="0"/>
            </a:endParaRPr>
          </a:p>
          <a:p>
            <a:r>
              <a:rPr lang="id-ID" sz="6000" dirty="0">
                <a:latin typeface="Arial" pitchFamily="34" charset="0"/>
                <a:cs typeface="Arial" pitchFamily="34" charset="0"/>
              </a:rPr>
              <a:t>a. Perbandingan ukuran harga bagi masukan dan hasil</a:t>
            </a:r>
            <a:br>
              <a:rPr lang="id-ID" sz="6000" dirty="0">
                <a:latin typeface="Arial" pitchFamily="34" charset="0"/>
                <a:cs typeface="Arial" pitchFamily="34" charset="0"/>
              </a:rPr>
            </a:br>
            <a:r>
              <a:rPr lang="id-ID" sz="6000" dirty="0">
                <a:latin typeface="Arial" pitchFamily="34" charset="0"/>
                <a:cs typeface="Arial" pitchFamily="34" charset="0"/>
              </a:rPr>
              <a:t>b. Perbedaan antara kumpulan jumlah pengeluaran dan masukan </a:t>
            </a:r>
            <a:r>
              <a:rPr lang="id-ID" sz="6000" dirty="0" smtClean="0">
                <a:latin typeface="Arial" pitchFamily="34" charset="0"/>
                <a:cs typeface="Arial" pitchFamily="34" charset="0"/>
              </a:rPr>
              <a:t>	yang </a:t>
            </a:r>
            <a:r>
              <a:rPr lang="id-ID" sz="6000" dirty="0">
                <a:latin typeface="Arial" pitchFamily="34" charset="0"/>
                <a:cs typeface="Arial" pitchFamily="34" charset="0"/>
              </a:rPr>
              <a:t>dinyatakan dalam satuan-satuan (unit) umum.</a:t>
            </a:r>
            <a:br>
              <a:rPr lang="id-ID" sz="6000" dirty="0">
                <a:latin typeface="Arial" pitchFamily="34" charset="0"/>
                <a:cs typeface="Arial" pitchFamily="34" charset="0"/>
              </a:rPr>
            </a:br>
            <a:endParaRPr lang="id-ID" sz="6000" dirty="0">
              <a:latin typeface="Arial" pitchFamily="34" charset="0"/>
              <a:cs typeface="Arial" pitchFamily="34" charset="0"/>
            </a:endParaRPr>
          </a:p>
          <a:p>
            <a:pPr marL="0" indent="0" algn="just">
              <a:buNone/>
            </a:pPr>
            <a:r>
              <a:rPr lang="id-ID" sz="6200" dirty="0">
                <a:latin typeface="Times New Roman" pitchFamily="18" charset="0"/>
                <a:cs typeface="Times New Roman" pitchFamily="18" charset="0"/>
              </a:rPr>
              <a:t>Berbagai input lainnya akan bisa dikurangi sejauh mungkin. Hasilnya tentu akan lebih baik dan banyak hal yang bisa dihemat. Yang jelas, waktu tidak terbuang sia</a:t>
            </a:r>
            <a:r>
              <a:rPr lang="id-ID" sz="6200" baseline="30000" dirty="0">
                <a:latin typeface="Times New Roman" pitchFamily="18" charset="0"/>
                <a:cs typeface="Times New Roman" pitchFamily="18" charset="0"/>
              </a:rPr>
              <a:t>2</a:t>
            </a:r>
            <a:r>
              <a:rPr lang="id-ID" sz="6200" dirty="0">
                <a:latin typeface="Times New Roman" pitchFamily="18" charset="0"/>
                <a:cs typeface="Times New Roman" pitchFamily="18" charset="0"/>
              </a:rPr>
              <a:t>, tenaga dikerahkan secara efektif dan pencapaian tujuan usaaha bisa terselenggara dengan baik, efektif, dan efesien.</a:t>
            </a:r>
          </a:p>
          <a:p>
            <a:pPr marL="0" indent="0" algn="just">
              <a:buNone/>
            </a:pPr>
            <a:r>
              <a:rPr lang="id-ID" sz="6200" dirty="0">
                <a:latin typeface="Times New Roman" pitchFamily="18" charset="0"/>
                <a:cs typeface="Times New Roman" pitchFamily="18" charset="0"/>
              </a:rPr>
              <a:t>Hal di atas inilah yang dimaksud dengan PRODUKTIVITAS. </a:t>
            </a:r>
            <a:endParaRPr lang="en-US" sz="6200" dirty="0">
              <a:latin typeface="Times New Roman" pitchFamily="18" charset="0"/>
              <a:cs typeface="Times New Roman" pitchFamily="18" charset="0"/>
            </a:endParaRPr>
          </a:p>
          <a:p>
            <a:pPr marL="109728" indent="0">
              <a:buNone/>
            </a:pPr>
            <a:endParaRPr lang="id-ID" dirty="0"/>
          </a:p>
          <a:p>
            <a:pPr marL="109728" indent="0">
              <a:buNone/>
            </a:pPr>
            <a:endParaRPr lang="id-ID" dirty="0"/>
          </a:p>
        </p:txBody>
      </p:sp>
    </p:spTree>
    <p:extLst>
      <p:ext uri="{BB962C8B-B14F-4D97-AF65-F5344CB8AC3E}">
        <p14:creationId xmlns:p14="http://schemas.microsoft.com/office/powerpoint/2010/main" val="4176387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62500" lnSpcReduction="20000"/>
          </a:bodyPr>
          <a:lstStyle/>
          <a:p>
            <a:pPr>
              <a:lnSpc>
                <a:spcPct val="170000"/>
              </a:lnSpc>
              <a:spcBef>
                <a:spcPts val="0"/>
              </a:spcBef>
            </a:pPr>
            <a:r>
              <a:rPr lang="id-ID" dirty="0"/>
              <a:t>Untuk mengukur suatu produktivitas perusahaan dapatlah digunakan dua jenis ukuran jam kerja manusia, yakni jam-jam kerja yang harus dibayar dan jam-jam kerja yang dipergunakan untuk bekerja. Jam kerja yang harus dibayar meliputi semua jam-jam kerja yang harus dibayar, ditambah jam-jam yang tidak digunakan untuk bekerja namun harus dibayar, liburan, cuti, libur karena sakit, tugas luar dan sisa lainnya. Jadi bagi keperluan pengukuran umum produktivitas tenaga kerja kita memiliki unit-unit yang diperlukan, yakni: kuantitas hasil dan kuantitas penggunaan masukan tenaga kerja (Sinungan, 2003, p.24-25).</a:t>
            </a:r>
            <a:br>
              <a:rPr lang="id-ID" dirty="0"/>
            </a:br>
            <a:endParaRPr lang="id-ID" dirty="0"/>
          </a:p>
          <a:p>
            <a:r>
              <a:rPr lang="id-ID" dirty="0"/>
              <a:t/>
            </a:r>
            <a:br>
              <a:rPr lang="id-ID" dirty="0"/>
            </a:br>
            <a:endParaRPr lang="id-ID" dirty="0"/>
          </a:p>
        </p:txBody>
      </p:sp>
    </p:spTree>
    <p:extLst>
      <p:ext uri="{BB962C8B-B14F-4D97-AF65-F5344CB8AC3E}">
        <p14:creationId xmlns:p14="http://schemas.microsoft.com/office/powerpoint/2010/main" val="129708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2057400"/>
            <a:ext cx="8229600" cy="3949891"/>
          </a:xfrm>
        </p:spPr>
        <p:txBody>
          <a:bodyPr/>
          <a:lstStyle/>
          <a:p>
            <a:r>
              <a:rPr lang="id-ID" b="1" i="1" dirty="0" smtClean="0"/>
              <a:t>Physical </a:t>
            </a:r>
            <a:r>
              <a:rPr lang="id-ID" b="1" i="1" dirty="0"/>
              <a:t>productivity</a:t>
            </a:r>
            <a:r>
              <a:rPr lang="id-ID" dirty="0"/>
              <a:t>, yaitu produktivitas secara kuantitatif seperti ukuran (size), panjang, berat, banyaknya unit, waktu, dan biaya </a:t>
            </a:r>
            <a:r>
              <a:rPr lang="id-ID" dirty="0">
                <a:hlinkClick r:id="rId2"/>
              </a:rPr>
              <a:t>tenaga kerja</a:t>
            </a:r>
            <a:r>
              <a:rPr lang="id-ID" dirty="0"/>
              <a:t>.</a:t>
            </a:r>
          </a:p>
          <a:p>
            <a:r>
              <a:rPr lang="id-ID" b="1" i="1" dirty="0"/>
              <a:t>Value productivity</a:t>
            </a:r>
            <a:r>
              <a:rPr lang="id-ID" dirty="0"/>
              <a:t>, yaitu ukuran produktivitas dengan menggunakan nilai uang yang dinyatakan dalam rupiah, yen, dollar dan seterusnya. (Ravianto, 1986).</a:t>
            </a:r>
          </a:p>
          <a:p>
            <a:endParaRPr lang="id-ID" dirty="0"/>
          </a:p>
        </p:txBody>
      </p:sp>
      <p:sp>
        <p:nvSpPr>
          <p:cNvPr id="3" name="Title 2"/>
          <p:cNvSpPr>
            <a:spLocks noGrp="1"/>
          </p:cNvSpPr>
          <p:nvPr>
            <p:ph type="title"/>
          </p:nvPr>
        </p:nvSpPr>
        <p:spPr>
          <a:xfrm>
            <a:off x="457200" y="685800"/>
            <a:ext cx="8229600" cy="1143000"/>
          </a:xfrm>
        </p:spPr>
        <p:txBody>
          <a:bodyPr>
            <a:normAutofit fontScale="90000"/>
          </a:bodyPr>
          <a:lstStyle/>
          <a:p>
            <a:r>
              <a:rPr lang="id-ID" sz="3200" dirty="0"/>
              <a:t>Ada dua macam alat pengukuran produktivitas, yaitu :</a:t>
            </a:r>
            <a:br>
              <a:rPr lang="id-ID" sz="3200" dirty="0"/>
            </a:br>
            <a:endParaRPr lang="id-ID" sz="3200" dirty="0"/>
          </a:p>
        </p:txBody>
      </p:sp>
    </p:spTree>
    <p:extLst>
      <p:ext uri="{BB962C8B-B14F-4D97-AF65-F5344CB8AC3E}">
        <p14:creationId xmlns:p14="http://schemas.microsoft.com/office/powerpoint/2010/main" val="37977759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r>
              <a:rPr lang="id-ID" dirty="0" smtClean="0"/>
              <a:t>Perbandingan-perbandingan </a:t>
            </a:r>
            <a:r>
              <a:rPr lang="id-ID" dirty="0"/>
              <a:t>antara pelaksanaan sekarang dengan pelaksanaan secara historis yang tidak menunjukkan apakah pelaksanaan sekarang ini memuaskan namun hanya mengetengahkan apakah meningkat atau berkurang serta tingkatannya.</a:t>
            </a:r>
          </a:p>
          <a:p>
            <a:r>
              <a:rPr lang="id-ID" dirty="0"/>
              <a:t>Perbandingan pelaksanaan antara satu unit (perorangan tugas, seksi, proses) dengan lainnya. Pengukuran seperti itu menunjukkan pencapaian relatif.</a:t>
            </a:r>
          </a:p>
          <a:p>
            <a:r>
              <a:rPr lang="id-ID" dirty="0"/>
              <a:t>Perbandingan pelaksanaan sekarang dengan targetnya dan inilah yang terbaik sebagai memusatkan </a:t>
            </a:r>
            <a:r>
              <a:rPr lang="id-ID" dirty="0">
                <a:hlinkClick r:id="rId2"/>
              </a:rPr>
              <a:t>perhatian</a:t>
            </a:r>
            <a:r>
              <a:rPr lang="id-ID" dirty="0"/>
              <a:t> pada sasaran/tujuan.</a:t>
            </a:r>
          </a:p>
          <a:p>
            <a:endParaRPr lang="id-ID" dirty="0"/>
          </a:p>
        </p:txBody>
      </p:sp>
      <p:sp>
        <p:nvSpPr>
          <p:cNvPr id="3" name="Title 2"/>
          <p:cNvSpPr>
            <a:spLocks noGrp="1"/>
          </p:cNvSpPr>
          <p:nvPr>
            <p:ph type="title"/>
          </p:nvPr>
        </p:nvSpPr>
        <p:spPr/>
        <p:txBody>
          <a:bodyPr>
            <a:normAutofit fontScale="90000"/>
          </a:bodyPr>
          <a:lstStyle/>
          <a:p>
            <a:r>
              <a:rPr lang="id-ID" sz="2000" dirty="0"/>
              <a:t>Dalam Sinungan (2003) secara umum pengukuran produktivitas berarti perbandingan yang dapat dibedakan dalam tiga jenis yang sangat berbeda.</a:t>
            </a:r>
            <a:br>
              <a:rPr lang="id-ID" sz="2000" dirty="0"/>
            </a:br>
            <a:endParaRPr lang="id-ID" sz="2000" dirty="0"/>
          </a:p>
        </p:txBody>
      </p:sp>
    </p:spTree>
    <p:extLst>
      <p:ext uri="{BB962C8B-B14F-4D97-AF65-F5344CB8AC3E}">
        <p14:creationId xmlns:p14="http://schemas.microsoft.com/office/powerpoint/2010/main" val="12045748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buNone/>
            </a:pPr>
            <a:r>
              <a:rPr lang="id-ID" dirty="0"/>
              <a:t/>
            </a:r>
            <a:br>
              <a:rPr lang="id-ID" dirty="0"/>
            </a:br>
            <a:endParaRPr lang="id-ID" dirty="0"/>
          </a:p>
          <a:p>
            <a:r>
              <a:rPr lang="id-ID" dirty="0"/>
              <a:t>Produktivitas = Output/input(measurable)+ input (invisible).</a:t>
            </a:r>
            <a:br>
              <a:rPr lang="id-ID" dirty="0"/>
            </a:br>
            <a:r>
              <a:rPr lang="id-ID" dirty="0"/>
              <a:t>Invisible input meliputi tingkat pengetahuan, kemampuan teknis, metodologi kerja dan pengaturan organisasi, dan motivasi kerja.</a:t>
            </a:r>
            <a:br>
              <a:rPr lang="id-ID" dirty="0"/>
            </a:br>
            <a:endParaRPr lang="id-ID" dirty="0"/>
          </a:p>
          <a:p>
            <a:r>
              <a:rPr lang="id-ID" dirty="0"/>
              <a:t>Untuk mengukur produktivitas kerja dari tenaga kerja manusia, operator mesin, misalnya, maka formulasi berikut bisa dipakai untuk maksud ini, yaitu:</a:t>
            </a:r>
            <a:br>
              <a:rPr lang="id-ID" dirty="0"/>
            </a:br>
            <a:endParaRPr lang="id-ID" dirty="0"/>
          </a:p>
          <a:p>
            <a:r>
              <a:rPr lang="id-ID" dirty="0"/>
              <a:t>Produktivitas = total keluaran yang dihasilkan</a:t>
            </a:r>
            <a:endParaRPr lang="id-ID" dirty="0"/>
          </a:p>
        </p:txBody>
      </p:sp>
      <p:sp>
        <p:nvSpPr>
          <p:cNvPr id="3" name="Title 2"/>
          <p:cNvSpPr>
            <a:spLocks noGrp="1"/>
          </p:cNvSpPr>
          <p:nvPr>
            <p:ph type="title"/>
          </p:nvPr>
        </p:nvSpPr>
        <p:spPr/>
        <p:txBody>
          <a:bodyPr>
            <a:normAutofit fontScale="90000"/>
          </a:bodyPr>
          <a:lstStyle/>
          <a:p>
            <a:r>
              <a:rPr lang="id-ID" sz="2400" dirty="0"/>
              <a:t>Menurut Wignjosoebroto, (2000, p.25), produktivitas secara umum akan dapat diformulasikan sebagai berikut:</a:t>
            </a:r>
          </a:p>
        </p:txBody>
      </p:sp>
    </p:spTree>
    <p:extLst>
      <p:ext uri="{BB962C8B-B14F-4D97-AF65-F5344CB8AC3E}">
        <p14:creationId xmlns:p14="http://schemas.microsoft.com/office/powerpoint/2010/main" val="413447359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pPr marL="109728" indent="0">
              <a:buNone/>
            </a:pPr>
            <a:r>
              <a:rPr lang="id-ID" dirty="0" smtClean="0"/>
              <a:t>1.Pengukuran </a:t>
            </a:r>
            <a:r>
              <a:rPr lang="id-ID" dirty="0"/>
              <a:t>produktivitas ini mempunyai </a:t>
            </a:r>
            <a:r>
              <a:rPr lang="id-ID" dirty="0">
                <a:hlinkClick r:id="rId2"/>
              </a:rPr>
              <a:t>peranan</a:t>
            </a:r>
            <a:r>
              <a:rPr lang="id-ID" dirty="0"/>
              <a:t> penting untuk mengetahui produktivitas kerja dari para karyawan sehingga dapat diketahui sejauh mana produktivitas yang dapat dicapai oleh karyawan</a:t>
            </a:r>
            <a:r>
              <a:rPr lang="id-ID" dirty="0" smtClean="0"/>
              <a:t>.</a:t>
            </a:r>
          </a:p>
          <a:p>
            <a:pPr marL="109728" indent="0">
              <a:buNone/>
            </a:pPr>
            <a:r>
              <a:rPr lang="id-ID" dirty="0" smtClean="0"/>
              <a:t>2.Pengukuran </a:t>
            </a:r>
            <a:r>
              <a:rPr lang="id-ID" dirty="0"/>
              <a:t>produktivitas akan juga dapat digunakan sebagai pedoman bagi para </a:t>
            </a:r>
            <a:r>
              <a:rPr lang="id-ID" dirty="0">
                <a:hlinkClick r:id="rId3"/>
              </a:rPr>
              <a:t>manajer</a:t>
            </a:r>
            <a:r>
              <a:rPr lang="id-ID" dirty="0"/>
              <a:t> untuk meningkatkan produktivitas kerja sesuai dengan apa yang diharapkan oleh perusahaan.</a:t>
            </a:r>
            <a:endParaRPr lang="id-ID" dirty="0"/>
          </a:p>
        </p:txBody>
      </p:sp>
      <p:sp>
        <p:nvSpPr>
          <p:cNvPr id="3" name="Title 2"/>
          <p:cNvSpPr>
            <a:spLocks noGrp="1"/>
          </p:cNvSpPr>
          <p:nvPr>
            <p:ph type="title"/>
          </p:nvPr>
        </p:nvSpPr>
        <p:spPr/>
        <p:txBody>
          <a:bodyPr>
            <a:normAutofit fontScale="90000"/>
          </a:bodyPr>
          <a:lstStyle/>
          <a:p>
            <a:r>
              <a:rPr lang="id-ID" dirty="0" smtClean="0"/>
              <a:t>Manfaat Pengukuran Produktivitas</a:t>
            </a:r>
            <a:endParaRPr lang="id-ID" dirty="0"/>
          </a:p>
        </p:txBody>
      </p:sp>
    </p:spTree>
    <p:extLst>
      <p:ext uri="{BB962C8B-B14F-4D97-AF65-F5344CB8AC3E}">
        <p14:creationId xmlns:p14="http://schemas.microsoft.com/office/powerpoint/2010/main" val="4665222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206</TotalTime>
  <Words>1896</Words>
  <Application>Microsoft Office PowerPoint</Application>
  <PresentationFormat>On-screen Show (4:3)</PresentationFormat>
  <Paragraphs>130</Paragraphs>
  <Slides>27</Slides>
  <Notes>1</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Concourse</vt:lpstr>
      <vt:lpstr>MANAJEMEN PRODUKTIVITAS</vt:lpstr>
      <vt:lpstr> </vt:lpstr>
      <vt:lpstr> </vt:lpstr>
      <vt:lpstr>PowerPoint Presentation</vt:lpstr>
      <vt:lpstr>PowerPoint Presentation</vt:lpstr>
      <vt:lpstr>Ada dua macam alat pengukuran produktivitas, yaitu : </vt:lpstr>
      <vt:lpstr>Dalam Sinungan (2003) secara umum pengukuran produktivitas berarti perbandingan yang dapat dibedakan dalam tiga jenis yang sangat berbeda. </vt:lpstr>
      <vt:lpstr>Menurut Wignjosoebroto, (2000, p.25), produktivitas secara umum akan dapat diformulasikan sebagai berikut:</vt:lpstr>
      <vt:lpstr>Manfaat Pengukuran Produktivitas</vt:lpstr>
      <vt:lpstr>PowerPoint Presentation</vt:lpstr>
      <vt:lpstr> </vt:lpstr>
      <vt:lpstr> </vt:lpstr>
      <vt:lpstr> </vt:lpstr>
      <vt:lpstr> </vt:lpstr>
      <vt:lpstr> </vt:lpstr>
      <vt:lpstr> </vt:lpstr>
      <vt:lpstr> </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MANAJEMEN PRODUKTIVITAS</dc:title>
  <dc:creator>adang widjana</dc:creator>
  <cp:lastModifiedBy>user</cp:lastModifiedBy>
  <cp:revision>33</cp:revision>
  <dcterms:created xsi:type="dcterms:W3CDTF">2006-08-16T00:00:00Z</dcterms:created>
  <dcterms:modified xsi:type="dcterms:W3CDTF">2020-04-15T07:36:51Z</dcterms:modified>
</cp:coreProperties>
</file>