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51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7CEE2F-2A3F-42FA-8D53-04427CC17C1E}" type="datetimeFigureOut">
              <a:rPr lang="en-US" smtClean="0"/>
              <a:pPr/>
              <a:t>4/13/2014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B17B44-441C-4C21-A101-196B0E4486E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6B17B44-441C-4C21-A101-196B0E4486EB}"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4/13/2014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4/13/2014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4/13/2014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4/13/2014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4/13/2014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4/13/2014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4/13/2014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4/13/2014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4/13/2014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id-ID" sz="4000" b="0" dirty="0" smtClean="0">
                <a:solidFill>
                  <a:schemeClr val="tx1"/>
                </a:solidFill>
              </a:rPr>
              <a:t>MANAJEMEN PRODUKTIVITAS</a:t>
            </a:r>
            <a:endParaRPr lang="en-US" sz="4000" b="0" dirty="0">
              <a:solidFill>
                <a:schemeClr val="tx1"/>
              </a:solidFill>
            </a:endParaRPr>
          </a:p>
        </p:txBody>
      </p:sp>
      <p:sp>
        <p:nvSpPr>
          <p:cNvPr id="3" name="Subtitle 2"/>
          <p:cNvSpPr>
            <a:spLocks noGrp="1"/>
          </p:cNvSpPr>
          <p:nvPr>
            <p:ph type="subTitle" idx="1"/>
          </p:nvPr>
        </p:nvSpPr>
        <p:spPr>
          <a:xfrm>
            <a:off x="685800" y="3809999"/>
            <a:ext cx="7772400" cy="1001311"/>
          </a:xfrm>
        </p:spPr>
        <p:txBody>
          <a:bodyPr>
            <a:normAutofit fontScale="77500" lnSpcReduction="20000"/>
          </a:bodyPr>
          <a:lstStyle/>
          <a:p>
            <a:r>
              <a:rPr lang="id-ID" b="1" dirty="0" smtClean="0">
                <a:solidFill>
                  <a:schemeClr val="tx1"/>
                </a:solidFill>
                <a:latin typeface="Bauhaus 93" pitchFamily="82" charset="0"/>
              </a:rPr>
              <a:t>Pertemuan ke VI</a:t>
            </a:r>
          </a:p>
          <a:p>
            <a:r>
              <a:rPr lang="id-ID" b="1" dirty="0" smtClean="0">
                <a:solidFill>
                  <a:schemeClr val="tx1"/>
                </a:solidFill>
                <a:latin typeface="Bauhaus 93" pitchFamily="82" charset="0"/>
              </a:rPr>
              <a:t>Oleh</a:t>
            </a:r>
          </a:p>
          <a:p>
            <a:r>
              <a:rPr lang="id-ID" b="1" dirty="0" smtClean="0">
                <a:solidFill>
                  <a:schemeClr val="tx1"/>
                </a:solidFill>
                <a:latin typeface="Bauhaus 93" pitchFamily="82" charset="0"/>
              </a:rPr>
              <a:t>Adang Widjana</a:t>
            </a:r>
            <a:endParaRPr lang="en-US" b="1" dirty="0">
              <a:solidFill>
                <a:schemeClr val="tx1"/>
              </a:solidFill>
              <a:latin typeface="Bauhaus 93"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0" indent="0" algn="just">
              <a:buNone/>
            </a:pPr>
            <a:r>
              <a:rPr lang="id-ID" sz="2400" dirty="0" smtClean="0">
                <a:latin typeface="Times New Roman" pitchFamily="18" charset="0"/>
                <a:cs typeface="Times New Roman" pitchFamily="18" charset="0"/>
              </a:rPr>
              <a:t>Atau minimal mempertahankan cara kerja yang dinilai sudah baik. Kerja produktif memerlukan prasyarat lain sebagai faktor pendudukng yaitu: </a:t>
            </a:r>
            <a:r>
              <a:rPr lang="id-ID" sz="2400" i="1" dirty="0" smtClean="0">
                <a:latin typeface="Times New Roman" pitchFamily="18" charset="0"/>
                <a:cs typeface="Times New Roman" pitchFamily="18" charset="0"/>
              </a:rPr>
              <a:t>kemauan kerja yang tinggi, kemampuan kerja yang sesuai dengan isi kerja, lingkungan kerja yang nyaman, penghasilan yang dapat memenuhi kebutuhan hidup minimum </a:t>
            </a:r>
            <a:r>
              <a:rPr lang="id-ID" sz="2400" dirty="0" smtClean="0">
                <a:latin typeface="Times New Roman" pitchFamily="18" charset="0"/>
                <a:cs typeface="Times New Roman" pitchFamily="18" charset="0"/>
              </a:rPr>
              <a:t>(meskipun sekarang sudah ada UMR atau UMK yang semestinya disesuaikan dengan KHL atau kebutuhan hidup layak), </a:t>
            </a:r>
            <a:r>
              <a:rPr lang="id-ID" sz="2400" i="1" dirty="0" smtClean="0">
                <a:latin typeface="Times New Roman" pitchFamily="18" charset="0"/>
                <a:cs typeface="Times New Roman" pitchFamily="18" charset="0"/>
              </a:rPr>
              <a:t>jaminan sosial yang memadai, kondisi kerja yang manusiawi dan hubungan kerja yang harmonis.</a:t>
            </a:r>
            <a:endParaRPr lang="id-ID" sz="2400" dirty="0" smtClean="0">
              <a:latin typeface="Times New Roman" pitchFamily="18" charset="0"/>
              <a:cs typeface="Times New Roman" pitchFamily="18" charset="0"/>
            </a:endParaRPr>
          </a:p>
          <a:p>
            <a:pPr marL="0" indent="0" algn="just">
              <a:buNone/>
            </a:pPr>
            <a:r>
              <a:rPr lang="id-ID" sz="2400" dirty="0" smtClean="0">
                <a:latin typeface="Times New Roman" pitchFamily="18" charset="0"/>
                <a:cs typeface="Times New Roman" pitchFamily="18" charset="0"/>
              </a:rPr>
              <a:t>Indonesia dengan jumlah penduduk lebih dari 24</a:t>
            </a:r>
            <a:r>
              <a:rPr lang="en-US" sz="2400" dirty="0" smtClean="0">
                <a:latin typeface="Times New Roman" pitchFamily="18" charset="0"/>
                <a:cs typeface="Times New Roman" pitchFamily="18" charset="0"/>
              </a:rPr>
              <a:t>8</a:t>
            </a:r>
            <a:r>
              <a:rPr lang="id-ID" sz="2400" dirty="0" smtClean="0">
                <a:latin typeface="Times New Roman" pitchFamily="18" charset="0"/>
                <a:cs typeface="Times New Roman" pitchFamily="18" charset="0"/>
              </a:rPr>
              <a:t> juta jiwa, harus dengan populasi sebanyak itu harus juga memiliki sumber daya manusia yang memiliki  kompetensi yang memadai. Tinggal</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marL="0" indent="0" algn="just">
              <a:buNone/>
            </a:pPr>
            <a:r>
              <a:rPr lang="id-ID" sz="2400" dirty="0" smtClean="0">
                <a:latin typeface="Times New Roman" pitchFamily="18" charset="0"/>
                <a:cs typeface="Times New Roman" pitchFamily="18" charset="0"/>
              </a:rPr>
              <a:t>lagi diusahakan agar jumlah penduduk yang demikian besar itu, dapat digerakkan agar menjadi sumber daya yang produktif. Manusia pembangnan yang produktif, sebagaimana dikehendaki oleh pembangunan Indonesia adalah manusia yang menghargai kerja sebagai suatu sikap pengabdian kepada Tuhan, berbudi luhur, cakap bekerja dan trampil, percaya pada kemampuan diri sendiri, mempynai semangat kerja yang tinggi dan memandang hari esok dengan gairah dan optimistis. Oleh karena itu, salah satu usaha yang konkrit untuk mendorong produktivitas tenaga manusia adalah peningktan pendidikan dan keterampilan agar mampu mengemban tugas dan pekerjaan dengan sebaik mungkin. Pekerjaan yang dilakukan dengan baik dan dengan tingkat pendi-</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lgn="just">
              <a:buNone/>
            </a:pPr>
            <a:r>
              <a:rPr lang="id-ID" sz="2400" dirty="0" smtClean="0">
                <a:latin typeface="Times New Roman" pitchFamily="18" charset="0"/>
                <a:cs typeface="Times New Roman" pitchFamily="18" charset="0"/>
              </a:rPr>
              <a:t>dikan  dan keterampilan yang sesuai dengan isi kerja akan mendorong kemajuan setiap usaha yang pada gilirannya akan juga meningkatkan pendapatan, baik pendapatan perorangan, kelompok maupun pendapatan nasional. </a:t>
            </a:r>
          </a:p>
          <a:p>
            <a:pPr marL="0" indent="0" algn="just">
              <a:buNone/>
            </a:pPr>
            <a:r>
              <a:rPr lang="id-ID" sz="2400" dirty="0" smtClean="0">
                <a:latin typeface="Times New Roman" pitchFamily="18" charset="0"/>
                <a:cs typeface="Times New Roman" pitchFamily="18" charset="0"/>
              </a:rPr>
              <a:t>Tentu saja hal ini sangat diharapkan atas dukungan pemerintah, hakekatnya bahwa pembangunan mental bangsa tidak lepas dari peningkatan kompetensi yang bertitik tolak pada kema</a:t>
            </a:r>
            <a:r>
              <a:rPr lang="en-US" sz="2400" dirty="0" smtClean="0">
                <a:latin typeface="Times New Roman" pitchFamily="18" charset="0"/>
                <a:cs typeface="Times New Roman" pitchFamily="18" charset="0"/>
              </a:rPr>
              <a:t>m</a:t>
            </a:r>
            <a:r>
              <a:rPr lang="id-ID" sz="2400" dirty="0" smtClean="0">
                <a:latin typeface="Times New Roman" pitchFamily="18" charset="0"/>
                <a:cs typeface="Times New Roman" pitchFamily="18" charset="0"/>
              </a:rPr>
              <a:t>puan:</a:t>
            </a:r>
          </a:p>
          <a:p>
            <a:pPr marL="457200" indent="-457200" algn="just">
              <a:buNone/>
            </a:pPr>
            <a:r>
              <a:rPr lang="en-US" sz="2400" i="1" dirty="0" smtClean="0">
                <a:latin typeface="Times New Roman" pitchFamily="18" charset="0"/>
                <a:cs typeface="Times New Roman" pitchFamily="18" charset="0"/>
              </a:rPr>
              <a:t>1.  </a:t>
            </a:r>
            <a:r>
              <a:rPr lang="id-ID" sz="2400" i="1" dirty="0" smtClean="0">
                <a:latin typeface="Times New Roman" pitchFamily="18" charset="0"/>
                <a:cs typeface="Times New Roman" pitchFamily="18" charset="0"/>
              </a:rPr>
              <a:t>Knowledge </a:t>
            </a:r>
            <a:r>
              <a:rPr lang="id-ID" sz="2400" dirty="0" smtClean="0">
                <a:latin typeface="Times New Roman" pitchFamily="18" charset="0"/>
                <a:cs typeface="Times New Roman" pitchFamily="18" charset="0"/>
              </a:rPr>
              <a:t>  (pengetahuan dan pengalaman)</a:t>
            </a:r>
          </a:p>
          <a:p>
            <a:pPr marL="457200" indent="-457200" algn="just">
              <a:buNone/>
            </a:pPr>
            <a:r>
              <a:rPr lang="en-US" sz="2400" i="1" dirty="0" smtClean="0">
                <a:latin typeface="Times New Roman" pitchFamily="18" charset="0"/>
                <a:cs typeface="Times New Roman" pitchFamily="18" charset="0"/>
              </a:rPr>
              <a:t>2.  </a:t>
            </a:r>
            <a:r>
              <a:rPr lang="id-ID" sz="2400" i="1" dirty="0" smtClean="0">
                <a:latin typeface="Times New Roman" pitchFamily="18" charset="0"/>
                <a:cs typeface="Times New Roman" pitchFamily="18" charset="0"/>
              </a:rPr>
              <a:t>Skill</a:t>
            </a:r>
            <a:r>
              <a:rPr lang="id-ID" sz="2400" dirty="0" smtClean="0">
                <a:latin typeface="Times New Roman" pitchFamily="18" charset="0"/>
                <a:cs typeface="Times New Roman" pitchFamily="18" charset="0"/>
              </a:rPr>
              <a:t> (keterampilan)</a:t>
            </a:r>
          </a:p>
          <a:p>
            <a:pPr marL="457200" indent="-457200" algn="just">
              <a:buNone/>
            </a:pPr>
            <a:r>
              <a:rPr lang="en-US" sz="2400" i="1" dirty="0" smtClean="0">
                <a:latin typeface="Times New Roman" pitchFamily="18" charset="0"/>
                <a:cs typeface="Times New Roman" pitchFamily="18" charset="0"/>
              </a:rPr>
              <a:t>3.  </a:t>
            </a:r>
            <a:r>
              <a:rPr lang="id-ID" sz="2400" i="1" dirty="0" smtClean="0">
                <a:latin typeface="Times New Roman" pitchFamily="18" charset="0"/>
                <a:cs typeface="Times New Roman" pitchFamily="18" charset="0"/>
              </a:rPr>
              <a:t>Ability</a:t>
            </a:r>
            <a:r>
              <a:rPr lang="id-ID" sz="2400" dirty="0" smtClean="0">
                <a:latin typeface="Times New Roman" pitchFamily="18" charset="0"/>
                <a:cs typeface="Times New Roman" pitchFamily="18" charset="0"/>
              </a:rPr>
              <a:t> (kecakapan)</a:t>
            </a:r>
          </a:p>
          <a:p>
            <a:pPr marL="0" indent="0" algn="just">
              <a:buNone/>
            </a:pPr>
            <a:r>
              <a:rPr lang="id-ID" sz="2400" i="1" dirty="0" smtClean="0">
                <a:latin typeface="Times New Roman" pitchFamily="18" charset="0"/>
                <a:cs typeface="Times New Roman" pitchFamily="18" charset="0"/>
              </a:rPr>
              <a:t>Skill </a:t>
            </a:r>
            <a:r>
              <a:rPr lang="id-ID" sz="2400" dirty="0" smtClean="0">
                <a:latin typeface="Times New Roman" pitchFamily="18" charset="0"/>
                <a:cs typeface="Times New Roman" pitchFamily="18" charset="0"/>
              </a:rPr>
              <a:t>dimaksud, bukan hanya keterampilan semata, tetapi lebih dari itu bahwa manusia yang terampil juga harus ditunjang oleh </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lgn="just">
              <a:buNone/>
            </a:pPr>
            <a:r>
              <a:rPr lang="id-ID" sz="2400" dirty="0" smtClean="0">
                <a:latin typeface="Times New Roman" pitchFamily="18" charset="0"/>
                <a:cs typeface="Times New Roman" pitchFamily="18" charset="0"/>
              </a:rPr>
              <a:t>kemampuan dibidang budipekerti, artinya, sebaik-baik orang dan sepintar-pintar tenaga kerja percuma saja apabila tidak ditunjang oleh kelakuan yang baik atau budi pekerti yang luhur (Ingat IQ, SQ dan ESQ) dan inilah yang kita kenal sekarang dengan istilah </a:t>
            </a:r>
            <a:r>
              <a:rPr lang="id-ID" sz="2400" i="1" dirty="0" smtClean="0">
                <a:latin typeface="Times New Roman" pitchFamily="18" charset="0"/>
                <a:cs typeface="Times New Roman" pitchFamily="18" charset="0"/>
              </a:rPr>
              <a:t>Soft Skill </a:t>
            </a:r>
            <a:r>
              <a:rPr lang="id-ID" sz="2400" dirty="0" smtClean="0">
                <a:latin typeface="Times New Roman" pitchFamily="18" charset="0"/>
                <a:cs typeface="Times New Roman" pitchFamily="18" charset="0"/>
              </a:rPr>
              <a:t>lebih diarahkan pada perilaku (</a:t>
            </a:r>
            <a:r>
              <a:rPr lang="id-ID" sz="2400" i="1" dirty="0" smtClean="0">
                <a:latin typeface="Times New Roman" pitchFamily="18" charset="0"/>
                <a:cs typeface="Times New Roman" pitchFamily="18" charset="0"/>
              </a:rPr>
              <a:t>behaviour</a:t>
            </a:r>
            <a:r>
              <a:rPr lang="id-ID" sz="2400" dirty="0" smtClean="0">
                <a:latin typeface="Times New Roman" pitchFamily="18" charset="0"/>
                <a:cs typeface="Times New Roman" pitchFamily="18" charset="0"/>
              </a:rPr>
              <a:t>), sikap (</a:t>
            </a:r>
            <a:r>
              <a:rPr lang="id-ID" sz="2400" i="1" dirty="0" smtClean="0">
                <a:latin typeface="Times New Roman" pitchFamily="18" charset="0"/>
                <a:cs typeface="Times New Roman" pitchFamily="18" charset="0"/>
              </a:rPr>
              <a:t>attitude</a:t>
            </a:r>
            <a:r>
              <a:rPr lang="id-ID" sz="2400" dirty="0" smtClean="0">
                <a:latin typeface="Times New Roman" pitchFamily="18" charset="0"/>
                <a:cs typeface="Times New Roman" pitchFamily="18" charset="0"/>
              </a:rPr>
              <a:t>), dan  kepribadian (</a:t>
            </a:r>
            <a:r>
              <a:rPr lang="id-ID" sz="2400" i="1" dirty="0" smtClean="0">
                <a:latin typeface="Times New Roman" pitchFamily="18" charset="0"/>
                <a:cs typeface="Times New Roman" pitchFamily="18" charset="0"/>
              </a:rPr>
              <a:t>personality</a:t>
            </a:r>
            <a:r>
              <a:rPr lang="id-ID" sz="2400" dirty="0" smtClean="0">
                <a:latin typeface="Times New Roman" pitchFamily="18" charset="0"/>
                <a:cs typeface="Times New Roman" pitchFamily="18" charset="0"/>
              </a:rPr>
              <a:t>).</a:t>
            </a:r>
          </a:p>
          <a:p>
            <a:pPr marL="0" indent="0" algn="just">
              <a:buNone/>
            </a:pPr>
            <a:r>
              <a:rPr lang="id-ID" sz="2400" dirty="0" smtClean="0">
                <a:latin typeface="Times New Roman" pitchFamily="18" charset="0"/>
                <a:cs typeface="Times New Roman" pitchFamily="18" charset="0"/>
              </a:rPr>
              <a:t>Untuk lebih jelasnya bahwa unsur kompetensi dimaksud terdiri:</a:t>
            </a:r>
          </a:p>
          <a:p>
            <a:pPr marL="457200" indent="-457200" algn="just">
              <a:buNone/>
            </a:pPr>
            <a:r>
              <a:rPr lang="en-US" sz="2400" dirty="0" smtClean="0">
                <a:latin typeface="Times New Roman" pitchFamily="18" charset="0"/>
                <a:cs typeface="Times New Roman" pitchFamily="18" charset="0"/>
              </a:rPr>
              <a:t>(a) </a:t>
            </a:r>
            <a:r>
              <a:rPr lang="id-ID" sz="2400" dirty="0" smtClean="0">
                <a:latin typeface="Times New Roman" pitchFamily="18" charset="0"/>
                <a:cs typeface="Times New Roman" pitchFamily="18" charset="0"/>
              </a:rPr>
              <a:t>Motif: hal yang dipikirkan secara teratur yang menyebabkan seseorang bertindak</a:t>
            </a:r>
          </a:p>
          <a:p>
            <a:pPr marL="457200" indent="-457200" algn="just">
              <a:buNone/>
            </a:pPr>
            <a:r>
              <a:rPr lang="en-US" sz="2400" dirty="0" smtClean="0">
                <a:latin typeface="Times New Roman" pitchFamily="18" charset="0"/>
                <a:cs typeface="Times New Roman" pitchFamily="18" charset="0"/>
              </a:rPr>
              <a:t>(b) </a:t>
            </a:r>
            <a:r>
              <a:rPr lang="id-ID" sz="2400" dirty="0" smtClean="0">
                <a:latin typeface="Times New Roman" pitchFamily="18" charset="0"/>
                <a:cs typeface="Times New Roman" pitchFamily="18" charset="0"/>
              </a:rPr>
              <a:t>Bawaan: karakteristik fisik dan respon yang diberikan secara teratur/konsisten dalam menghadapi suatu situasi atau informasi</a:t>
            </a:r>
          </a:p>
          <a:p>
            <a:pPr marL="0" indent="0"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marL="457200" indent="-457200" algn="just">
              <a:buNone/>
            </a:pPr>
            <a:r>
              <a:rPr lang="id-ID" sz="2400" dirty="0" smtClean="0">
                <a:latin typeface="Times New Roman" pitchFamily="18" charset="0"/>
                <a:cs typeface="Times New Roman" pitchFamily="18" charset="0"/>
              </a:rPr>
              <a:t>(c)  Sikap : nilai, prinsip, sikap yang dianut</a:t>
            </a:r>
          </a:p>
          <a:p>
            <a:pPr marL="457200" indent="-457200" algn="just">
              <a:buNone/>
            </a:pPr>
            <a:r>
              <a:rPr lang="id-ID" sz="2400" dirty="0" smtClean="0">
                <a:latin typeface="Times New Roman" pitchFamily="18" charset="0"/>
                <a:cs typeface="Times New Roman" pitchFamily="18" charset="0"/>
              </a:rPr>
              <a:t>(d) Pengetahuan : informasi yang dimiliki oleh seseorang dalam bidang tertentu</a:t>
            </a:r>
          </a:p>
          <a:p>
            <a:pPr marL="457200" indent="-457200" algn="just">
              <a:buNone/>
            </a:pPr>
            <a:r>
              <a:rPr lang="id-ID" sz="2400" dirty="0" smtClean="0">
                <a:latin typeface="Times New Roman" pitchFamily="18" charset="0"/>
                <a:cs typeface="Times New Roman" pitchFamily="18" charset="0"/>
              </a:rPr>
              <a:t>(e) Keterampilan:  kemampuan dalam melaksanakan pekerjaan fisik &amp; mental.</a:t>
            </a:r>
          </a:p>
          <a:p>
            <a:pPr marL="457200" indent="-457200" algn="just">
              <a:buNone/>
            </a:pPr>
            <a:endParaRPr lang="id-ID" sz="2400" dirty="0" smtClean="0">
              <a:latin typeface="Times New Roman" pitchFamily="18" charset="0"/>
              <a:cs typeface="Times New Roman" pitchFamily="18" charset="0"/>
            </a:endParaRPr>
          </a:p>
          <a:p>
            <a:pPr marL="0" indent="0" algn="just">
              <a:buNone/>
            </a:pPr>
            <a:r>
              <a:rPr lang="id-ID" sz="2400" dirty="0" smtClean="0">
                <a:latin typeface="Times New Roman" pitchFamily="18" charset="0"/>
                <a:cs typeface="Times New Roman" pitchFamily="18" charset="0"/>
              </a:rPr>
              <a:t>Kompetensi ini diartikan sebagai karakteristik dasar manusia yang dari pengalaman nyata (nampak dari perilaku, sikap, dan kepribadian) ditemukan mempengaruhi, atau dapat dipergunakan untuk meperkirakan (tingkat) performansi di tempat kerja atau kemampuan mengatasi persoalan pada suatu situasi tertentu.</a:t>
            </a:r>
          </a:p>
          <a:p>
            <a:pPr marL="0" indent="0" algn="just">
              <a:buNone/>
            </a:pP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buNone/>
            </a:pPr>
            <a:r>
              <a:rPr lang="id-ID" sz="2400" b="1" dirty="0" smtClean="0">
                <a:latin typeface="Times New Roman" pitchFamily="18" charset="0"/>
                <a:cs typeface="Times New Roman" pitchFamily="18" charset="0"/>
              </a:rPr>
              <a:t>Hubungan Kompetensi dengan Prestasi Kerja</a:t>
            </a:r>
            <a:endParaRPr lang="id-ID" sz="2400" dirty="0" smtClean="0">
              <a:latin typeface="Times New Roman" pitchFamily="18" charset="0"/>
              <a:cs typeface="Times New Roman" pitchFamily="18" charset="0"/>
            </a:endParaRPr>
          </a:p>
          <a:p>
            <a:pPr algn="just">
              <a:buNone/>
            </a:pPr>
            <a:r>
              <a:rPr lang="id-ID" sz="2400" dirty="0" smtClean="0">
                <a:latin typeface="Times New Roman" pitchFamily="18" charset="0"/>
                <a:cs typeface="Times New Roman" pitchFamily="18" charset="0"/>
              </a:rPr>
              <a:t>           Spirit                      Tindakan                     Hasil</a:t>
            </a:r>
          </a:p>
          <a:p>
            <a:pPr algn="just">
              <a:buNone/>
            </a:pPr>
            <a:endParaRPr lang="id-ID" sz="2400" dirty="0" smtClean="0">
              <a:latin typeface="Times New Roman" pitchFamily="18" charset="0"/>
              <a:cs typeface="Times New Roman" pitchFamily="18" charset="0"/>
            </a:endParaRPr>
          </a:p>
          <a:p>
            <a:pPr algn="just">
              <a:buNone/>
            </a:pPr>
            <a:endParaRPr lang="id-ID" sz="2400" dirty="0" smtClean="0">
              <a:latin typeface="Times New Roman" pitchFamily="18" charset="0"/>
              <a:cs typeface="Times New Roman" pitchFamily="18" charset="0"/>
            </a:endParaRPr>
          </a:p>
          <a:p>
            <a:pPr algn="just">
              <a:buNone/>
            </a:pPr>
            <a:endParaRPr lang="id-ID" sz="2400" dirty="0" smtClean="0">
              <a:latin typeface="Times New Roman" pitchFamily="18" charset="0"/>
              <a:cs typeface="Times New Roman" pitchFamily="18" charset="0"/>
            </a:endParaRPr>
          </a:p>
          <a:p>
            <a:pPr algn="just">
              <a:buFontTx/>
              <a:buChar char="-"/>
            </a:pPr>
            <a:r>
              <a:rPr lang="id-ID" sz="2400" dirty="0" smtClean="0">
                <a:latin typeface="Times New Roman" pitchFamily="18" charset="0"/>
                <a:cs typeface="Times New Roman" pitchFamily="18" charset="0"/>
              </a:rPr>
              <a:t>Bakat                        -  Keterampilan          -  Karya</a:t>
            </a:r>
          </a:p>
          <a:p>
            <a:pPr algn="just">
              <a:buFontTx/>
              <a:buChar char="-"/>
            </a:pPr>
            <a:r>
              <a:rPr lang="id-ID" sz="2400" dirty="0" smtClean="0">
                <a:latin typeface="Times New Roman" pitchFamily="18" charset="0"/>
                <a:cs typeface="Times New Roman" pitchFamily="18" charset="0"/>
              </a:rPr>
              <a:t>Motif                                                           -   Kegiatan</a:t>
            </a:r>
          </a:p>
          <a:p>
            <a:pPr algn="just">
              <a:buFontTx/>
              <a:buChar char="-"/>
            </a:pPr>
            <a:r>
              <a:rPr lang="id-ID" sz="2400" dirty="0" smtClean="0">
                <a:latin typeface="Times New Roman" pitchFamily="18" charset="0"/>
                <a:cs typeface="Times New Roman" pitchFamily="18" charset="0"/>
              </a:rPr>
              <a:t>Sikap, Nilai</a:t>
            </a:r>
          </a:p>
          <a:p>
            <a:pPr algn="just">
              <a:buFontTx/>
              <a:buChar char="-"/>
            </a:pPr>
            <a:r>
              <a:rPr lang="id-ID" sz="2400" dirty="0" smtClean="0">
                <a:latin typeface="Times New Roman" pitchFamily="18" charset="0"/>
                <a:cs typeface="Times New Roman" pitchFamily="18" charset="0"/>
              </a:rPr>
              <a:t>Pengetahuan</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
        <p:nvSpPr>
          <p:cNvPr id="4" name="Rectangle 3"/>
          <p:cNvSpPr/>
          <p:nvPr/>
        </p:nvSpPr>
        <p:spPr>
          <a:xfrm>
            <a:off x="914400" y="1981200"/>
            <a:ext cx="175260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d-ID" sz="2000" dirty="0" smtClean="0">
                <a:ln>
                  <a:solidFill>
                    <a:sysClr val="windowText" lastClr="000000"/>
                  </a:solidFill>
                </a:ln>
                <a:solidFill>
                  <a:sysClr val="windowText" lastClr="000000"/>
                </a:solidFill>
              </a:rPr>
              <a:t>Dimensi</a:t>
            </a:r>
          </a:p>
          <a:p>
            <a:pPr algn="ctr"/>
            <a:r>
              <a:rPr lang="id-ID" sz="2000" dirty="0" smtClean="0">
                <a:ln>
                  <a:solidFill>
                    <a:sysClr val="windowText" lastClr="000000"/>
                  </a:solidFill>
                </a:ln>
                <a:solidFill>
                  <a:sysClr val="windowText" lastClr="000000"/>
                </a:solidFill>
              </a:rPr>
              <a:t>Individu</a:t>
            </a:r>
            <a:endParaRPr lang="en-US" sz="2000" dirty="0">
              <a:ln>
                <a:solidFill>
                  <a:sysClr val="windowText" lastClr="000000"/>
                </a:solidFill>
              </a:ln>
              <a:solidFill>
                <a:sysClr val="windowText" lastClr="000000"/>
              </a:solidFill>
            </a:endParaRPr>
          </a:p>
        </p:txBody>
      </p:sp>
      <p:sp>
        <p:nvSpPr>
          <p:cNvPr id="5" name="Rectangle 4"/>
          <p:cNvSpPr/>
          <p:nvPr/>
        </p:nvSpPr>
        <p:spPr>
          <a:xfrm>
            <a:off x="3429000" y="1981200"/>
            <a:ext cx="182880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d-ID" sz="2000" dirty="0" smtClean="0">
                <a:ln>
                  <a:solidFill>
                    <a:sysClr val="windowText" lastClr="000000"/>
                  </a:solidFill>
                </a:ln>
              </a:rPr>
              <a:t>Perilaku</a:t>
            </a:r>
            <a:endParaRPr lang="en-US" sz="2000" dirty="0">
              <a:ln>
                <a:solidFill>
                  <a:sysClr val="windowText" lastClr="000000"/>
                </a:solidFill>
              </a:ln>
            </a:endParaRPr>
          </a:p>
        </p:txBody>
      </p:sp>
      <p:sp>
        <p:nvSpPr>
          <p:cNvPr id="6" name="Rectangle 5"/>
          <p:cNvSpPr/>
          <p:nvPr/>
        </p:nvSpPr>
        <p:spPr>
          <a:xfrm>
            <a:off x="5943600" y="1905000"/>
            <a:ext cx="1828800" cy="990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d-ID" sz="2000" dirty="0" smtClean="0">
                <a:ln>
                  <a:solidFill>
                    <a:sysClr val="windowText" lastClr="000000"/>
                  </a:solidFill>
                </a:ln>
              </a:rPr>
              <a:t>Prestasi </a:t>
            </a:r>
          </a:p>
          <a:p>
            <a:pPr algn="ctr"/>
            <a:r>
              <a:rPr lang="id-ID" sz="2000" dirty="0" smtClean="0">
                <a:ln>
                  <a:solidFill>
                    <a:sysClr val="windowText" lastClr="000000"/>
                  </a:solidFill>
                </a:ln>
              </a:rPr>
              <a:t>kerja</a:t>
            </a:r>
            <a:endParaRPr lang="en-US" sz="2000" dirty="0">
              <a:ln>
                <a:solidFill>
                  <a:sysClr val="windowText" lastClr="000000"/>
                </a:solidFill>
              </a:ln>
            </a:endParaRPr>
          </a:p>
        </p:txBody>
      </p:sp>
      <p:sp>
        <p:nvSpPr>
          <p:cNvPr id="7" name="Rectangle 6"/>
          <p:cNvSpPr/>
          <p:nvPr/>
        </p:nvSpPr>
        <p:spPr>
          <a:xfrm>
            <a:off x="3505200" y="5029200"/>
            <a:ext cx="2057400" cy="914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id-ID" sz="2000" dirty="0" smtClean="0">
                <a:ln>
                  <a:solidFill>
                    <a:sysClr val="windowText" lastClr="000000"/>
                  </a:solidFill>
                </a:ln>
              </a:rPr>
              <a:t>Lingkungan</a:t>
            </a:r>
            <a:endParaRPr lang="en-US" sz="2000" dirty="0">
              <a:ln>
                <a:solidFill>
                  <a:sysClr val="windowText" lastClr="000000"/>
                </a:solidFill>
              </a:ln>
            </a:endParaRPr>
          </a:p>
        </p:txBody>
      </p:sp>
      <p:cxnSp>
        <p:nvCxnSpPr>
          <p:cNvPr id="12" name="Straight Arrow Connector 11"/>
          <p:cNvCxnSpPr/>
          <p:nvPr/>
        </p:nvCxnSpPr>
        <p:spPr>
          <a:xfrm flipH="1" flipV="1">
            <a:off x="3200400" y="3962400"/>
            <a:ext cx="533400" cy="9144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4495800" y="3962400"/>
            <a:ext cx="0" cy="914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5257800" y="3962400"/>
            <a:ext cx="457200" cy="8382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8" name="Right Arrow 17"/>
          <p:cNvSpPr/>
          <p:nvPr/>
        </p:nvSpPr>
        <p:spPr>
          <a:xfrm>
            <a:off x="2819400" y="2438400"/>
            <a:ext cx="4572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5410200" y="2438400"/>
            <a:ext cx="3810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buNone/>
            </a:pPr>
            <a:r>
              <a:rPr lang="id-ID" sz="2400" b="1" dirty="0" smtClean="0">
                <a:latin typeface="Times New Roman" pitchFamily="18" charset="0"/>
                <a:cs typeface="Times New Roman" pitchFamily="18" charset="0"/>
              </a:rPr>
              <a:t>Penerapan Kompetensi Berdasarkan Fungsi SDM</a:t>
            </a:r>
          </a:p>
          <a:p>
            <a:pPr marL="0" indent="0" algn="just">
              <a:buNone/>
            </a:pPr>
            <a:r>
              <a:rPr lang="id-ID" sz="2400" dirty="0" smtClean="0">
                <a:latin typeface="Times New Roman" pitchFamily="18" charset="0"/>
                <a:cs typeface="Times New Roman" pitchFamily="18" charset="0"/>
              </a:rPr>
              <a:t>Setiap organisasi memiliki kompetensi yang berbeda, karena belum adanya persyaratan standar untuk menempati suatu posisi, serta penentuan pelatihan bagi SDM belum sistematis maka aplikasi kompetensi diprioritaskan berdasarkan SDM di organisasi.</a:t>
            </a:r>
          </a:p>
          <a:p>
            <a:pPr marL="0" indent="0" algn="just">
              <a:buNone/>
            </a:pPr>
            <a:r>
              <a:rPr lang="id-ID" sz="2400" dirty="0" smtClean="0">
                <a:latin typeface="Times New Roman" pitchFamily="18" charset="0"/>
                <a:cs typeface="Times New Roman" pitchFamily="18" charset="0"/>
              </a:rPr>
              <a:t>Menurut Mitrani, Dalziel, Fitt juga Spencer and Spencer dari pemikiran para ahli dapat diidentifikasikan beberapa pokok pikiran tentang kualitas yang dimiliki orang pada eksekutif, manajer, dan karyawan (</a:t>
            </a:r>
            <a:r>
              <a:rPr lang="id-ID" sz="2400" i="1" dirty="0" smtClean="0">
                <a:latin typeface="Times New Roman" pitchFamily="18" charset="0"/>
                <a:cs typeface="Times New Roman" pitchFamily="18" charset="0"/>
              </a:rPr>
              <a:t>employees</a:t>
            </a:r>
            <a:r>
              <a:rPr lang="id-ID" sz="2400" dirty="0" smtClean="0">
                <a:latin typeface="Times New Roman" pitchFamily="18" charset="0"/>
                <a:cs typeface="Times New Roman" pitchFamily="18" charset="0"/>
              </a:rPr>
              <a:t>). Dalam kuliah ini yang dibahas adalah mengenai kompetensi tingkat karyawan, sesuai dengan konsentrasi MSDM yang anda pilih.</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marL="0" indent="0" algn="just">
              <a:buNone/>
            </a:pPr>
            <a:r>
              <a:rPr lang="id-ID" sz="2400" dirty="0" smtClean="0">
                <a:latin typeface="Times New Roman" pitchFamily="18" charset="0"/>
                <a:cs typeface="Times New Roman" pitchFamily="18" charset="0"/>
              </a:rPr>
              <a:t>Kompetensi karyawan diperlukan untuk mengidentifikasi pekerjaan yang sesuai dengan prestasi yang diharapkan. </a:t>
            </a:r>
          </a:p>
          <a:p>
            <a:pPr marL="0" indent="0" algn="just">
              <a:buNone/>
            </a:pPr>
            <a:r>
              <a:rPr lang="id-ID" sz="2400" dirty="0" smtClean="0">
                <a:latin typeface="Times New Roman" pitchFamily="18" charset="0"/>
                <a:cs typeface="Times New Roman" pitchFamily="18" charset="0"/>
              </a:rPr>
              <a:t>Kompetensi tingkat karyawan meliputi:</a:t>
            </a:r>
          </a:p>
          <a:p>
            <a:pPr marL="457200" indent="-457200" algn="just">
              <a:buNone/>
            </a:pPr>
            <a:r>
              <a:rPr lang="en-US" sz="2400" i="1" dirty="0" smtClean="0">
                <a:latin typeface="Times New Roman" pitchFamily="18" charset="0"/>
                <a:cs typeface="Times New Roman" pitchFamily="18" charset="0"/>
              </a:rPr>
              <a:t>1.   </a:t>
            </a:r>
            <a:r>
              <a:rPr lang="id-ID" sz="2400" i="1" dirty="0" smtClean="0">
                <a:latin typeface="Times New Roman" pitchFamily="18" charset="0"/>
                <a:cs typeface="Times New Roman" pitchFamily="18" charset="0"/>
              </a:rPr>
              <a:t>Flexibility</a:t>
            </a:r>
            <a:r>
              <a:rPr lang="id-ID" sz="2400" dirty="0" smtClean="0">
                <a:latin typeface="Times New Roman" pitchFamily="18" charset="0"/>
                <a:cs typeface="Times New Roman" pitchFamily="18" charset="0"/>
              </a:rPr>
              <a:t>, yaitu kemampuan untuk melihat perubahan sebagai suatu kemampuan yang menggembirakan katimbang sebagai ancaman.</a:t>
            </a:r>
          </a:p>
          <a:p>
            <a:pPr marL="457200" indent="-457200" algn="just">
              <a:buNone/>
            </a:pPr>
            <a:r>
              <a:rPr lang="en-US" sz="2400" i="1" dirty="0" smtClean="0">
                <a:latin typeface="Times New Roman" pitchFamily="18" charset="0"/>
                <a:cs typeface="Times New Roman" pitchFamily="18" charset="0"/>
              </a:rPr>
              <a:t>2.    </a:t>
            </a:r>
            <a:r>
              <a:rPr lang="id-ID" sz="2400" i="1" dirty="0" smtClean="0">
                <a:latin typeface="Times New Roman" pitchFamily="18" charset="0"/>
                <a:cs typeface="Times New Roman" pitchFamily="18" charset="0"/>
              </a:rPr>
              <a:t>Information seeking, motivation, and ablity to learn, </a:t>
            </a:r>
            <a:r>
              <a:rPr lang="id-ID" sz="2400" dirty="0" smtClean="0">
                <a:latin typeface="Times New Roman" pitchFamily="18" charset="0"/>
                <a:cs typeface="Times New Roman" pitchFamily="18" charset="0"/>
              </a:rPr>
              <a:t>yaitu kemampuan mencari kesempatan belajar tentang keahlian teknis dan interpersonal</a:t>
            </a:r>
          </a:p>
          <a:p>
            <a:pPr marL="457200" indent="-457200" algn="just">
              <a:buNone/>
            </a:pPr>
            <a:r>
              <a:rPr lang="en-US" sz="2400" i="1" dirty="0" smtClean="0">
                <a:latin typeface="Times New Roman" pitchFamily="18" charset="0"/>
                <a:cs typeface="Times New Roman" pitchFamily="18" charset="0"/>
              </a:rPr>
              <a:t>3.   A</a:t>
            </a:r>
            <a:r>
              <a:rPr lang="id-ID" sz="2400" i="1" dirty="0" smtClean="0">
                <a:latin typeface="Times New Roman" pitchFamily="18" charset="0"/>
                <a:cs typeface="Times New Roman" pitchFamily="18" charset="0"/>
              </a:rPr>
              <a:t>chievement Motivation, </a:t>
            </a:r>
            <a:r>
              <a:rPr lang="id-ID" sz="2400" dirty="0" smtClean="0">
                <a:latin typeface="Times New Roman" pitchFamily="18" charset="0"/>
                <a:cs typeface="Times New Roman" pitchFamily="18" charset="0"/>
              </a:rPr>
              <a:t>yaitu kemampuan berinovasi sebagai peningkatan kinerja, kualitas dan produktivitas.</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02163"/>
          </a:xfrm>
        </p:spPr>
        <p:txBody>
          <a:bodyPr>
            <a:normAutofit/>
          </a:bodyPr>
          <a:lstStyle/>
          <a:p>
            <a:pPr marL="457200" indent="-457200" algn="just">
              <a:buNone/>
            </a:pPr>
            <a:r>
              <a:rPr lang="en-US" sz="2400" i="1" dirty="0" smtClean="0">
                <a:latin typeface="Times New Roman" pitchFamily="18" charset="0"/>
                <a:cs typeface="Times New Roman" pitchFamily="18" charset="0"/>
              </a:rPr>
              <a:t>4.  </a:t>
            </a:r>
            <a:r>
              <a:rPr lang="id-ID" sz="2400" i="1" dirty="0" smtClean="0">
                <a:latin typeface="Times New Roman" pitchFamily="18" charset="0"/>
                <a:cs typeface="Times New Roman" pitchFamily="18" charset="0"/>
              </a:rPr>
              <a:t>Work motivation under the pressure, </a:t>
            </a:r>
            <a:r>
              <a:rPr lang="id-ID" sz="2400" dirty="0" smtClean="0">
                <a:latin typeface="Times New Roman" pitchFamily="18" charset="0"/>
                <a:cs typeface="Times New Roman" pitchFamily="18" charset="0"/>
              </a:rPr>
              <a:t>yaitu kemampuan menahan stress dalam organisasi, dan komitmen dalam menyelesaikan pekerjaan.</a:t>
            </a:r>
          </a:p>
          <a:p>
            <a:pPr marL="457200" indent="-457200" algn="just">
              <a:buNone/>
            </a:pPr>
            <a:r>
              <a:rPr lang="en-US" sz="2400" i="1" dirty="0" smtClean="0">
                <a:latin typeface="Times New Roman" pitchFamily="18" charset="0"/>
                <a:cs typeface="Times New Roman" pitchFamily="18" charset="0"/>
              </a:rPr>
              <a:t>5.    </a:t>
            </a:r>
            <a:r>
              <a:rPr lang="id-ID" sz="2400" i="1" dirty="0" smtClean="0">
                <a:latin typeface="Times New Roman" pitchFamily="18" charset="0"/>
                <a:cs typeface="Times New Roman" pitchFamily="18" charset="0"/>
              </a:rPr>
              <a:t>Collaborativeness</a:t>
            </a:r>
            <a:r>
              <a:rPr lang="id-ID" sz="2400" dirty="0" smtClean="0">
                <a:latin typeface="Times New Roman" pitchFamily="18" charset="0"/>
                <a:cs typeface="Times New Roman" pitchFamily="18" charset="0"/>
              </a:rPr>
              <a:t>, yaitu kemampuan pegawai untuk bekerja secara kooperatif di dalam kelompok.</a:t>
            </a:r>
          </a:p>
          <a:p>
            <a:pPr marL="457200" indent="-457200" algn="just">
              <a:buNone/>
            </a:pPr>
            <a:r>
              <a:rPr lang="en-US" sz="2400" i="1" dirty="0" smtClean="0">
                <a:latin typeface="Times New Roman" pitchFamily="18" charset="0"/>
                <a:cs typeface="Times New Roman" pitchFamily="18" charset="0"/>
              </a:rPr>
              <a:t>6.   </a:t>
            </a:r>
            <a:r>
              <a:rPr lang="id-ID" sz="2400" i="1" dirty="0" smtClean="0">
                <a:latin typeface="Times New Roman" pitchFamily="18" charset="0"/>
                <a:cs typeface="Times New Roman" pitchFamily="18" charset="0"/>
              </a:rPr>
              <a:t>Customer service orientation</a:t>
            </a:r>
            <a:r>
              <a:rPr lang="id-ID" sz="2400" dirty="0" smtClean="0">
                <a:latin typeface="Times New Roman" pitchFamily="18" charset="0"/>
                <a:cs typeface="Times New Roman" pitchFamily="18" charset="0"/>
              </a:rPr>
              <a:t>, yaitu kemampuan melayani konsumen, mengambil inisiatif dalam mengatasi  masalah yang dihadapi konsumen.</a:t>
            </a:r>
          </a:p>
          <a:p>
            <a:pPr marL="457200" indent="-457200" algn="just">
              <a:buNone/>
            </a:pPr>
            <a:r>
              <a:rPr lang="id-ID" sz="2400" dirty="0" smtClean="0">
                <a:latin typeface="Times New Roman" pitchFamily="18" charset="0"/>
                <a:cs typeface="Times New Roman" pitchFamily="18" charset="0"/>
              </a:rPr>
              <a:t> </a:t>
            </a:r>
            <a:endParaRPr lang="en-US" sz="2400" i="1"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639762"/>
          </a:xfrm>
        </p:spPr>
        <p:txBody>
          <a:bodyPr>
            <a:normAutofit fontScale="90000"/>
          </a:bodyPr>
          <a:lstStyle/>
          <a:p>
            <a:r>
              <a:rPr lang="id-ID" dirty="0" smtClean="0"/>
              <a:t>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marL="0" indent="0" algn="just">
              <a:buNone/>
            </a:pPr>
            <a:r>
              <a:rPr lang="id-ID" sz="2400" b="1" dirty="0" smtClean="0">
                <a:latin typeface="Times New Roman" pitchFamily="18" charset="0"/>
                <a:cs typeface="Times New Roman" pitchFamily="18" charset="0"/>
              </a:rPr>
              <a:t>Contoh kompetensi yang penting untuk manajer:</a:t>
            </a:r>
          </a:p>
          <a:p>
            <a:pPr marL="457200" indent="-457200" algn="just">
              <a:buAutoNum type="alphaLcPeriod"/>
            </a:pPr>
            <a:r>
              <a:rPr lang="id-ID" sz="2400" dirty="0" smtClean="0">
                <a:latin typeface="Times New Roman" pitchFamily="18" charset="0"/>
                <a:cs typeface="Times New Roman" pitchFamily="18" charset="0"/>
              </a:rPr>
              <a:t>Fleksibilitas</a:t>
            </a:r>
          </a:p>
          <a:p>
            <a:pPr marL="457200" indent="-457200" algn="just">
              <a:buAutoNum type="alphaLcPeriod"/>
            </a:pPr>
            <a:r>
              <a:rPr lang="id-ID" sz="2400" dirty="0" smtClean="0">
                <a:latin typeface="Times New Roman" pitchFamily="18" charset="0"/>
                <a:cs typeface="Times New Roman" pitchFamily="18" charset="0"/>
              </a:rPr>
              <a:t>Kemampuan untuk  mengimplementasikan perubahan</a:t>
            </a:r>
          </a:p>
          <a:p>
            <a:pPr marL="457200" indent="-457200" algn="just">
              <a:buAutoNum type="alphaLcPeriod"/>
            </a:pPr>
            <a:r>
              <a:rPr lang="id-ID" sz="2400" dirty="0" smtClean="0">
                <a:latin typeface="Times New Roman" pitchFamily="18" charset="0"/>
                <a:cs typeface="Times New Roman" pitchFamily="18" charset="0"/>
              </a:rPr>
              <a:t>Kewirausahaan untuk suatu inovasi</a:t>
            </a:r>
          </a:p>
          <a:p>
            <a:pPr marL="457200" indent="-457200" algn="just">
              <a:buAutoNum type="alphaLcPeriod"/>
            </a:pPr>
            <a:r>
              <a:rPr lang="id-ID" sz="2400" dirty="0" smtClean="0">
                <a:latin typeface="Times New Roman" pitchFamily="18" charset="0"/>
                <a:cs typeface="Times New Roman" pitchFamily="18" charset="0"/>
              </a:rPr>
              <a:t>Kemampuan untuk membina hubungan impersonal</a:t>
            </a:r>
          </a:p>
          <a:p>
            <a:pPr marL="457200" indent="-457200" algn="just">
              <a:buAutoNum type="alphaLcPeriod"/>
            </a:pPr>
            <a:r>
              <a:rPr lang="id-ID" sz="2400" dirty="0" smtClean="0">
                <a:latin typeface="Times New Roman" pitchFamily="18" charset="0"/>
                <a:cs typeface="Times New Roman" pitchFamily="18" charset="0"/>
              </a:rPr>
              <a:t>Memobilisasi membuat pekerja merasa mampu dan termotivasi untuk melaksanakan tanggungjawab yang lebih besar</a:t>
            </a:r>
          </a:p>
          <a:p>
            <a:pPr marL="457200" indent="-457200" algn="just">
              <a:buAutoNum type="alphaLcPeriod"/>
            </a:pPr>
            <a:r>
              <a:rPr lang="id-ID" sz="2400" dirty="0" smtClean="0">
                <a:latin typeface="Times New Roman" pitchFamily="18" charset="0"/>
                <a:cs typeface="Times New Roman" pitchFamily="18" charset="0"/>
              </a:rPr>
              <a:t>Memfasilitasi tim</a:t>
            </a:r>
          </a:p>
          <a:p>
            <a:pPr marL="457200" indent="-457200" algn="just">
              <a:buAutoNum type="alphaLcPeriod"/>
            </a:pPr>
            <a:r>
              <a:rPr lang="id-ID" sz="2400" dirty="0" smtClean="0">
                <a:latin typeface="Times New Roman" pitchFamily="18" charset="0"/>
                <a:cs typeface="Times New Roman" pitchFamily="18" charset="0"/>
              </a:rPr>
              <a:t>Kemudahan untuk bergerak dan berubah </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0" indent="0" algn="just">
              <a:buNone/>
            </a:pPr>
            <a:r>
              <a:rPr lang="id-ID" sz="2400" b="1" dirty="0" smtClean="0">
                <a:latin typeface="Times New Roman" pitchFamily="18" charset="0"/>
                <a:cs typeface="Times New Roman" pitchFamily="18" charset="0"/>
              </a:rPr>
              <a:t>PRODUKTIVITAS DAN SUMBER DAYA MANUSIA</a:t>
            </a:r>
          </a:p>
          <a:p>
            <a:pPr marL="0" indent="0" algn="just">
              <a:buNone/>
            </a:pPr>
            <a:r>
              <a:rPr lang="id-ID" sz="2400" dirty="0" smtClean="0">
                <a:latin typeface="Times New Roman" pitchFamily="18" charset="0"/>
                <a:cs typeface="Times New Roman" pitchFamily="18" charset="0"/>
              </a:rPr>
              <a:t>SDM, modal dan teknologi menempati posisi yang amat strategis dalam mewujudkan tersedianya barang dan jasa. Penggunaan SDM, modal, dan teknologi secara ekstensif telah banyak ditinggalkan orang.</a:t>
            </a:r>
          </a:p>
          <a:p>
            <a:pPr marL="0" indent="0" algn="just">
              <a:buNone/>
            </a:pPr>
            <a:r>
              <a:rPr lang="id-ID" sz="2400" dirty="0" smtClean="0">
                <a:latin typeface="Times New Roman" pitchFamily="18" charset="0"/>
                <a:cs typeface="Times New Roman" pitchFamily="18" charset="0"/>
              </a:rPr>
              <a:t>Sebaliknya, pola itu bergeser menuju penggunaan secara lebih intensif dari semua sumber</a:t>
            </a:r>
            <a:r>
              <a:rPr lang="id-ID" sz="2400" b="1" baseline="44000" dirty="0" smtClean="0">
                <a:latin typeface="Times New Roman" pitchFamily="18" charset="0"/>
                <a:cs typeface="Times New Roman" pitchFamily="18" charset="0"/>
              </a:rPr>
              <a:t>2</a:t>
            </a:r>
            <a:r>
              <a:rPr lang="en-US" sz="2400" b="1" baseline="44000" smtClean="0">
                <a:latin typeface="Times New Roman" pitchFamily="18" charset="0"/>
                <a:cs typeface="Times New Roman" pitchFamily="18" charset="0"/>
              </a:rPr>
              <a:t>  </a:t>
            </a:r>
            <a:r>
              <a:rPr lang="id-ID" sz="2400" smtClean="0">
                <a:latin typeface="Times New Roman" pitchFamily="18" charset="0"/>
                <a:cs typeface="Times New Roman" pitchFamily="18" charset="0"/>
              </a:rPr>
              <a:t>ekonomi</a:t>
            </a:r>
            <a:r>
              <a:rPr lang="id-ID" sz="2400" dirty="0" smtClean="0">
                <a:latin typeface="Times New Roman" pitchFamily="18" charset="0"/>
                <a:cs typeface="Times New Roman" pitchFamily="18" charset="0"/>
              </a:rPr>
              <a:t>.</a:t>
            </a:r>
          </a:p>
          <a:p>
            <a:pPr marL="0" indent="0" algn="just">
              <a:buNone/>
            </a:pPr>
            <a:r>
              <a:rPr lang="id-ID" sz="2400" dirty="0" smtClean="0">
                <a:latin typeface="Times New Roman" pitchFamily="18" charset="0"/>
                <a:cs typeface="Times New Roman" pitchFamily="18" charset="0"/>
              </a:rPr>
              <a:t>Sumber</a:t>
            </a:r>
            <a:r>
              <a:rPr lang="id-ID" sz="2400" b="1" baseline="44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ekonomi digerakkan secara efektif memerlukan keterampilan organisatoris dan teknis sehingga mempunyai tingkat hasil guna yang tinggi. Artinya, hasil yang diperoleh seimbang dengan masukan yang diolah. Melalui perbaikan  berbagai perbaikan  cara  kerja,  pemborosan  waktu,  tenaga  dan </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normAutofit/>
          </a:bodyPr>
          <a:lstStyle/>
          <a:p>
            <a:r>
              <a:rPr lang="id-ID" sz="2400" dirty="0" smtClean="0"/>
              <a:t> </a:t>
            </a: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algn="just">
              <a:buNone/>
            </a:pPr>
            <a:r>
              <a:rPr lang="id-ID" sz="2400" b="1" dirty="0" smtClean="0">
                <a:latin typeface="Times New Roman" pitchFamily="18" charset="0"/>
                <a:cs typeface="Times New Roman" pitchFamily="18" charset="0"/>
              </a:rPr>
              <a:t>Contoh kompetensi yang penting untuk para pekerja:</a:t>
            </a:r>
          </a:p>
          <a:p>
            <a:pPr marL="457200" indent="-457200" algn="just">
              <a:buAutoNum type="alphaLcPeriod"/>
            </a:pPr>
            <a:r>
              <a:rPr lang="id-ID" sz="2400" dirty="0" smtClean="0">
                <a:latin typeface="Times New Roman" pitchFamily="18" charset="0"/>
                <a:cs typeface="Times New Roman" pitchFamily="18" charset="0"/>
              </a:rPr>
              <a:t>Fleksibilitas</a:t>
            </a:r>
          </a:p>
          <a:p>
            <a:pPr marL="457200" indent="-457200" algn="just">
              <a:buAutoNum type="alphaLcPeriod"/>
            </a:pPr>
            <a:r>
              <a:rPr lang="id-ID" sz="2400" dirty="0" smtClean="0">
                <a:latin typeface="Times New Roman" pitchFamily="18" charset="0"/>
                <a:cs typeface="Times New Roman" pitchFamily="18" charset="0"/>
              </a:rPr>
              <a:t>Motivasi untuk mencari informasi dan kemampuan untuk mempelajarinya</a:t>
            </a:r>
          </a:p>
          <a:p>
            <a:pPr marL="457200" indent="-457200" algn="just">
              <a:buAutoNum type="alphaLcPeriod"/>
            </a:pPr>
            <a:r>
              <a:rPr lang="id-ID" sz="2400" dirty="0" smtClean="0">
                <a:latin typeface="Times New Roman" pitchFamily="18" charset="0"/>
                <a:cs typeface="Times New Roman" pitchFamily="18" charset="0"/>
              </a:rPr>
              <a:t>Kemampuan untuk merencanakan target kerja yang lebih baik dan melaksanakannya</a:t>
            </a:r>
          </a:p>
          <a:p>
            <a:pPr marL="457200" indent="-457200" algn="just">
              <a:buAutoNum type="alphaLcPeriod"/>
            </a:pPr>
            <a:r>
              <a:rPr lang="id-ID" sz="2400" dirty="0" smtClean="0">
                <a:latin typeface="Times New Roman" pitchFamily="18" charset="0"/>
                <a:cs typeface="Times New Roman" pitchFamily="18" charset="0"/>
              </a:rPr>
              <a:t>Motivasi kerja dibawah kondisi yang menegangkan</a:t>
            </a:r>
          </a:p>
          <a:p>
            <a:pPr marL="457200" indent="-457200" algn="just">
              <a:buAutoNum type="alphaLcPeriod"/>
            </a:pPr>
            <a:r>
              <a:rPr lang="id-ID" sz="2400" dirty="0" smtClean="0">
                <a:latin typeface="Times New Roman" pitchFamily="18" charset="0"/>
                <a:cs typeface="Times New Roman" pitchFamily="18" charset="0"/>
              </a:rPr>
              <a:t>Kerjasama</a:t>
            </a:r>
          </a:p>
          <a:p>
            <a:pPr marL="457200" indent="-457200" algn="just">
              <a:buAutoNum type="alphaLcPeriod"/>
            </a:pPr>
            <a:r>
              <a:rPr lang="id-ID" sz="2400" dirty="0" smtClean="0">
                <a:latin typeface="Times New Roman" pitchFamily="18" charset="0"/>
                <a:cs typeface="Times New Roman" pitchFamily="18" charset="0"/>
              </a:rPr>
              <a:t>Kepekaan dan kesediaan untuk memenuhi kebutuhan para pelanggan</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0" indent="0" algn="just">
              <a:buNone/>
            </a:pPr>
            <a:r>
              <a:rPr lang="id-ID" sz="2400" dirty="0" smtClean="0">
                <a:latin typeface="Times New Roman" pitchFamily="18" charset="0"/>
                <a:cs typeface="Times New Roman" pitchFamily="18" charset="0"/>
              </a:rPr>
              <a:t>Dalam kaitan ini, kompetensi adalah mutlak diperlukan bagi tenaga kerja tak terkecuali bagi tenaga </a:t>
            </a:r>
            <a:r>
              <a:rPr lang="id-ID" sz="2400" i="1" dirty="0" smtClean="0">
                <a:latin typeface="Times New Roman" pitchFamily="18" charset="0"/>
                <a:cs typeface="Times New Roman" pitchFamily="18" charset="0"/>
              </a:rPr>
              <a:t>governement</a:t>
            </a:r>
            <a:r>
              <a:rPr lang="id-ID" sz="2400" dirty="0" smtClean="0">
                <a:latin typeface="Times New Roman" pitchFamily="18" charset="0"/>
                <a:cs typeface="Times New Roman" pitchFamily="18" charset="0"/>
              </a:rPr>
              <a:t> (PNS) yang ditenggarai yang memiliki  kompetensi hanya berjumlah 40% saja. Selebihnya dapat dikatakan sebagai pengangguran tak kentara. Oleh karena itu ‘morartorium” adalah jalan yang ditempuh pemerintah untuk menciptakan tenaga kerja yang handal dan kompetensi yang mumpuni. Dibutuhkan:</a:t>
            </a:r>
          </a:p>
          <a:p>
            <a:pPr marL="457200" indent="-457200" algn="just">
              <a:buFont typeface="Wingdings" pitchFamily="2" charset="2"/>
              <a:buChar char="v"/>
            </a:pPr>
            <a:r>
              <a:rPr lang="id-ID" sz="2400" dirty="0" smtClean="0">
                <a:latin typeface="Times New Roman" pitchFamily="18" charset="0"/>
                <a:cs typeface="Times New Roman" pitchFamily="18" charset="0"/>
              </a:rPr>
              <a:t>   kemampuan merencanakan dan mengimplementasikan</a:t>
            </a:r>
          </a:p>
          <a:p>
            <a:pPr marL="457200" indent="-457200" algn="just">
              <a:buFont typeface="Wingdings" pitchFamily="2" charset="2"/>
              <a:buChar char="v"/>
            </a:pPr>
            <a:r>
              <a:rPr lang="id-ID" sz="2400" dirty="0" smtClean="0">
                <a:latin typeface="Times New Roman" pitchFamily="18" charset="0"/>
                <a:cs typeface="Times New Roman" pitchFamily="18" charset="0"/>
              </a:rPr>
              <a:t>   kemampuan melayani</a:t>
            </a:r>
          </a:p>
          <a:p>
            <a:pPr marL="457200" indent="-457200" algn="just">
              <a:buFont typeface="Wingdings" pitchFamily="2" charset="2"/>
              <a:buChar char="v"/>
            </a:pPr>
            <a:r>
              <a:rPr lang="id-ID" sz="2400" dirty="0" smtClean="0">
                <a:latin typeface="Times New Roman" pitchFamily="18" charset="0"/>
                <a:cs typeface="Times New Roman" pitchFamily="18" charset="0"/>
              </a:rPr>
              <a:t>   kemampuan memimpin</a:t>
            </a:r>
          </a:p>
          <a:p>
            <a:pPr marL="457200" indent="-457200" algn="just">
              <a:buFont typeface="Wingdings" pitchFamily="2" charset="2"/>
              <a:buChar char="v"/>
            </a:pPr>
            <a:r>
              <a:rPr lang="id-ID" sz="2400" dirty="0" smtClean="0">
                <a:latin typeface="Times New Roman" pitchFamily="18" charset="0"/>
                <a:cs typeface="Times New Roman" pitchFamily="18" charset="0"/>
              </a:rPr>
              <a:t>   kemampuan mengelola</a:t>
            </a:r>
          </a:p>
          <a:p>
            <a:pPr marL="457200" indent="-457200" algn="just">
              <a:buFont typeface="Wingdings" pitchFamily="2" charset="2"/>
              <a:buChar char="v"/>
            </a:pPr>
            <a:r>
              <a:rPr lang="id-ID" sz="2400" dirty="0" smtClean="0">
                <a:latin typeface="Times New Roman" pitchFamily="18" charset="0"/>
                <a:cs typeface="Times New Roman" pitchFamily="18" charset="0"/>
              </a:rPr>
              <a:t>   kemampuan berpikir (</a:t>
            </a:r>
            <a:r>
              <a:rPr lang="id-ID" sz="2400" i="1" dirty="0" smtClean="0">
                <a:latin typeface="Times New Roman" pitchFamily="18" charset="0"/>
                <a:cs typeface="Times New Roman" pitchFamily="18" charset="0"/>
              </a:rPr>
              <a:t>cognitive</a:t>
            </a:r>
            <a:r>
              <a:rPr lang="id-ID" sz="2400" dirty="0" smtClean="0">
                <a:latin typeface="Times New Roman" pitchFamily="18" charset="0"/>
                <a:cs typeface="Times New Roman" pitchFamily="18" charset="0"/>
              </a:rPr>
              <a:t>)</a:t>
            </a:r>
          </a:p>
          <a:p>
            <a:pPr marL="457200" indent="-457200" algn="just">
              <a:buFont typeface="Wingdings" pitchFamily="2" charset="2"/>
              <a:buChar char="v"/>
            </a:pPr>
            <a:r>
              <a:rPr lang="id-ID" sz="2400" dirty="0" smtClean="0">
                <a:latin typeface="Times New Roman" pitchFamily="18" charset="0"/>
                <a:cs typeface="Times New Roman" pitchFamily="18" charset="0"/>
              </a:rPr>
              <a:t>   kemampuan bersikap dewasa.</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id-ID" sz="2400" b="1" dirty="0" smtClean="0">
                <a:latin typeface="Times New Roman" pitchFamily="18" charset="0"/>
                <a:cs typeface="Times New Roman" pitchFamily="18" charset="0"/>
              </a:rPr>
              <a:t>Untuk itu diperlukan  </a:t>
            </a:r>
            <a:r>
              <a:rPr lang="id-ID" sz="2400" b="1" i="1" dirty="0" smtClean="0">
                <a:latin typeface="Times New Roman" pitchFamily="18" charset="0"/>
                <a:cs typeface="Times New Roman" pitchFamily="18" charset="0"/>
              </a:rPr>
              <a:t>Personal Qualities :</a:t>
            </a:r>
          </a:p>
          <a:p>
            <a:pPr marL="566928" indent="-457200">
              <a:buNone/>
            </a:pPr>
            <a:r>
              <a:rPr lang="en-US" sz="2400" dirty="0" smtClean="0">
                <a:latin typeface="Times New Roman" pitchFamily="18" charset="0"/>
                <a:cs typeface="Times New Roman" pitchFamily="18" charset="0"/>
              </a:rPr>
              <a:t>(1)   </a:t>
            </a:r>
            <a:r>
              <a:rPr lang="id-ID" sz="2400" i="1" dirty="0" smtClean="0">
                <a:latin typeface="Times New Roman" pitchFamily="18" charset="0"/>
                <a:cs typeface="Times New Roman" pitchFamily="18" charset="0"/>
              </a:rPr>
              <a:t>High </a:t>
            </a:r>
            <a:r>
              <a:rPr lang="id-ID" sz="2400" i="1" smtClean="0">
                <a:latin typeface="Times New Roman" pitchFamily="18" charset="0"/>
                <a:cs typeface="Times New Roman" pitchFamily="18" charset="0"/>
              </a:rPr>
              <a:t>motivated           </a:t>
            </a:r>
            <a:r>
              <a:rPr lang="id-ID" sz="2400" i="1" dirty="0" smtClean="0">
                <a:latin typeface="Times New Roman" pitchFamily="18" charset="0"/>
                <a:cs typeface="Times New Roman" pitchFamily="18" charset="0"/>
              </a:rPr>
              <a:t>vs    Low motivated</a:t>
            </a:r>
          </a:p>
          <a:p>
            <a:pPr marL="566928" indent="-457200">
              <a:buNone/>
            </a:pPr>
            <a:r>
              <a:rPr lang="en-US" sz="2400" dirty="0" smtClean="0">
                <a:latin typeface="Times New Roman" pitchFamily="18" charset="0"/>
                <a:cs typeface="Times New Roman" pitchFamily="18" charset="0"/>
              </a:rPr>
              <a:t>(2)   </a:t>
            </a:r>
            <a:r>
              <a:rPr lang="id-ID" sz="2400" i="1" dirty="0" smtClean="0">
                <a:latin typeface="Times New Roman" pitchFamily="18" charset="0"/>
                <a:cs typeface="Times New Roman" pitchFamily="18" charset="0"/>
              </a:rPr>
              <a:t>Ulet		</a:t>
            </a:r>
            <a:r>
              <a:rPr lang="en-US" sz="2400" i="1" dirty="0" smtClean="0">
                <a:latin typeface="Times New Roman" pitchFamily="18" charset="0"/>
                <a:cs typeface="Times New Roman" pitchFamily="18" charset="0"/>
              </a:rPr>
              <a:t>      </a:t>
            </a:r>
            <a:r>
              <a:rPr lang="id-ID" sz="2400" i="1" dirty="0" smtClean="0">
                <a:latin typeface="Times New Roman" pitchFamily="18" charset="0"/>
                <a:cs typeface="Times New Roman" pitchFamily="18" charset="0"/>
              </a:rPr>
              <a:t>   vs    Cepat menyerah</a:t>
            </a:r>
          </a:p>
          <a:p>
            <a:pPr marL="566928" indent="-457200">
              <a:buNone/>
            </a:pPr>
            <a:r>
              <a:rPr lang="en-US" sz="2400" dirty="0" smtClean="0">
                <a:latin typeface="Times New Roman" pitchFamily="18" charset="0"/>
                <a:cs typeface="Times New Roman" pitchFamily="18" charset="0"/>
              </a:rPr>
              <a:t>(3)   </a:t>
            </a:r>
            <a:r>
              <a:rPr lang="id-ID" sz="2400" i="1" dirty="0" smtClean="0">
                <a:latin typeface="Times New Roman" pitchFamily="18" charset="0"/>
                <a:cs typeface="Times New Roman" pitchFamily="18" charset="0"/>
              </a:rPr>
              <a:t>Rajin		</a:t>
            </a:r>
            <a:r>
              <a:rPr lang="en-US" sz="2400" i="1" dirty="0" smtClean="0">
                <a:latin typeface="Times New Roman" pitchFamily="18" charset="0"/>
                <a:cs typeface="Times New Roman" pitchFamily="18" charset="0"/>
              </a:rPr>
              <a:t>      </a:t>
            </a:r>
            <a:r>
              <a:rPr lang="id-ID" sz="2400" i="1" dirty="0" smtClean="0">
                <a:latin typeface="Times New Roman" pitchFamily="18" charset="0"/>
                <a:cs typeface="Times New Roman" pitchFamily="18" charset="0"/>
              </a:rPr>
              <a:t>   vs    Malas</a:t>
            </a:r>
          </a:p>
          <a:p>
            <a:pPr marL="566928" indent="-457200">
              <a:buNone/>
            </a:pPr>
            <a:r>
              <a:rPr lang="en-US" sz="2400" dirty="0" smtClean="0">
                <a:latin typeface="Times New Roman" pitchFamily="18" charset="0"/>
                <a:cs typeface="Times New Roman" pitchFamily="18" charset="0"/>
              </a:rPr>
              <a:t>(4)   </a:t>
            </a:r>
            <a:r>
              <a:rPr lang="id-ID" sz="2400" i="1" dirty="0" smtClean="0">
                <a:latin typeface="Times New Roman" pitchFamily="18" charset="0"/>
                <a:cs typeface="Times New Roman" pitchFamily="18" charset="0"/>
              </a:rPr>
              <a:t>Ramah	</a:t>
            </a:r>
            <a:r>
              <a:rPr lang="en-US" sz="2400" i="1" dirty="0" smtClean="0">
                <a:latin typeface="Times New Roman" pitchFamily="18" charset="0"/>
                <a:cs typeface="Times New Roman" pitchFamily="18" charset="0"/>
              </a:rPr>
              <a:t>                  </a:t>
            </a:r>
            <a:r>
              <a:rPr lang="id-ID" sz="2400" i="1" dirty="0" smtClean="0">
                <a:latin typeface="Times New Roman" pitchFamily="18" charset="0"/>
                <a:cs typeface="Times New Roman" pitchFamily="18" charset="0"/>
              </a:rPr>
              <a:t>   vs    Judes</a:t>
            </a:r>
          </a:p>
          <a:p>
            <a:pPr marL="566928" indent="-457200">
              <a:buNone/>
            </a:pPr>
            <a:r>
              <a:rPr lang="en-US" sz="2400" dirty="0" smtClean="0">
                <a:latin typeface="Times New Roman" pitchFamily="18" charset="0"/>
                <a:cs typeface="Times New Roman" pitchFamily="18" charset="0"/>
              </a:rPr>
              <a:t>(5)   </a:t>
            </a:r>
            <a:r>
              <a:rPr lang="id-ID" sz="2400" i="1" dirty="0" smtClean="0">
                <a:latin typeface="Times New Roman" pitchFamily="18" charset="0"/>
                <a:cs typeface="Times New Roman" pitchFamily="18" charset="0"/>
              </a:rPr>
              <a:t>Positive thinking</a:t>
            </a:r>
            <a:r>
              <a:rPr lang="en-US" sz="2400" i="1" dirty="0" smtClean="0">
                <a:latin typeface="Times New Roman" pitchFamily="18" charset="0"/>
                <a:cs typeface="Times New Roman" pitchFamily="18" charset="0"/>
              </a:rPr>
              <a:t>      </a:t>
            </a:r>
            <a:r>
              <a:rPr lang="id-ID" sz="2400" i="1" dirty="0" smtClean="0">
                <a:latin typeface="Times New Roman" pitchFamily="18" charset="0"/>
                <a:cs typeface="Times New Roman" pitchFamily="18" charset="0"/>
              </a:rPr>
              <a:t>   vs    Negative thinking</a:t>
            </a:r>
          </a:p>
          <a:p>
            <a:pPr marL="566928" indent="-457200">
              <a:buNone/>
            </a:pPr>
            <a:r>
              <a:rPr lang="en-US" sz="2400" dirty="0" smtClean="0">
                <a:latin typeface="Times New Roman" pitchFamily="18" charset="0"/>
                <a:cs typeface="Times New Roman" pitchFamily="18" charset="0"/>
              </a:rPr>
              <a:t>(6)   </a:t>
            </a:r>
            <a:r>
              <a:rPr lang="id-ID" sz="2400" i="1" dirty="0" smtClean="0">
                <a:latin typeface="Times New Roman" pitchFamily="18" charset="0"/>
                <a:cs typeface="Times New Roman" pitchFamily="18" charset="0"/>
              </a:rPr>
              <a:t>Extrovert	</a:t>
            </a:r>
            <a:r>
              <a:rPr lang="en-US" sz="2400" i="1" dirty="0" smtClean="0">
                <a:latin typeface="Times New Roman" pitchFamily="18" charset="0"/>
                <a:cs typeface="Times New Roman" pitchFamily="18" charset="0"/>
              </a:rPr>
              <a:t>      </a:t>
            </a:r>
            <a:r>
              <a:rPr lang="id-ID" sz="2400" i="1" dirty="0" smtClean="0">
                <a:latin typeface="Times New Roman" pitchFamily="18" charset="0"/>
                <a:cs typeface="Times New Roman" pitchFamily="18" charset="0"/>
              </a:rPr>
              <a:t>   vs    Introvert</a:t>
            </a:r>
          </a:p>
          <a:p>
            <a:pPr marL="566928" indent="-457200">
              <a:buNone/>
            </a:pPr>
            <a:r>
              <a:rPr lang="en-US" sz="2400" dirty="0" smtClean="0">
                <a:latin typeface="Times New Roman" pitchFamily="18" charset="0"/>
                <a:cs typeface="Times New Roman" pitchFamily="18" charset="0"/>
              </a:rPr>
              <a:t>(7)   </a:t>
            </a:r>
            <a:r>
              <a:rPr lang="id-ID" sz="2400" i="1" dirty="0" smtClean="0">
                <a:latin typeface="Times New Roman" pitchFamily="18" charset="0"/>
                <a:cs typeface="Times New Roman" pitchFamily="18" charset="0"/>
              </a:rPr>
              <a:t>Mudah beradaptasi</a:t>
            </a:r>
            <a:r>
              <a:rPr lang="en-US" sz="2400" i="1" dirty="0" smtClean="0">
                <a:latin typeface="Times New Roman" pitchFamily="18" charset="0"/>
                <a:cs typeface="Times New Roman" pitchFamily="18" charset="0"/>
              </a:rPr>
              <a:t>  </a:t>
            </a:r>
            <a:r>
              <a:rPr lang="id-ID" sz="2400" i="1" dirty="0" smtClean="0">
                <a:latin typeface="Times New Roman" pitchFamily="18" charset="0"/>
                <a:cs typeface="Times New Roman" pitchFamily="18" charset="0"/>
              </a:rPr>
              <a:t>   vs    Sulit beradaptasi</a:t>
            </a:r>
          </a:p>
          <a:p>
            <a:pPr marL="566928" indent="-457200">
              <a:buNone/>
            </a:pPr>
            <a:r>
              <a:rPr lang="en-US" sz="2400" dirty="0" smtClean="0">
                <a:latin typeface="Times New Roman" pitchFamily="18" charset="0"/>
                <a:cs typeface="Times New Roman" pitchFamily="18" charset="0"/>
              </a:rPr>
              <a:t>(8)   </a:t>
            </a:r>
            <a:r>
              <a:rPr lang="id-ID" sz="2400" i="1" dirty="0" smtClean="0">
                <a:latin typeface="Times New Roman" pitchFamily="18" charset="0"/>
                <a:cs typeface="Times New Roman" pitchFamily="18" charset="0"/>
              </a:rPr>
              <a:t>Mau belajar	</a:t>
            </a:r>
            <a:r>
              <a:rPr lang="en-US" sz="2400" i="1" dirty="0" smtClean="0">
                <a:latin typeface="Times New Roman" pitchFamily="18" charset="0"/>
                <a:cs typeface="Times New Roman" pitchFamily="18" charset="0"/>
              </a:rPr>
              <a:t>       </a:t>
            </a:r>
            <a:r>
              <a:rPr lang="id-ID" sz="2400" i="1" dirty="0" smtClean="0">
                <a:latin typeface="Times New Roman" pitchFamily="18" charset="0"/>
                <a:cs typeface="Times New Roman" pitchFamily="18" charset="0"/>
              </a:rPr>
              <a:t>   vs    Enggan belajar</a:t>
            </a:r>
          </a:p>
          <a:p>
            <a:pPr marL="566928" indent="-457200">
              <a:buNone/>
            </a:pPr>
            <a:r>
              <a:rPr lang="en-US" sz="2400" dirty="0" smtClean="0">
                <a:latin typeface="Times New Roman" pitchFamily="18" charset="0"/>
                <a:cs typeface="Times New Roman" pitchFamily="18" charset="0"/>
              </a:rPr>
              <a:t>(9)   </a:t>
            </a:r>
            <a:r>
              <a:rPr lang="id-ID" sz="2400" i="1" dirty="0" smtClean="0">
                <a:latin typeface="Times New Roman" pitchFamily="18" charset="0"/>
                <a:cs typeface="Times New Roman" pitchFamily="18" charset="0"/>
              </a:rPr>
              <a:t>Pemberani	</a:t>
            </a:r>
            <a:r>
              <a:rPr lang="en-US" sz="2400" i="1" dirty="0" smtClean="0">
                <a:latin typeface="Times New Roman" pitchFamily="18" charset="0"/>
                <a:cs typeface="Times New Roman" pitchFamily="18" charset="0"/>
              </a:rPr>
              <a:t>       </a:t>
            </a:r>
            <a:r>
              <a:rPr lang="id-ID" sz="2400" i="1" dirty="0" smtClean="0">
                <a:latin typeface="Times New Roman" pitchFamily="18" charset="0"/>
                <a:cs typeface="Times New Roman" pitchFamily="18" charset="0"/>
              </a:rPr>
              <a:t>   vs    Penakut</a:t>
            </a:r>
          </a:p>
          <a:p>
            <a:pPr marL="566928" indent="-457200">
              <a:buNone/>
            </a:pPr>
            <a:r>
              <a:rPr lang="en-US" sz="2400" i="1" dirty="0" smtClean="0">
                <a:latin typeface="Times New Roman" pitchFamily="18" charset="0"/>
                <a:cs typeface="Times New Roman" pitchFamily="18" charset="0"/>
              </a:rPr>
              <a:t>(10) </a:t>
            </a:r>
            <a:r>
              <a:rPr lang="id-ID" sz="2400" i="1" dirty="0" smtClean="0">
                <a:latin typeface="Times New Roman" pitchFamily="18" charset="0"/>
                <a:cs typeface="Times New Roman" pitchFamily="18" charset="0"/>
              </a:rPr>
              <a:t>Customer oriented</a:t>
            </a:r>
            <a:r>
              <a:rPr lang="en-US" sz="2400" i="1" dirty="0" smtClean="0">
                <a:latin typeface="Times New Roman" pitchFamily="18" charset="0"/>
                <a:cs typeface="Times New Roman" pitchFamily="18" charset="0"/>
              </a:rPr>
              <a:t>    </a:t>
            </a:r>
            <a:r>
              <a:rPr lang="id-ID" sz="2400" i="1" dirty="0" smtClean="0">
                <a:latin typeface="Times New Roman" pitchFamily="18" charset="0"/>
                <a:cs typeface="Times New Roman" pitchFamily="18" charset="0"/>
              </a:rPr>
              <a:t>   vs    Superior oriented </a:t>
            </a:r>
            <a:endParaRPr lang="en-US" sz="2400" i="1"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258762"/>
          </a:xfrm>
        </p:spPr>
        <p:txBody>
          <a:bodyPr>
            <a:normAutofit fontScale="90000"/>
          </a:bodyPr>
          <a:lstStyle/>
          <a:p>
            <a:r>
              <a:rPr lang="id-ID"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a:bodyPr>
          <a:lstStyle/>
          <a:p>
            <a:pPr marL="0" indent="0" algn="just">
              <a:buNone/>
            </a:pPr>
            <a:r>
              <a:rPr lang="id-ID" sz="2400" dirty="0" smtClean="0">
                <a:latin typeface="Times New Roman" pitchFamily="18" charset="0"/>
                <a:cs typeface="Times New Roman" pitchFamily="18" charset="0"/>
              </a:rPr>
              <a:t>Berbagai input lainnya akan bisa dikurangi sejauh mungkin. Hasilnya tentu akan lebih baik dan banyak hal yang bisa dihemat. Yang jelas, waktu tidak terbuang sia</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tenaga dikerahkan secara efektif dan pencapaian tujuan usaaha bisa terselenggara dengan baik, efektif, dan efesien.</a:t>
            </a:r>
          </a:p>
          <a:p>
            <a:pPr marL="0" indent="0" algn="just">
              <a:buNone/>
            </a:pPr>
            <a:r>
              <a:rPr lang="id-ID" sz="2400" dirty="0" smtClean="0">
                <a:latin typeface="Times New Roman" pitchFamily="18" charset="0"/>
                <a:cs typeface="Times New Roman" pitchFamily="18" charset="0"/>
              </a:rPr>
              <a:t>Hal di atas inilah yang dimaksud dengan PRODUKTIVITAS. Ruang lingkup pengertian dan penghayatan produktivitas perlu kita lihat secara mendalam. Kita tidak bisa memandang sepotong</a:t>
            </a:r>
            <a:r>
              <a:rPr lang="id-ID" sz="2400" baseline="30000" dirty="0" smtClean="0">
                <a:latin typeface="Times New Roman" pitchFamily="18" charset="0"/>
                <a:cs typeface="Times New Roman" pitchFamily="18" charset="0"/>
              </a:rPr>
              <a:t>2 </a:t>
            </a:r>
            <a:r>
              <a:rPr lang="id-ID" sz="2400" dirty="0" smtClean="0">
                <a:latin typeface="Times New Roman" pitchFamily="18" charset="0"/>
                <a:cs typeface="Times New Roman" pitchFamily="18" charset="0"/>
              </a:rPr>
              <a:t>atau apriori karena dibalik pengertian sederhana dari produktivitas, terkandung suatu kekuatan raksasa yang dapat mempercepat proses pertumbuhan bangsa.</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a:bodyPr>
          <a:lstStyle/>
          <a:p>
            <a:pPr marL="0" indent="0" algn="just">
              <a:buNone/>
            </a:pPr>
            <a:r>
              <a:rPr lang="id-ID" sz="2400" i="1" dirty="0" smtClean="0">
                <a:latin typeface="Times New Roman" pitchFamily="18" charset="0"/>
                <a:cs typeface="Times New Roman" pitchFamily="18" charset="0"/>
              </a:rPr>
              <a:t>Pada dasarnya produktivitas mencakup sikap mental patriotik yang memandang hari depan secara optimis dengan berakar pada keyakinan diri bahwa kehidupan hari ini adalah lebih baik dari hari kemarin dan hari esok adalah lebih baik dari hari ini.</a:t>
            </a:r>
          </a:p>
          <a:p>
            <a:pPr marL="0" indent="0" algn="just">
              <a:buNone/>
            </a:pPr>
            <a:r>
              <a:rPr lang="id-ID" sz="2400" dirty="0" smtClean="0">
                <a:latin typeface="Times New Roman" pitchFamily="18" charset="0"/>
                <a:cs typeface="Times New Roman" pitchFamily="18" charset="0"/>
              </a:rPr>
              <a:t>Sikap seperti ini, bagi bangsa Indonesia yang sedang membangun, mutlak diperlukan dalam menjawab berbagai tantangan pembangunan, baik tantangan yang bersifat ekonomis maupun non ekonomis. Tantangan</a:t>
            </a:r>
            <a:r>
              <a:rPr lang="id-ID" sz="2400" baseline="44000" dirty="0" smtClean="0">
                <a:latin typeface="Times New Roman" pitchFamily="18" charset="0"/>
                <a:cs typeface="Times New Roman" pitchFamily="18" charset="0"/>
              </a:rPr>
              <a:t>2 </a:t>
            </a:r>
            <a:r>
              <a:rPr lang="id-ID" sz="2400" dirty="0" smtClean="0">
                <a:latin typeface="Times New Roman" pitchFamily="18" charset="0"/>
                <a:cs typeface="Times New Roman" pitchFamily="18" charset="0"/>
              </a:rPr>
              <a:t>ekonomis seperti langkanya modal, langkanya keterampilan SDM, langkanya teknologi yang dikuasai, harus dapat diatasi dengan sikap mental yang optimistis sehingga setiap insan pembangunan akan terus mencari bagaimana metode dan sistem untuk mengatasinya.</a:t>
            </a:r>
            <a:r>
              <a:rPr lang="id-ID" sz="2400" i="1" dirty="0" smtClean="0">
                <a:latin typeface="Times New Roman" pitchFamily="18" charset="0"/>
                <a:cs typeface="Times New Roman" pitchFamily="18" charset="0"/>
              </a:rPr>
              <a:t> </a:t>
            </a:r>
            <a:endParaRPr lang="en-US" sz="2400" i="1"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marL="0" indent="0" algn="just">
              <a:buNone/>
            </a:pPr>
            <a:r>
              <a:rPr lang="id-ID" sz="2400" dirty="0" smtClean="0">
                <a:latin typeface="Times New Roman" pitchFamily="18" charset="0"/>
                <a:cs typeface="Times New Roman" pitchFamily="18" charset="0"/>
              </a:rPr>
              <a:t>Dengan keyakinan, ketekunan dan usaha yang sungguh</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tantangan ini pasti terjawab tanpa kesukaran yang berarti. Tantangan non ekonomis lebih banyak berkaitan pada sikap dan kemauan Pemerintah, sikap budaya bangsa, faktor keamanan dan tekad bersama semua lapisan masyarakat untuk menciptakan kemajuan.</a:t>
            </a:r>
          </a:p>
          <a:p>
            <a:pPr marL="0" indent="0" algn="just">
              <a:buNone/>
            </a:pPr>
            <a:r>
              <a:rPr lang="id-ID" sz="2400" dirty="0" smtClean="0">
                <a:latin typeface="Times New Roman" pitchFamily="18" charset="0"/>
                <a:cs typeface="Times New Roman" pitchFamily="18" charset="0"/>
              </a:rPr>
              <a:t>Sudahkah kita mendapatkan kemajuan yang kita dambakan tersebut?</a:t>
            </a:r>
          </a:p>
          <a:p>
            <a:pPr marL="0" indent="0" algn="just">
              <a:buNone/>
            </a:pPr>
            <a:r>
              <a:rPr lang="id-ID" sz="2400" dirty="0" smtClean="0">
                <a:latin typeface="Times New Roman" pitchFamily="18" charset="0"/>
                <a:cs typeface="Times New Roman" pitchFamily="18" charset="0"/>
              </a:rPr>
              <a:t>Jawabnya, entahlah.....</a:t>
            </a:r>
          </a:p>
          <a:p>
            <a:pPr marL="0" indent="0" algn="just">
              <a:buNone/>
            </a:pPr>
            <a:r>
              <a:rPr lang="id-ID" sz="2400" dirty="0" smtClean="0">
                <a:latin typeface="Times New Roman" pitchFamily="18" charset="0"/>
                <a:cs typeface="Times New Roman" pitchFamily="18" charset="0"/>
              </a:rPr>
              <a:t>Karena apa yang kita alami sulit untuk mendapat jawaban yang benar</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jawaban jujur dan bertitik tolak pada kenyataan dewasa ini. Konflik berkepanjangan yang menuai bangsa ini jauh keting-</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487362"/>
          </a:xfrm>
        </p:spPr>
        <p:txBody>
          <a:bodyPr>
            <a:normAutofit fontScale="90000"/>
          </a:bodyPr>
          <a:lstStyle/>
          <a:p>
            <a:r>
              <a:rPr lang="id-ID"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normAutofit/>
          </a:bodyPr>
          <a:lstStyle/>
          <a:p>
            <a:pPr marL="0" indent="0" algn="just">
              <a:buNone/>
            </a:pPr>
            <a:r>
              <a:rPr lang="id-ID" sz="2400" dirty="0" smtClean="0">
                <a:latin typeface="Times New Roman" pitchFamily="18" charset="0"/>
                <a:cs typeface="Times New Roman" pitchFamily="18" charset="0"/>
              </a:rPr>
              <a:t>galan dari negara</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lain di Asean sekalipun. Yang ada adalah konflik disfungsional tak pernah kunjung selesai.</a:t>
            </a:r>
          </a:p>
          <a:p>
            <a:pPr marL="0" indent="0" algn="just">
              <a:buNone/>
            </a:pPr>
            <a:r>
              <a:rPr lang="id-ID" sz="2400" dirty="0" smtClean="0">
                <a:latin typeface="Times New Roman" pitchFamily="18" charset="0"/>
                <a:cs typeface="Times New Roman" pitchFamily="18" charset="0"/>
              </a:rPr>
              <a:t>Kerja yang bermalas-malasan ataupun korupsi jam kerja dari jam semestinya (selain korupsi harta), bukanlah menunjang pembangunan, tapi menghambat kemajuan yang mestinya dicapai entah berapa tahun kebelakang. Sebaliknya, kerja yang efektif menurut jumlah jam kerja yang seharusnya serta </a:t>
            </a:r>
            <a:r>
              <a:rPr lang="id-ID" sz="2400" i="1" dirty="0" smtClean="0">
                <a:latin typeface="Times New Roman" pitchFamily="18" charset="0"/>
                <a:cs typeface="Times New Roman" pitchFamily="18" charset="0"/>
              </a:rPr>
              <a:t>job contents  yang seharusnya sesuai dengan uraian kerja masing</a:t>
            </a:r>
            <a:r>
              <a:rPr lang="id-ID" sz="2400" i="1" baseline="30000" dirty="0" smtClean="0">
                <a:latin typeface="Times New Roman" pitchFamily="18" charset="0"/>
                <a:cs typeface="Times New Roman" pitchFamily="18" charset="0"/>
              </a:rPr>
              <a:t>2</a:t>
            </a:r>
            <a:r>
              <a:rPr lang="id-ID" sz="2400" i="1" dirty="0" smtClean="0">
                <a:latin typeface="Times New Roman" pitchFamily="18" charset="0"/>
                <a:cs typeface="Times New Roman" pitchFamily="18" charset="0"/>
              </a:rPr>
              <a:t> pekerja, </a:t>
            </a:r>
            <a:r>
              <a:rPr lang="id-ID" sz="2400" dirty="0" smtClean="0">
                <a:latin typeface="Times New Roman" pitchFamily="18" charset="0"/>
                <a:cs typeface="Times New Roman" pitchFamily="18" charset="0"/>
              </a:rPr>
              <a:t>akan  dapat menunjang kemajuan serta mendorong kelancaran usaha baik secara individu maupun secara menyeluruh. Banyak kejadian disekitar kita betapa pemanfaatan waktu kerja yang merupakan  upaya  paling  dasar  dari produktivitas  kerja, banyak  </a:t>
            </a:r>
            <a:endParaRPr lang="en-US" sz="2400" i="1" dirty="0">
              <a:latin typeface="Times New Roman" pitchFamily="18" charset="0"/>
              <a:cs typeface="Times New Roman" pitchFamily="18" charset="0"/>
            </a:endParaRPr>
          </a:p>
        </p:txBody>
      </p:sp>
      <p:sp>
        <p:nvSpPr>
          <p:cNvPr id="2" name="Title 1"/>
          <p:cNvSpPr>
            <a:spLocks noGrp="1"/>
          </p:cNvSpPr>
          <p:nvPr>
            <p:ph type="title"/>
          </p:nvPr>
        </p:nvSpPr>
        <p:spPr>
          <a:xfrm>
            <a:off x="457200" y="274638"/>
            <a:ext cx="8229600" cy="639762"/>
          </a:xfrm>
        </p:spPr>
        <p:txBody>
          <a:bodyPr>
            <a:normAutofit fontScale="90000"/>
          </a:bodyPr>
          <a:lstStyle/>
          <a:p>
            <a:r>
              <a:rPr lang="id-ID"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a:bodyPr>
          <a:lstStyle/>
          <a:p>
            <a:pPr marL="0" indent="0" algn="just">
              <a:buNone/>
            </a:pPr>
            <a:r>
              <a:rPr lang="id-ID" sz="2400" dirty="0" smtClean="0">
                <a:latin typeface="Times New Roman" pitchFamily="18" charset="0"/>
                <a:cs typeface="Times New Roman" pitchFamily="18" charset="0"/>
              </a:rPr>
              <a:t>diabaikan, bahkan secara sengaja dilanggar. Sikap mental seperti ini tidak akan menimbulkan suasana kerja yang optimistis, apalagi diharapkan untuk menciptakan metoda dan sistem kerja yang produktif di semua perangkat kerja yang ada. Contoh yang kita lihat dari suatu unit kerja misalnya, terlihat bahwa sekitar 25% dari pekerja baik di tingkat atas, menengah maupun lapisan pekerja bawahan benar</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bekerja keras  dengan memanfaatkan semua waktu kerja yang ada. Ada diantara  mereka yang terpaksa harus bekerja lembur (</a:t>
            </a:r>
            <a:r>
              <a:rPr lang="id-ID" sz="2400" i="1" dirty="0" smtClean="0">
                <a:latin typeface="Times New Roman" pitchFamily="18" charset="0"/>
                <a:cs typeface="Times New Roman" pitchFamily="18" charset="0"/>
              </a:rPr>
              <a:t>over time</a:t>
            </a:r>
            <a:r>
              <a:rPr lang="id-ID" sz="2400" dirty="0" smtClean="0">
                <a:latin typeface="Times New Roman" pitchFamily="18" charset="0"/>
                <a:cs typeface="Times New Roman" pitchFamily="18" charset="0"/>
              </a:rPr>
              <a:t>)  karena mengejar batas waktu penyelesaian kerja yang telah ditetapkan dalam SOP (</a:t>
            </a:r>
            <a:r>
              <a:rPr lang="id-ID" sz="2400" i="1" dirty="0" smtClean="0">
                <a:latin typeface="Times New Roman" pitchFamily="18" charset="0"/>
                <a:cs typeface="Times New Roman" pitchFamily="18" charset="0"/>
              </a:rPr>
              <a:t>Standard Operational Procedure</a:t>
            </a:r>
            <a:r>
              <a:rPr lang="id-ID" sz="2400" dirty="0" smtClean="0">
                <a:latin typeface="Times New Roman" pitchFamily="18" charset="0"/>
                <a:cs typeface="Times New Roman" pitchFamily="18" charset="0"/>
              </a:rPr>
              <a:t>). Sementara itu ditempat yang sama didapati  75% pekerja  yang  tidak  memanfaatkan jam kerja yang  </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marL="0" indent="0" algn="just">
              <a:buNone/>
            </a:pPr>
            <a:r>
              <a:rPr lang="id-ID" sz="2400" dirty="0" smtClean="0">
                <a:latin typeface="Times New Roman" pitchFamily="18" charset="0"/>
                <a:cs typeface="Times New Roman" pitchFamily="18" charset="0"/>
              </a:rPr>
              <a:t>ada, bahkan cenderung untuk mengurangi jam kerja. Banyak di- antara para pekerja atau pegawai/karyawan yang mengisi waktu kerjanya dengan duduk</a:t>
            </a:r>
            <a:r>
              <a:rPr lang="id-ID" sz="2400" baseline="30000" dirty="0" smtClean="0">
                <a:latin typeface="Times New Roman" pitchFamily="18" charset="0"/>
                <a:cs typeface="Times New Roman" pitchFamily="18" charset="0"/>
              </a:rPr>
              <a:t>2 </a:t>
            </a:r>
            <a:r>
              <a:rPr lang="id-ID" sz="2400" dirty="0" smtClean="0">
                <a:latin typeface="Times New Roman" pitchFamily="18" charset="0"/>
                <a:cs typeface="Times New Roman" pitchFamily="18" charset="0"/>
              </a:rPr>
              <a:t>mengobrol ngalor-ngidul tanpa makna yang jelas, menelpon keluarga atau teman, asyik dengan ponselnya atau yang sekarang lagi marak dan </a:t>
            </a:r>
            <a:r>
              <a:rPr lang="id-ID" sz="2400" i="1" dirty="0" smtClean="0">
                <a:latin typeface="Times New Roman" pitchFamily="18" charset="0"/>
                <a:cs typeface="Times New Roman" pitchFamily="18" charset="0"/>
              </a:rPr>
              <a:t>ngetrend</a:t>
            </a:r>
            <a:r>
              <a:rPr lang="id-ID" sz="2400" dirty="0" smtClean="0">
                <a:latin typeface="Times New Roman" pitchFamily="18" charset="0"/>
                <a:cs typeface="Times New Roman" pitchFamily="18" charset="0"/>
              </a:rPr>
              <a:t> dalam kehidupan alih teknologi yaitu ber </a:t>
            </a:r>
            <a:r>
              <a:rPr lang="id-ID" sz="2400" i="1" dirty="0" smtClean="0">
                <a:latin typeface="Times New Roman" pitchFamily="18" charset="0"/>
                <a:cs typeface="Times New Roman" pitchFamily="18" charset="0"/>
              </a:rPr>
              <a:t>BBM</a:t>
            </a:r>
            <a:r>
              <a:rPr lang="id-ID" sz="2400" dirty="0" smtClean="0">
                <a:latin typeface="Times New Roman" pitchFamily="18" charset="0"/>
                <a:cs typeface="Times New Roman" pitchFamily="18" charset="0"/>
              </a:rPr>
              <a:t>-an. Hal ini tentu saja para pegawai yang bersangkutan bekerja jauh dari produktif. Bahkan bukan hal yang aneh apabila para pekerja justru menghabiskan waktunya di luar pekerjaannya, izin ke luar kantor untuk urusan pribadi yang tidak mempunyai kaitan sama sekali dengan tugas pekerjaannya. Hal ini berakibat pelambanan kerja pun tidak terhindarkan.</a:t>
            </a:r>
            <a:endParaRPr lang="en-US" sz="24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marL="0" indent="0" algn="just">
              <a:buNone/>
            </a:pPr>
            <a:r>
              <a:rPr lang="id-ID" sz="2400" dirty="0" smtClean="0">
                <a:latin typeface="Times New Roman" pitchFamily="18" charset="0"/>
                <a:cs typeface="Times New Roman" pitchFamily="18" charset="0"/>
              </a:rPr>
              <a:t>Falsafah kerja santai juga kurang pada tempatnya. Istilah itu tidak cocok dalam suasana membangun. Santai atau rileks adalah selingan diantara dua masa kerja produktif. Jadi bukan berupa pada masa kerja produktif. Suasana santai diperlukan untuk memulihkan (</a:t>
            </a:r>
            <a:r>
              <a:rPr lang="id-ID" sz="2400" i="1" dirty="0" smtClean="0">
                <a:latin typeface="Times New Roman" pitchFamily="18" charset="0"/>
                <a:cs typeface="Times New Roman" pitchFamily="18" charset="0"/>
              </a:rPr>
              <a:t>recovery</a:t>
            </a:r>
            <a:r>
              <a:rPr lang="id-ID" sz="2400" dirty="0" smtClean="0">
                <a:latin typeface="Times New Roman" pitchFamily="18" charset="0"/>
                <a:cs typeface="Times New Roman" pitchFamily="18" charset="0"/>
              </a:rPr>
              <a:t>) kondisi tubuh dan otak setelah bekerja penuh selama suatu masa tertentu, misalnya satu minggu atau lima hari kerja dalam seminggu. Jadi kerja santai tidaklah berada dalam waktu kerja produktif sehingga mestinya berada di luar jam kerja normal.</a:t>
            </a:r>
          </a:p>
          <a:p>
            <a:pPr marL="0" indent="0" algn="just">
              <a:buNone/>
            </a:pPr>
            <a:r>
              <a:rPr lang="id-ID" sz="2400" i="1" dirty="0" smtClean="0">
                <a:latin typeface="Times New Roman" pitchFamily="18" charset="0"/>
                <a:cs typeface="Times New Roman" pitchFamily="18" charset="0"/>
              </a:rPr>
              <a:t>Kerja produktif  memerlukan keterampilan kerja yang sesuai dengan isi kerja</a:t>
            </a:r>
            <a:r>
              <a:rPr lang="id-ID" sz="2400" dirty="0" smtClean="0">
                <a:latin typeface="Times New Roman" pitchFamily="18" charset="0"/>
                <a:cs typeface="Times New Roman" pitchFamily="18" charset="0"/>
              </a:rPr>
              <a:t> sehingga bisa menimbulkan penemuan</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inovasi</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kreatifitas hal</a:t>
            </a:r>
            <a:r>
              <a:rPr lang="id-ID" sz="2400" baseline="30000" dirty="0" smtClean="0">
                <a:latin typeface="Times New Roman" pitchFamily="18" charset="0"/>
                <a:cs typeface="Times New Roman" pitchFamily="18" charset="0"/>
              </a:rPr>
              <a:t>2</a:t>
            </a:r>
            <a:r>
              <a:rPr lang="id-ID" sz="2400" dirty="0" smtClean="0">
                <a:latin typeface="Times New Roman" pitchFamily="18" charset="0"/>
                <a:cs typeface="Times New Roman" pitchFamily="18" charset="0"/>
              </a:rPr>
              <a:t> yang baru untuk memperbaiki cara kerja</a:t>
            </a:r>
            <a:endParaRPr lang="en-US" sz="2400" i="1"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id-ID" dirty="0" smtClean="0"/>
              <a: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173</TotalTime>
  <Words>1776</Words>
  <Application>Microsoft Office PowerPoint</Application>
  <PresentationFormat>On-screen Show (4:3)</PresentationFormat>
  <Paragraphs>122</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Concourse</vt:lpstr>
      <vt:lpstr>MANAJEMEN PRODUKTIVITAS</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MANAJEMEN PRODUKTIVITAS</dc:title>
  <dc:creator>adang widjana</dc:creator>
  <cp:lastModifiedBy>ADANG WIDJANA</cp:lastModifiedBy>
  <cp:revision>30</cp:revision>
  <dcterms:created xsi:type="dcterms:W3CDTF">2006-08-16T00:00:00Z</dcterms:created>
  <dcterms:modified xsi:type="dcterms:W3CDTF">2014-04-13T13:56:17Z</dcterms:modified>
</cp:coreProperties>
</file>