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69" r:id="rId6"/>
    <p:sldId id="270" r:id="rId7"/>
    <p:sldId id="257" r:id="rId8"/>
    <p:sldId id="258" r:id="rId9"/>
    <p:sldId id="259" r:id="rId10"/>
    <p:sldId id="260" r:id="rId11"/>
    <p:sldId id="261" r:id="rId12"/>
    <p:sldId id="262" r:id="rId13"/>
    <p:sldId id="263" r:id="rId14"/>
    <p:sldId id="264" r:id="rId15"/>
    <p:sldId id="265"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7D72F9-F348-4B2B-88BB-E9710A9D162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C5F0D-9835-4D3B-8981-9D54E04B7A2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D72F9-F348-4B2B-88BB-E9710A9D162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C5F0D-9835-4D3B-8981-9D54E04B7A2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D72F9-F348-4B2B-88BB-E9710A9D162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C5F0D-9835-4D3B-8981-9D54E04B7A2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D72F9-F348-4B2B-88BB-E9710A9D162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C5F0D-9835-4D3B-8981-9D54E04B7A2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D72F9-F348-4B2B-88BB-E9710A9D162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C5F0D-9835-4D3B-8981-9D54E04B7A2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7D72F9-F348-4B2B-88BB-E9710A9D1624}"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FC5F0D-9835-4D3B-8981-9D54E04B7A2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7D72F9-F348-4B2B-88BB-E9710A9D1624}" type="datetimeFigureOut">
              <a:rPr lang="en-US" smtClean="0"/>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FC5F0D-9835-4D3B-8981-9D54E04B7A2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7D72F9-F348-4B2B-88BB-E9710A9D1624}" type="datetimeFigureOut">
              <a:rPr lang="en-US" smtClean="0"/>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FC5F0D-9835-4D3B-8981-9D54E04B7A2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D72F9-F348-4B2B-88BB-E9710A9D1624}" type="datetimeFigureOut">
              <a:rPr lang="en-US" smtClean="0"/>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FC5F0D-9835-4D3B-8981-9D54E04B7A2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D72F9-F348-4B2B-88BB-E9710A9D1624}"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FC5F0D-9835-4D3B-8981-9D54E04B7A2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D72F9-F348-4B2B-88BB-E9710A9D1624}"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FC5F0D-9835-4D3B-8981-9D54E04B7A2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D72F9-F348-4B2B-88BB-E9710A9D1624}" type="datetimeFigureOut">
              <a:rPr lang="en-US" smtClean="0"/>
              <a:t>4/19/2020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FC5F0D-9835-4D3B-8981-9D54E04B7A2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solidFill>
                  <a:srgbClr val="FF66CC"/>
                </a:solidFill>
              </a:rPr>
              <a:t>GOOD CORPORATE GOVERNANCE</a:t>
            </a:r>
            <a:endParaRPr lang="en-US" sz="4800" dirty="0">
              <a:solidFill>
                <a:srgbClr val="FF66CC"/>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Prinsip</a:t>
            </a:r>
            <a:r>
              <a:rPr lang="en-US" dirty="0" smtClean="0"/>
              <a:t> GCG</a:t>
            </a:r>
            <a:endParaRPr lang="en-US" dirty="0"/>
          </a:p>
        </p:txBody>
      </p:sp>
      <p:sp>
        <p:nvSpPr>
          <p:cNvPr id="3" name="Content Placeholder 2"/>
          <p:cNvSpPr>
            <a:spLocks noGrp="1"/>
          </p:cNvSpPr>
          <p:nvPr>
            <p:ph idx="1"/>
          </p:nvPr>
        </p:nvSpPr>
        <p:spPr>
          <a:xfrm>
            <a:off x="457200" y="1295400"/>
            <a:ext cx="8229600" cy="4830763"/>
          </a:xfrm>
        </p:spPr>
        <p:txBody>
          <a:bodyPr>
            <a:normAutofit lnSpcReduction="10000"/>
          </a:bodyPr>
          <a:lstStyle/>
          <a:p>
            <a:r>
              <a:rPr lang="en-US" sz="2400" b="1" dirty="0" smtClean="0"/>
              <a:t>Fairness (</a:t>
            </a:r>
            <a:r>
              <a:rPr lang="en-US" sz="2400" b="1" dirty="0" err="1" smtClean="0"/>
              <a:t>Perlakuan</a:t>
            </a:r>
            <a:r>
              <a:rPr lang="en-US" sz="2400" b="1" dirty="0" smtClean="0"/>
              <a:t> yang </a:t>
            </a:r>
            <a:r>
              <a:rPr lang="en-US" sz="2400" b="1" dirty="0" err="1" smtClean="0"/>
              <a:t>setara</a:t>
            </a:r>
            <a:r>
              <a:rPr lang="en-US" sz="2400" b="1" dirty="0" smtClean="0"/>
              <a:t>)</a:t>
            </a:r>
          </a:p>
          <a:p>
            <a:pPr lvl="1"/>
            <a:r>
              <a:rPr lang="en-US" sz="2400" dirty="0" err="1" smtClean="0"/>
              <a:t>Prinsip</a:t>
            </a:r>
            <a:r>
              <a:rPr lang="en-US" sz="2400" dirty="0" smtClean="0"/>
              <a:t> agar </a:t>
            </a:r>
            <a:r>
              <a:rPr lang="en-US" sz="2400" dirty="0" err="1" smtClean="0"/>
              <a:t>para</a:t>
            </a:r>
            <a:r>
              <a:rPr lang="en-US" sz="2400" dirty="0" smtClean="0"/>
              <a:t> </a:t>
            </a:r>
            <a:r>
              <a:rPr lang="en-US" sz="2400" dirty="0" err="1" smtClean="0"/>
              <a:t>pengelola</a:t>
            </a:r>
            <a:r>
              <a:rPr lang="en-US" sz="2400" dirty="0" smtClean="0"/>
              <a:t> </a:t>
            </a:r>
            <a:r>
              <a:rPr lang="en-US" sz="2400" dirty="0" err="1" smtClean="0"/>
              <a:t>memperlakukan</a:t>
            </a:r>
            <a:r>
              <a:rPr lang="en-US" sz="2400" dirty="0" smtClean="0"/>
              <a:t> </a:t>
            </a:r>
            <a:r>
              <a:rPr lang="en-US" sz="2400" dirty="0" err="1" smtClean="0"/>
              <a:t>semua</a:t>
            </a:r>
            <a:r>
              <a:rPr lang="en-US" sz="2400" dirty="0" smtClean="0"/>
              <a:t> </a:t>
            </a:r>
            <a:r>
              <a:rPr lang="en-US" sz="2400" dirty="0" err="1" smtClean="0"/>
              <a:t>pemangku</a:t>
            </a:r>
            <a:r>
              <a:rPr lang="en-US" sz="2400" dirty="0" smtClean="0"/>
              <a:t> </a:t>
            </a:r>
            <a:r>
              <a:rPr lang="en-US" sz="2400" dirty="0" err="1" smtClean="0"/>
              <a:t>kepentingan</a:t>
            </a:r>
            <a:r>
              <a:rPr lang="en-US" sz="2400" dirty="0" smtClean="0"/>
              <a:t> (stakeholder) </a:t>
            </a:r>
            <a:r>
              <a:rPr lang="en-US" sz="2400" dirty="0" err="1" smtClean="0"/>
              <a:t>secara</a:t>
            </a:r>
            <a:r>
              <a:rPr lang="en-US" sz="2400" dirty="0" smtClean="0"/>
              <a:t> </a:t>
            </a:r>
            <a:r>
              <a:rPr lang="en-US" sz="2400" dirty="0" err="1" smtClean="0"/>
              <a:t>adil</a:t>
            </a:r>
            <a:r>
              <a:rPr lang="en-US" sz="2400" dirty="0" smtClean="0"/>
              <a:t> </a:t>
            </a:r>
            <a:r>
              <a:rPr lang="en-US" sz="2400" dirty="0" err="1" smtClean="0"/>
              <a:t>dan</a:t>
            </a:r>
            <a:r>
              <a:rPr lang="en-US" sz="2400" dirty="0" smtClean="0"/>
              <a:t> </a:t>
            </a:r>
            <a:r>
              <a:rPr lang="en-US" sz="2400" dirty="0" err="1" smtClean="0"/>
              <a:t>setara</a:t>
            </a:r>
            <a:endParaRPr lang="en-US" sz="2400" dirty="0" smtClean="0"/>
          </a:p>
          <a:p>
            <a:r>
              <a:rPr lang="en-US" sz="2400" b="1" dirty="0" err="1" smtClean="0"/>
              <a:t>Prinsip</a:t>
            </a:r>
            <a:r>
              <a:rPr lang="en-US" sz="2400" b="1" dirty="0" smtClean="0"/>
              <a:t> </a:t>
            </a:r>
            <a:r>
              <a:rPr lang="en-US" sz="2400" b="1" dirty="0" err="1" smtClean="0"/>
              <a:t>Transparansi</a:t>
            </a:r>
            <a:endParaRPr lang="en-US" sz="2400" b="1" dirty="0" smtClean="0"/>
          </a:p>
          <a:p>
            <a:pPr lvl="1"/>
            <a:r>
              <a:rPr lang="en-US" sz="2400" dirty="0" err="1" smtClean="0"/>
              <a:t>Kewajiban</a:t>
            </a:r>
            <a:r>
              <a:rPr lang="en-US" sz="2400" dirty="0" smtClean="0"/>
              <a:t> </a:t>
            </a:r>
            <a:r>
              <a:rPr lang="en-US" sz="2400" dirty="0" err="1" smtClean="0"/>
              <a:t>bagi</a:t>
            </a:r>
            <a:r>
              <a:rPr lang="en-US" sz="2400" dirty="0" smtClean="0"/>
              <a:t> </a:t>
            </a:r>
            <a:r>
              <a:rPr lang="en-US" sz="2400" dirty="0" err="1" smtClean="0"/>
              <a:t>para</a:t>
            </a:r>
            <a:r>
              <a:rPr lang="en-US" sz="2400" dirty="0" smtClean="0"/>
              <a:t> </a:t>
            </a:r>
            <a:r>
              <a:rPr lang="en-US" sz="2400" dirty="0" err="1" smtClean="0"/>
              <a:t>pengelola</a:t>
            </a:r>
            <a:r>
              <a:rPr lang="en-US" sz="2400" dirty="0" smtClean="0"/>
              <a:t> </a:t>
            </a:r>
            <a:r>
              <a:rPr lang="en-US" sz="2400" dirty="0" err="1" smtClean="0"/>
              <a:t>untuk</a:t>
            </a:r>
            <a:r>
              <a:rPr lang="en-US" sz="2400" dirty="0" smtClean="0"/>
              <a:t> </a:t>
            </a:r>
            <a:r>
              <a:rPr lang="en-US" sz="2400" dirty="0" err="1" smtClean="0"/>
              <a:t>menjalankan</a:t>
            </a:r>
            <a:r>
              <a:rPr lang="en-US" sz="2400" dirty="0" smtClean="0"/>
              <a:t> </a:t>
            </a:r>
            <a:r>
              <a:rPr lang="en-US" sz="2400" dirty="0" err="1" smtClean="0"/>
              <a:t>prinsip</a:t>
            </a:r>
            <a:r>
              <a:rPr lang="en-US" sz="2400" dirty="0" smtClean="0"/>
              <a:t> </a:t>
            </a:r>
            <a:r>
              <a:rPr lang="en-US" sz="2400" dirty="0" err="1" smtClean="0"/>
              <a:t>keterbukaan</a:t>
            </a:r>
            <a:r>
              <a:rPr lang="en-US" sz="2400" dirty="0" smtClean="0"/>
              <a:t> </a:t>
            </a:r>
            <a:r>
              <a:rPr lang="en-US" sz="2400" dirty="0" err="1" smtClean="0"/>
              <a:t>dalam</a:t>
            </a:r>
            <a:r>
              <a:rPr lang="en-US" sz="2400" dirty="0" smtClean="0"/>
              <a:t> </a:t>
            </a:r>
            <a:r>
              <a:rPr lang="en-US" sz="2400" dirty="0" err="1" smtClean="0"/>
              <a:t>proses</a:t>
            </a:r>
            <a:r>
              <a:rPr lang="en-US" sz="2400" dirty="0" smtClean="0"/>
              <a:t> </a:t>
            </a:r>
            <a:r>
              <a:rPr lang="en-US" sz="2400" dirty="0" err="1" smtClean="0"/>
              <a:t>keputusan</a:t>
            </a:r>
            <a:r>
              <a:rPr lang="en-US" sz="2400" dirty="0" smtClean="0"/>
              <a:t> </a:t>
            </a:r>
            <a:r>
              <a:rPr lang="en-US" sz="2400" dirty="0" err="1" smtClean="0"/>
              <a:t>dan</a:t>
            </a:r>
            <a:r>
              <a:rPr lang="en-US" sz="2400" dirty="0" smtClean="0"/>
              <a:t> </a:t>
            </a:r>
            <a:r>
              <a:rPr lang="en-US" sz="2400" dirty="0" err="1" smtClean="0"/>
              <a:t>penyampaian</a:t>
            </a:r>
            <a:r>
              <a:rPr lang="en-US" sz="2400" dirty="0" smtClean="0"/>
              <a:t> </a:t>
            </a:r>
            <a:r>
              <a:rPr lang="en-US" sz="2400" dirty="0" err="1" smtClean="0"/>
              <a:t>informasi</a:t>
            </a:r>
            <a:r>
              <a:rPr lang="en-US" sz="2400" dirty="0"/>
              <a:t>.</a:t>
            </a:r>
            <a:r>
              <a:rPr lang="en-US" sz="2400" dirty="0" smtClean="0"/>
              <a:t> </a:t>
            </a:r>
          </a:p>
          <a:p>
            <a:r>
              <a:rPr lang="en-US" sz="2400" b="1" dirty="0" err="1" smtClean="0"/>
              <a:t>Prinsip</a:t>
            </a:r>
            <a:r>
              <a:rPr lang="en-US" sz="2400" b="1" dirty="0" smtClean="0"/>
              <a:t> </a:t>
            </a:r>
            <a:r>
              <a:rPr lang="en-US" sz="2400" b="1" dirty="0" err="1" smtClean="0"/>
              <a:t>Akuntabilitas</a:t>
            </a:r>
            <a:endParaRPr lang="en-US" sz="2400" b="1" dirty="0" smtClean="0"/>
          </a:p>
          <a:p>
            <a:pPr lvl="1"/>
            <a:r>
              <a:rPr lang="en-US" sz="2400" dirty="0" smtClean="0"/>
              <a:t>Para  </a:t>
            </a:r>
            <a:r>
              <a:rPr lang="en-US" sz="2400" dirty="0" err="1" smtClean="0"/>
              <a:t>pengelola</a:t>
            </a:r>
            <a:r>
              <a:rPr lang="en-US" sz="2400" dirty="0" smtClean="0"/>
              <a:t> </a:t>
            </a:r>
            <a:r>
              <a:rPr lang="en-US" sz="2400" dirty="0" err="1" smtClean="0"/>
              <a:t>berkewajiban</a:t>
            </a:r>
            <a:r>
              <a:rPr lang="en-US" sz="2400" dirty="0" smtClean="0"/>
              <a:t> </a:t>
            </a:r>
            <a:r>
              <a:rPr lang="en-US" sz="2400" dirty="0" err="1" smtClean="0"/>
              <a:t>untuk</a:t>
            </a:r>
            <a:r>
              <a:rPr lang="en-US" sz="2400" dirty="0" smtClean="0"/>
              <a:t> </a:t>
            </a:r>
            <a:r>
              <a:rPr lang="en-US" sz="2400" dirty="0" err="1" smtClean="0"/>
              <a:t>membinasistem</a:t>
            </a:r>
            <a:r>
              <a:rPr lang="en-US" sz="2400" dirty="0" smtClean="0"/>
              <a:t> </a:t>
            </a:r>
            <a:r>
              <a:rPr lang="en-US" sz="2400" dirty="0" err="1" smtClean="0"/>
              <a:t>akuntansi</a:t>
            </a:r>
            <a:r>
              <a:rPr lang="en-US" sz="2400" dirty="0" smtClean="0"/>
              <a:t> yang </a:t>
            </a:r>
            <a:r>
              <a:rPr lang="en-US" sz="2400" dirty="0" err="1" smtClean="0"/>
              <a:t>efektif</a:t>
            </a:r>
            <a:r>
              <a:rPr lang="en-US" sz="2400" dirty="0" smtClean="0"/>
              <a:t> </a:t>
            </a:r>
            <a:r>
              <a:rPr lang="en-US" sz="2400" dirty="0" err="1" smtClean="0"/>
              <a:t>untuk</a:t>
            </a:r>
            <a:r>
              <a:rPr lang="en-US" sz="2400" dirty="0" smtClean="0"/>
              <a:t> </a:t>
            </a:r>
            <a:r>
              <a:rPr lang="en-US" sz="2400" dirty="0" err="1" smtClean="0"/>
              <a:t>menghasilkan</a:t>
            </a:r>
            <a:r>
              <a:rPr lang="en-US" sz="2400" dirty="0" smtClean="0"/>
              <a:t> </a:t>
            </a:r>
            <a:r>
              <a:rPr lang="en-US" sz="2400" dirty="0" err="1" smtClean="0"/>
              <a:t>laporan</a:t>
            </a:r>
            <a:r>
              <a:rPr lang="en-US" sz="2400" dirty="0" smtClean="0"/>
              <a:t> </a:t>
            </a:r>
            <a:r>
              <a:rPr lang="en-US" sz="2400" dirty="0" err="1" smtClean="0"/>
              <a:t>keuangan</a:t>
            </a:r>
            <a:r>
              <a:rPr lang="en-US" sz="2400" dirty="0" smtClean="0"/>
              <a:t> yang </a:t>
            </a:r>
            <a:r>
              <a:rPr lang="en-US" sz="2400" dirty="0" err="1" smtClean="0"/>
              <a:t>dapat</a:t>
            </a:r>
            <a:r>
              <a:rPr lang="en-US" sz="2400" dirty="0" smtClean="0"/>
              <a:t> </a:t>
            </a:r>
            <a:r>
              <a:rPr lang="en-US" sz="2400" dirty="0" err="1" smtClean="0"/>
              <a:t>dipercaya</a:t>
            </a:r>
            <a:r>
              <a:rPr lang="en-US" sz="24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smtClean="0"/>
              <a:t>Prinsip</a:t>
            </a:r>
            <a:r>
              <a:rPr lang="en-US" dirty="0" smtClean="0"/>
              <a:t> GCG</a:t>
            </a:r>
            <a:endParaRPr lang="en-US" dirty="0"/>
          </a:p>
        </p:txBody>
      </p:sp>
      <p:sp>
        <p:nvSpPr>
          <p:cNvPr id="3" name="Content Placeholder 2"/>
          <p:cNvSpPr>
            <a:spLocks noGrp="1"/>
          </p:cNvSpPr>
          <p:nvPr>
            <p:ph idx="1"/>
          </p:nvPr>
        </p:nvSpPr>
        <p:spPr>
          <a:xfrm>
            <a:off x="457200" y="1143000"/>
            <a:ext cx="8229600" cy="5410200"/>
          </a:xfrm>
        </p:spPr>
        <p:txBody>
          <a:bodyPr>
            <a:normAutofit lnSpcReduction="10000"/>
          </a:bodyPr>
          <a:lstStyle/>
          <a:p>
            <a:r>
              <a:rPr lang="en-US" b="1" dirty="0" err="1" smtClean="0"/>
              <a:t>Prinsip</a:t>
            </a:r>
            <a:r>
              <a:rPr lang="en-US" b="1" dirty="0" smtClean="0"/>
              <a:t> </a:t>
            </a:r>
            <a:r>
              <a:rPr lang="en-US" b="1" dirty="0" err="1" smtClean="0"/>
              <a:t>Responsibilitas</a:t>
            </a:r>
            <a:r>
              <a:rPr lang="en-US" b="1" dirty="0" smtClean="0"/>
              <a:t> </a:t>
            </a:r>
            <a:r>
              <a:rPr lang="en-US" dirty="0" smtClean="0"/>
              <a:t>: </a:t>
            </a:r>
            <a:r>
              <a:rPr lang="en-US" dirty="0" err="1" smtClean="0"/>
              <a:t>para</a:t>
            </a:r>
            <a:r>
              <a:rPr lang="en-US" dirty="0" smtClean="0"/>
              <a:t> </a:t>
            </a:r>
            <a:r>
              <a:rPr lang="en-US" dirty="0" err="1" smtClean="0"/>
              <a:t>pengelola</a:t>
            </a:r>
            <a:r>
              <a:rPr lang="en-US" dirty="0" smtClean="0"/>
              <a:t> </a:t>
            </a:r>
            <a:r>
              <a:rPr lang="en-US" dirty="0" err="1" smtClean="0"/>
              <a:t>wajib</a:t>
            </a:r>
            <a:r>
              <a:rPr lang="en-US" dirty="0" smtClean="0"/>
              <a:t> </a:t>
            </a:r>
            <a:r>
              <a:rPr lang="en-US" dirty="0" err="1" smtClean="0"/>
              <a:t>memberikan</a:t>
            </a:r>
            <a:r>
              <a:rPr lang="en-US" dirty="0" smtClean="0"/>
              <a:t> </a:t>
            </a:r>
            <a:r>
              <a:rPr lang="en-US" dirty="0" err="1" smtClean="0"/>
              <a:t>pertanggungjawaban</a:t>
            </a:r>
            <a:r>
              <a:rPr lang="en-US" dirty="0" smtClean="0"/>
              <a:t> </a:t>
            </a:r>
            <a:r>
              <a:rPr lang="en-US" dirty="0" err="1" smtClean="0"/>
              <a:t>atas</a:t>
            </a:r>
            <a:r>
              <a:rPr lang="en-US" dirty="0" smtClean="0"/>
              <a:t> </a:t>
            </a:r>
            <a:r>
              <a:rPr lang="en-US" dirty="0" err="1" smtClean="0"/>
              <a:t>semua</a:t>
            </a:r>
            <a:r>
              <a:rPr lang="en-US" dirty="0" smtClean="0"/>
              <a:t> </a:t>
            </a:r>
            <a:r>
              <a:rPr lang="en-US" dirty="0" err="1" smtClean="0"/>
              <a:t>tindakan</a:t>
            </a:r>
            <a:r>
              <a:rPr lang="en-US" dirty="0" smtClean="0"/>
              <a:t> </a:t>
            </a:r>
            <a:r>
              <a:rPr lang="en-US" dirty="0" err="1" smtClean="0"/>
              <a:t>dalam</a:t>
            </a:r>
            <a:r>
              <a:rPr lang="en-US" dirty="0" smtClean="0"/>
              <a:t> </a:t>
            </a:r>
            <a:r>
              <a:rPr lang="en-US" dirty="0" err="1" smtClean="0"/>
              <a:t>mengelola</a:t>
            </a:r>
            <a:r>
              <a:rPr lang="en-US" dirty="0" smtClean="0"/>
              <a:t> </a:t>
            </a:r>
            <a:r>
              <a:rPr lang="en-US" dirty="0" err="1" smtClean="0"/>
              <a:t>perusahaan</a:t>
            </a:r>
            <a:r>
              <a:rPr lang="en-US" dirty="0" smtClean="0"/>
              <a:t> </a:t>
            </a:r>
            <a:r>
              <a:rPr lang="en-US" dirty="0" err="1" smtClean="0"/>
              <a:t>kepada</a:t>
            </a:r>
            <a:r>
              <a:rPr lang="en-US" dirty="0" smtClean="0"/>
              <a:t> </a:t>
            </a:r>
            <a:r>
              <a:rPr lang="en-US" dirty="0" err="1" smtClean="0"/>
              <a:t>para</a:t>
            </a:r>
            <a:r>
              <a:rPr lang="en-US" dirty="0" smtClean="0"/>
              <a:t> </a:t>
            </a:r>
            <a:r>
              <a:rPr lang="en-US" dirty="0" err="1" smtClean="0"/>
              <a:t>pemangku</a:t>
            </a:r>
            <a:r>
              <a:rPr lang="en-US" dirty="0" smtClean="0"/>
              <a:t> </a:t>
            </a:r>
            <a:r>
              <a:rPr lang="en-US" dirty="0" err="1" smtClean="0"/>
              <a:t>kepentingan</a:t>
            </a:r>
            <a:r>
              <a:rPr lang="en-US" dirty="0" smtClean="0"/>
              <a:t> </a:t>
            </a:r>
            <a:r>
              <a:rPr lang="en-US" dirty="0" err="1" smtClean="0"/>
              <a:t>sebagai</a:t>
            </a:r>
            <a:r>
              <a:rPr lang="en-US" dirty="0" smtClean="0"/>
              <a:t> </a:t>
            </a:r>
            <a:r>
              <a:rPr lang="en-US" dirty="0" err="1" smtClean="0"/>
              <a:t>wujud</a:t>
            </a:r>
            <a:r>
              <a:rPr lang="en-US" dirty="0" smtClean="0"/>
              <a:t> </a:t>
            </a:r>
            <a:r>
              <a:rPr lang="en-US" dirty="0" err="1" smtClean="0"/>
              <a:t>kepercayaan</a:t>
            </a:r>
            <a:r>
              <a:rPr lang="en-US" dirty="0" smtClean="0"/>
              <a:t> yang </a:t>
            </a:r>
            <a:r>
              <a:rPr lang="en-US" dirty="0" err="1" smtClean="0"/>
              <a:t>diberikan</a:t>
            </a:r>
            <a:r>
              <a:rPr lang="en-US" dirty="0" smtClean="0"/>
              <a:t> </a:t>
            </a:r>
            <a:r>
              <a:rPr lang="en-US" dirty="0" err="1" smtClean="0"/>
              <a:t>padanya</a:t>
            </a:r>
            <a:r>
              <a:rPr lang="en-US" dirty="0" smtClean="0"/>
              <a:t>. Lima </a:t>
            </a:r>
            <a:r>
              <a:rPr lang="en-US" dirty="0" err="1" smtClean="0"/>
              <a:t>dimensi</a:t>
            </a:r>
            <a:r>
              <a:rPr lang="en-US" dirty="0" smtClean="0"/>
              <a:t> </a:t>
            </a:r>
            <a:r>
              <a:rPr lang="en-US" dirty="0" err="1" smtClean="0"/>
              <a:t>tanggung</a:t>
            </a:r>
            <a:r>
              <a:rPr lang="en-US" dirty="0" smtClean="0"/>
              <a:t> </a:t>
            </a:r>
            <a:r>
              <a:rPr lang="en-US" dirty="0" err="1" smtClean="0"/>
              <a:t>jawab</a:t>
            </a:r>
            <a:endParaRPr lang="en-US" dirty="0" smtClean="0"/>
          </a:p>
          <a:p>
            <a:pPr lvl="1"/>
            <a:r>
              <a:rPr lang="en-US" dirty="0" err="1" smtClean="0"/>
              <a:t>Dimensi</a:t>
            </a:r>
            <a:r>
              <a:rPr lang="en-US" dirty="0" smtClean="0"/>
              <a:t> </a:t>
            </a:r>
            <a:r>
              <a:rPr lang="en-US" dirty="0" err="1"/>
              <a:t>E</a:t>
            </a:r>
            <a:r>
              <a:rPr lang="en-US" dirty="0" err="1" smtClean="0"/>
              <a:t>konomi</a:t>
            </a:r>
            <a:endParaRPr lang="en-US" dirty="0" smtClean="0"/>
          </a:p>
          <a:p>
            <a:pPr lvl="1"/>
            <a:r>
              <a:rPr lang="en-US" dirty="0" err="1" smtClean="0"/>
              <a:t>Dimensi</a:t>
            </a:r>
            <a:r>
              <a:rPr lang="en-US" dirty="0" smtClean="0"/>
              <a:t> </a:t>
            </a:r>
            <a:r>
              <a:rPr lang="en-US" dirty="0" err="1" smtClean="0"/>
              <a:t>Hukum</a:t>
            </a:r>
            <a:endParaRPr lang="en-US" dirty="0" smtClean="0"/>
          </a:p>
          <a:p>
            <a:pPr lvl="1"/>
            <a:r>
              <a:rPr lang="en-US" dirty="0" err="1" smtClean="0"/>
              <a:t>Dimensi</a:t>
            </a:r>
            <a:r>
              <a:rPr lang="en-US" dirty="0" smtClean="0"/>
              <a:t> Moral</a:t>
            </a:r>
          </a:p>
          <a:p>
            <a:pPr lvl="1"/>
            <a:r>
              <a:rPr lang="en-US" dirty="0" err="1" smtClean="0"/>
              <a:t>Dimensi</a:t>
            </a:r>
            <a:r>
              <a:rPr lang="en-US" dirty="0" smtClean="0"/>
              <a:t> </a:t>
            </a:r>
            <a:r>
              <a:rPr lang="en-US" dirty="0" err="1" smtClean="0"/>
              <a:t>Sosial</a:t>
            </a:r>
            <a:endParaRPr lang="en-US" dirty="0" smtClean="0"/>
          </a:p>
          <a:p>
            <a:pPr lvl="1"/>
            <a:r>
              <a:rPr lang="en-US" dirty="0" err="1" smtClean="0"/>
              <a:t>Dimensi</a:t>
            </a:r>
            <a:r>
              <a:rPr lang="en-US" dirty="0" smtClean="0"/>
              <a:t> Spiritual</a:t>
            </a:r>
          </a:p>
          <a:p>
            <a:pPr lvl="1"/>
            <a:endParaRPr lang="en-US" dirty="0" smtClean="0"/>
          </a:p>
          <a:p>
            <a:pPr lv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Prinsip</a:t>
            </a:r>
            <a:r>
              <a:rPr lang="en-US" dirty="0" smtClean="0"/>
              <a:t> GCG</a:t>
            </a:r>
            <a:endParaRPr lang="en-US" dirty="0"/>
          </a:p>
        </p:txBody>
      </p:sp>
      <p:sp>
        <p:nvSpPr>
          <p:cNvPr id="3" name="Content Placeholder 2"/>
          <p:cNvSpPr>
            <a:spLocks noGrp="1"/>
          </p:cNvSpPr>
          <p:nvPr>
            <p:ph idx="1"/>
          </p:nvPr>
        </p:nvSpPr>
        <p:spPr/>
        <p:txBody>
          <a:bodyPr/>
          <a:lstStyle/>
          <a:p>
            <a:r>
              <a:rPr lang="en-US" b="1" dirty="0" err="1" smtClean="0"/>
              <a:t>Kemadirian</a:t>
            </a:r>
            <a:endParaRPr lang="en-US" b="1" dirty="0" smtClean="0"/>
          </a:p>
          <a:p>
            <a:pPr lvl="1"/>
            <a:r>
              <a:rPr lang="en-US" dirty="0" err="1" smtClean="0"/>
              <a:t>Suatu</a:t>
            </a:r>
            <a:r>
              <a:rPr lang="en-US" dirty="0" smtClean="0"/>
              <a:t> </a:t>
            </a:r>
            <a:r>
              <a:rPr lang="en-US" dirty="0" err="1" smtClean="0"/>
              <a:t>keadaan</a:t>
            </a:r>
            <a:r>
              <a:rPr lang="en-US" dirty="0" smtClean="0"/>
              <a:t> </a:t>
            </a:r>
            <a:r>
              <a:rPr lang="en-US" dirty="0" err="1" smtClean="0"/>
              <a:t>dimana</a:t>
            </a:r>
            <a:r>
              <a:rPr lang="en-US" dirty="0" smtClean="0"/>
              <a:t> </a:t>
            </a:r>
            <a:r>
              <a:rPr lang="en-US" dirty="0" err="1" smtClean="0"/>
              <a:t>para</a:t>
            </a:r>
            <a:r>
              <a:rPr lang="en-US" dirty="0" smtClean="0"/>
              <a:t> </a:t>
            </a:r>
            <a:r>
              <a:rPr lang="en-US" dirty="0" err="1" smtClean="0"/>
              <a:t>pengelola</a:t>
            </a:r>
            <a:r>
              <a:rPr lang="en-US" dirty="0" smtClean="0"/>
              <a:t> </a:t>
            </a:r>
            <a:r>
              <a:rPr lang="en-US" dirty="0" err="1" smtClean="0"/>
              <a:t>dalam</a:t>
            </a:r>
            <a:r>
              <a:rPr lang="en-US" dirty="0" smtClean="0"/>
              <a:t> </a:t>
            </a:r>
            <a:r>
              <a:rPr lang="en-US" dirty="0" err="1" smtClean="0"/>
              <a:t>mengambil</a:t>
            </a:r>
            <a:r>
              <a:rPr lang="en-US" dirty="0" smtClean="0"/>
              <a:t> </a:t>
            </a:r>
            <a:r>
              <a:rPr lang="en-US" dirty="0" err="1" smtClean="0"/>
              <a:t>suatu</a:t>
            </a:r>
            <a:r>
              <a:rPr lang="en-US" dirty="0" smtClean="0"/>
              <a:t> </a:t>
            </a:r>
            <a:r>
              <a:rPr lang="en-US" dirty="0" err="1" smtClean="0"/>
              <a:t>keputusan</a:t>
            </a:r>
            <a:r>
              <a:rPr lang="en-US" dirty="0" smtClean="0"/>
              <a:t> </a:t>
            </a:r>
            <a:r>
              <a:rPr lang="en-US" dirty="0" err="1" smtClean="0"/>
              <a:t>bersifat</a:t>
            </a:r>
            <a:r>
              <a:rPr lang="en-US" dirty="0" smtClean="0"/>
              <a:t> </a:t>
            </a:r>
            <a:r>
              <a:rPr lang="en-US" dirty="0" err="1" smtClean="0"/>
              <a:t>frofesional</a:t>
            </a:r>
            <a:r>
              <a:rPr lang="en-US" dirty="0" smtClean="0"/>
              <a:t>, </a:t>
            </a:r>
            <a:r>
              <a:rPr lang="en-US" dirty="0" err="1" smtClean="0"/>
              <a:t>mandiri</a:t>
            </a:r>
            <a:r>
              <a:rPr lang="en-US" dirty="0" smtClean="0"/>
              <a:t>, </a:t>
            </a:r>
            <a:r>
              <a:rPr lang="en-US" dirty="0" err="1" smtClean="0"/>
              <a:t>bebas</a:t>
            </a:r>
            <a:r>
              <a:rPr lang="en-US" dirty="0" smtClean="0"/>
              <a:t> </a:t>
            </a:r>
            <a:r>
              <a:rPr lang="en-US" dirty="0" err="1" smtClean="0"/>
              <a:t>dari</a:t>
            </a:r>
            <a:r>
              <a:rPr lang="en-US" dirty="0" smtClean="0"/>
              <a:t> </a:t>
            </a:r>
            <a:r>
              <a:rPr lang="en-US" dirty="0" err="1" smtClean="0"/>
              <a:t>konflik</a:t>
            </a:r>
            <a:r>
              <a:rPr lang="en-US" dirty="0" smtClean="0"/>
              <a:t> </a:t>
            </a:r>
            <a:r>
              <a:rPr lang="en-US" dirty="0" err="1" smtClean="0"/>
              <a:t>kepentingan</a:t>
            </a:r>
            <a:r>
              <a:rPr lang="en-US" dirty="0" smtClean="0"/>
              <a:t>, </a:t>
            </a:r>
            <a:r>
              <a:rPr lang="en-US" dirty="0" err="1" smtClean="0"/>
              <a:t>dan</a:t>
            </a:r>
            <a:r>
              <a:rPr lang="en-US" dirty="0" smtClean="0"/>
              <a:t> </a:t>
            </a:r>
            <a:r>
              <a:rPr lang="en-US" dirty="0" err="1" smtClean="0"/>
              <a:t>bebas</a:t>
            </a:r>
            <a:r>
              <a:rPr lang="en-US" dirty="0" smtClean="0"/>
              <a:t> </a:t>
            </a:r>
            <a:r>
              <a:rPr lang="en-US" dirty="0" err="1" smtClean="0"/>
              <a:t>dari</a:t>
            </a:r>
            <a:r>
              <a:rPr lang="en-US" dirty="0" smtClean="0"/>
              <a:t> </a:t>
            </a:r>
            <a:r>
              <a:rPr lang="en-US" dirty="0" err="1" smtClean="0"/>
              <a:t>tekanan</a:t>
            </a:r>
            <a:r>
              <a:rPr lang="en-US" dirty="0" smtClean="0"/>
              <a:t>/</a:t>
            </a:r>
            <a:r>
              <a:rPr lang="en-US" dirty="0" err="1" smtClean="0"/>
              <a:t>pengaruh</a:t>
            </a:r>
            <a:r>
              <a:rPr lang="en-US" dirty="0" smtClean="0"/>
              <a:t> </a:t>
            </a:r>
            <a:r>
              <a:rPr lang="en-US" dirty="0" err="1" smtClean="0"/>
              <a:t>dari</a:t>
            </a:r>
            <a:r>
              <a:rPr lang="en-US" dirty="0" smtClean="0"/>
              <a:t> </a:t>
            </a:r>
            <a:r>
              <a:rPr lang="en-US" dirty="0" err="1" smtClean="0"/>
              <a:t>manapun</a:t>
            </a:r>
            <a:r>
              <a:rPr lang="en-US" dirty="0" smtClean="0"/>
              <a:t> yang </a:t>
            </a:r>
            <a:r>
              <a:rPr lang="en-US" dirty="0" err="1" smtClean="0"/>
              <a:t>bertentangan</a:t>
            </a:r>
            <a:r>
              <a:rPr lang="en-US" dirty="0" smtClean="0"/>
              <a:t> </a:t>
            </a:r>
            <a:r>
              <a:rPr lang="en-US" dirty="0" err="1" smtClean="0"/>
              <a:t>dengan</a:t>
            </a:r>
            <a:r>
              <a:rPr lang="en-US" dirty="0" smtClean="0"/>
              <a:t> </a:t>
            </a:r>
            <a:r>
              <a:rPr lang="en-US" dirty="0" err="1" smtClean="0"/>
              <a:t>perundang-undangan</a:t>
            </a:r>
            <a:r>
              <a:rPr lang="en-US" dirty="0" smtClean="0"/>
              <a:t> yang </a:t>
            </a:r>
            <a:r>
              <a:rPr lang="en-US" dirty="0" err="1" smtClean="0"/>
              <a:t>berlaku</a:t>
            </a:r>
            <a:r>
              <a:rPr lang="en-US" dirty="0" smtClean="0"/>
              <a:t> </a:t>
            </a:r>
            <a:r>
              <a:rPr lang="en-US" dirty="0" err="1" smtClean="0"/>
              <a:t>dan</a:t>
            </a:r>
            <a:r>
              <a:rPr lang="en-US" dirty="0" smtClean="0"/>
              <a:t> </a:t>
            </a:r>
            <a:r>
              <a:rPr lang="en-US" dirty="0" err="1" smtClean="0"/>
              <a:t>prinsip-prinsip</a:t>
            </a:r>
            <a:r>
              <a:rPr lang="en-US" dirty="0" smtClean="0"/>
              <a:t> </a:t>
            </a:r>
            <a:r>
              <a:rPr lang="en-US" dirty="0" err="1" smtClean="0"/>
              <a:t>pengelolaan</a:t>
            </a:r>
            <a:r>
              <a:rPr lang="en-US" dirty="0" smtClean="0"/>
              <a:t> yang </a:t>
            </a:r>
            <a:r>
              <a:rPr lang="en-US" dirty="0" err="1" smtClean="0"/>
              <a:t>sehat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Manfaat</a:t>
            </a:r>
            <a:r>
              <a:rPr lang="en-US" dirty="0" smtClean="0"/>
              <a:t> GCG</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Memudahkan</a:t>
            </a:r>
            <a:r>
              <a:rPr lang="en-US" dirty="0" smtClean="0"/>
              <a:t> </a:t>
            </a:r>
            <a:r>
              <a:rPr lang="en-US" dirty="0" err="1" smtClean="0"/>
              <a:t>akses</a:t>
            </a:r>
            <a:r>
              <a:rPr lang="en-US" dirty="0" smtClean="0"/>
              <a:t> </a:t>
            </a:r>
            <a:r>
              <a:rPr lang="en-US" dirty="0" err="1" smtClean="0"/>
              <a:t>terhadap</a:t>
            </a:r>
            <a:r>
              <a:rPr lang="en-US" dirty="0" smtClean="0"/>
              <a:t> </a:t>
            </a:r>
            <a:r>
              <a:rPr lang="en-US" dirty="0" err="1" smtClean="0"/>
              <a:t>investasi</a:t>
            </a:r>
            <a:r>
              <a:rPr lang="en-US" dirty="0" smtClean="0"/>
              <a:t> </a:t>
            </a:r>
            <a:r>
              <a:rPr lang="en-US" dirty="0" err="1" smtClean="0"/>
              <a:t>domestik</a:t>
            </a:r>
            <a:r>
              <a:rPr lang="en-US" dirty="0"/>
              <a:t> </a:t>
            </a:r>
            <a:r>
              <a:rPr lang="en-US" dirty="0" err="1" smtClean="0"/>
              <a:t>maupun</a:t>
            </a:r>
            <a:r>
              <a:rPr lang="en-US" dirty="0" smtClean="0"/>
              <a:t> </a:t>
            </a:r>
            <a:r>
              <a:rPr lang="en-US" dirty="0" err="1" smtClean="0"/>
              <a:t>asing</a:t>
            </a:r>
            <a:endParaRPr lang="en-US" dirty="0" smtClean="0"/>
          </a:p>
          <a:p>
            <a:r>
              <a:rPr lang="en-US" dirty="0" err="1" smtClean="0"/>
              <a:t>Mendapatkan</a:t>
            </a:r>
            <a:r>
              <a:rPr lang="en-US" dirty="0" smtClean="0"/>
              <a:t> </a:t>
            </a:r>
            <a:r>
              <a:rPr lang="en-US" dirty="0" err="1" smtClean="0"/>
              <a:t>biaya</a:t>
            </a:r>
            <a:r>
              <a:rPr lang="en-US" dirty="0" smtClean="0"/>
              <a:t> modal yang </a:t>
            </a:r>
            <a:r>
              <a:rPr lang="en-US" dirty="0" err="1" smtClean="0"/>
              <a:t>lebih</a:t>
            </a:r>
            <a:r>
              <a:rPr lang="en-US" dirty="0" smtClean="0"/>
              <a:t> </a:t>
            </a:r>
            <a:r>
              <a:rPr lang="en-US" dirty="0" err="1" smtClean="0"/>
              <a:t>murah</a:t>
            </a:r>
            <a:endParaRPr lang="en-US" dirty="0" smtClean="0"/>
          </a:p>
          <a:p>
            <a:r>
              <a:rPr lang="en-US" dirty="0" err="1" smtClean="0"/>
              <a:t>Memberikan</a:t>
            </a:r>
            <a:r>
              <a:rPr lang="en-US" dirty="0" smtClean="0"/>
              <a:t> </a:t>
            </a:r>
            <a:r>
              <a:rPr lang="en-US" dirty="0" err="1" smtClean="0"/>
              <a:t>keputusan</a:t>
            </a:r>
            <a:r>
              <a:rPr lang="en-US" dirty="0" smtClean="0"/>
              <a:t> yang </a:t>
            </a:r>
            <a:r>
              <a:rPr lang="en-US" dirty="0" err="1" smtClean="0"/>
              <a:t>lebih</a:t>
            </a:r>
            <a:r>
              <a:rPr lang="en-US" dirty="0" smtClean="0"/>
              <a:t> </a:t>
            </a:r>
            <a:r>
              <a:rPr lang="en-US" dirty="0" err="1" smtClean="0"/>
              <a:t>baik</a:t>
            </a:r>
            <a:r>
              <a:rPr lang="en-US" dirty="0" smtClean="0"/>
              <a:t> </a:t>
            </a:r>
            <a:r>
              <a:rPr lang="en-US" dirty="0" err="1" smtClean="0"/>
              <a:t>dalam</a:t>
            </a:r>
            <a:r>
              <a:rPr lang="en-US" dirty="0" smtClean="0"/>
              <a:t> </a:t>
            </a:r>
            <a:r>
              <a:rPr lang="en-US" dirty="0" err="1" smtClean="0"/>
              <a:t>meningkatkan</a:t>
            </a:r>
            <a:r>
              <a:rPr lang="en-US" dirty="0" smtClean="0"/>
              <a:t> </a:t>
            </a:r>
            <a:r>
              <a:rPr lang="en-US" dirty="0" err="1" smtClean="0"/>
              <a:t>kinerja</a:t>
            </a:r>
            <a:r>
              <a:rPr lang="en-US" dirty="0" smtClean="0"/>
              <a:t> </a:t>
            </a:r>
            <a:r>
              <a:rPr lang="en-US" dirty="0" err="1" smtClean="0"/>
              <a:t>ekonomi</a:t>
            </a:r>
            <a:r>
              <a:rPr lang="en-US" dirty="0" smtClean="0"/>
              <a:t> </a:t>
            </a:r>
            <a:r>
              <a:rPr lang="en-US" dirty="0" err="1" smtClean="0"/>
              <a:t>perusahaan</a:t>
            </a:r>
            <a:endParaRPr lang="en-US" dirty="0" smtClean="0"/>
          </a:p>
          <a:p>
            <a:r>
              <a:rPr lang="en-US" dirty="0" err="1" smtClean="0"/>
              <a:t>Meningkatkan</a:t>
            </a:r>
            <a:r>
              <a:rPr lang="en-US" dirty="0" smtClean="0"/>
              <a:t> </a:t>
            </a:r>
            <a:r>
              <a:rPr lang="en-US" dirty="0" err="1" smtClean="0"/>
              <a:t>keyakinan</a:t>
            </a:r>
            <a:r>
              <a:rPr lang="en-US" dirty="0" smtClean="0"/>
              <a:t> </a:t>
            </a:r>
            <a:r>
              <a:rPr lang="en-US" dirty="0" err="1" smtClean="0"/>
              <a:t>dan</a:t>
            </a:r>
            <a:r>
              <a:rPr lang="en-US" dirty="0" smtClean="0"/>
              <a:t> </a:t>
            </a:r>
            <a:r>
              <a:rPr lang="en-US" dirty="0" err="1" smtClean="0"/>
              <a:t>kepercayaan</a:t>
            </a:r>
            <a:r>
              <a:rPr lang="en-US" dirty="0" smtClean="0"/>
              <a:t> </a:t>
            </a:r>
            <a:r>
              <a:rPr lang="en-US" dirty="0" err="1" smtClean="0"/>
              <a:t>dari</a:t>
            </a:r>
            <a:r>
              <a:rPr lang="en-US" dirty="0" smtClean="0"/>
              <a:t> </a:t>
            </a:r>
            <a:r>
              <a:rPr lang="en-US" dirty="0" err="1" smtClean="0"/>
              <a:t>para</a:t>
            </a:r>
            <a:r>
              <a:rPr lang="en-US" dirty="0" smtClean="0"/>
              <a:t> </a:t>
            </a:r>
            <a:r>
              <a:rPr lang="en-US" dirty="0" err="1" smtClean="0"/>
              <a:t>pemangku</a:t>
            </a:r>
            <a:r>
              <a:rPr lang="en-US" dirty="0" smtClean="0"/>
              <a:t>  </a:t>
            </a:r>
            <a:r>
              <a:rPr lang="en-US" dirty="0" err="1" smtClean="0"/>
              <a:t>kepentingan</a:t>
            </a:r>
            <a:r>
              <a:rPr lang="en-US" dirty="0" smtClean="0"/>
              <a:t> </a:t>
            </a:r>
            <a:r>
              <a:rPr lang="en-US" dirty="0" err="1" smtClean="0"/>
              <a:t>terhadap</a:t>
            </a:r>
            <a:r>
              <a:rPr lang="en-US" dirty="0" smtClean="0"/>
              <a:t> </a:t>
            </a:r>
            <a:r>
              <a:rPr lang="en-US" dirty="0" err="1" smtClean="0"/>
              <a:t>perusahaan</a:t>
            </a:r>
            <a:endParaRPr lang="en-US" dirty="0" smtClean="0"/>
          </a:p>
          <a:p>
            <a:r>
              <a:rPr lang="en-US" dirty="0" err="1" smtClean="0"/>
              <a:t>Melindungi</a:t>
            </a:r>
            <a:r>
              <a:rPr lang="en-US" dirty="0" smtClean="0"/>
              <a:t> </a:t>
            </a:r>
            <a:r>
              <a:rPr lang="en-US" dirty="0" err="1" smtClean="0"/>
              <a:t>direksi</a:t>
            </a:r>
            <a:r>
              <a:rPr lang="en-US" dirty="0" smtClean="0"/>
              <a:t> </a:t>
            </a:r>
            <a:r>
              <a:rPr lang="en-US" dirty="0" err="1" smtClean="0"/>
              <a:t>dan</a:t>
            </a:r>
            <a:r>
              <a:rPr lang="en-US" dirty="0" smtClean="0"/>
              <a:t> </a:t>
            </a:r>
            <a:r>
              <a:rPr lang="en-US" dirty="0" err="1" smtClean="0"/>
              <a:t>komisaris</a:t>
            </a:r>
            <a:r>
              <a:rPr lang="en-US" dirty="0" smtClean="0"/>
              <a:t> </a:t>
            </a:r>
            <a:r>
              <a:rPr lang="en-US" dirty="0" err="1" smtClean="0"/>
              <a:t>dari</a:t>
            </a:r>
            <a:r>
              <a:rPr lang="en-US" dirty="0" smtClean="0"/>
              <a:t> </a:t>
            </a:r>
            <a:r>
              <a:rPr lang="en-US" dirty="0" err="1" smtClean="0"/>
              <a:t>tuntutan</a:t>
            </a:r>
            <a:r>
              <a:rPr lang="en-US" dirty="0" smtClean="0"/>
              <a:t> </a:t>
            </a:r>
            <a:r>
              <a:rPr lang="en-US" dirty="0" err="1" smtClean="0"/>
              <a:t>hukum</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Perangkat</a:t>
            </a:r>
            <a:r>
              <a:rPr lang="en-US" dirty="0" smtClean="0"/>
              <a:t> </a:t>
            </a:r>
            <a:r>
              <a:rPr lang="en-US" dirty="0" err="1" smtClean="0"/>
              <a:t>Dalam</a:t>
            </a:r>
            <a:r>
              <a:rPr lang="en-US" dirty="0" smtClean="0"/>
              <a:t> </a:t>
            </a:r>
            <a:r>
              <a:rPr lang="en-US" dirty="0" err="1" smtClean="0"/>
              <a:t>Penerapan</a:t>
            </a:r>
            <a:r>
              <a:rPr lang="en-US" dirty="0" smtClean="0"/>
              <a:t> GCG</a:t>
            </a:r>
            <a:endParaRPr lang="en-US" dirty="0"/>
          </a:p>
        </p:txBody>
      </p:sp>
      <p:sp>
        <p:nvSpPr>
          <p:cNvPr id="3" name="Content Placeholder 2"/>
          <p:cNvSpPr>
            <a:spLocks noGrp="1"/>
          </p:cNvSpPr>
          <p:nvPr>
            <p:ph idx="1"/>
          </p:nvPr>
        </p:nvSpPr>
        <p:spPr/>
        <p:txBody>
          <a:bodyPr>
            <a:normAutofit fontScale="92500" lnSpcReduction="20000"/>
          </a:bodyPr>
          <a:lstStyle/>
          <a:p>
            <a:r>
              <a:rPr lang="en-US" b="1" dirty="0" err="1" smtClean="0"/>
              <a:t>Komisaris</a:t>
            </a:r>
            <a:r>
              <a:rPr lang="en-US" b="1" dirty="0" smtClean="0"/>
              <a:t> </a:t>
            </a:r>
            <a:r>
              <a:rPr lang="en-US" b="1" dirty="0" err="1" smtClean="0"/>
              <a:t>independen</a:t>
            </a:r>
            <a:r>
              <a:rPr lang="en-US" dirty="0" smtClean="0"/>
              <a:t>, </a:t>
            </a:r>
            <a:r>
              <a:rPr lang="en-US" dirty="0" err="1" smtClean="0"/>
              <a:t>pengertiannya</a:t>
            </a:r>
            <a:r>
              <a:rPr lang="en-US" dirty="0" smtClean="0"/>
              <a:t>:</a:t>
            </a:r>
          </a:p>
          <a:p>
            <a:pPr lvl="1"/>
            <a:r>
              <a:rPr lang="en-US" dirty="0" err="1" smtClean="0"/>
              <a:t>Seseorang</a:t>
            </a:r>
            <a:r>
              <a:rPr lang="en-US" dirty="0" smtClean="0"/>
              <a:t> yang </a:t>
            </a:r>
            <a:r>
              <a:rPr lang="en-US" dirty="0" err="1" smtClean="0"/>
              <a:t>ditunjuk</a:t>
            </a:r>
            <a:r>
              <a:rPr lang="en-US" dirty="0" smtClean="0"/>
              <a:t> </a:t>
            </a:r>
            <a:r>
              <a:rPr lang="en-US" dirty="0" err="1" smtClean="0"/>
              <a:t>untuk</a:t>
            </a:r>
            <a:r>
              <a:rPr lang="en-US" dirty="0" smtClean="0"/>
              <a:t> </a:t>
            </a:r>
            <a:r>
              <a:rPr lang="en-US" dirty="0" err="1" smtClean="0"/>
              <a:t>mewakili</a:t>
            </a:r>
            <a:r>
              <a:rPr lang="en-US" dirty="0" smtClean="0"/>
              <a:t> </a:t>
            </a:r>
            <a:r>
              <a:rPr lang="en-US" dirty="0" err="1" smtClean="0"/>
              <a:t>pemegang</a:t>
            </a:r>
            <a:r>
              <a:rPr lang="en-US" dirty="0" smtClean="0"/>
              <a:t> </a:t>
            </a:r>
            <a:r>
              <a:rPr lang="en-US" dirty="0" err="1" smtClean="0"/>
              <a:t>saham</a:t>
            </a:r>
            <a:r>
              <a:rPr lang="en-US" dirty="0" smtClean="0"/>
              <a:t> </a:t>
            </a:r>
            <a:r>
              <a:rPr lang="en-US" dirty="0" err="1" smtClean="0"/>
              <a:t>independen</a:t>
            </a:r>
            <a:endParaRPr lang="en-US" dirty="0" smtClean="0"/>
          </a:p>
          <a:p>
            <a:pPr lvl="1"/>
            <a:r>
              <a:rPr lang="en-US" dirty="0" err="1" smtClean="0"/>
              <a:t>Pihak</a:t>
            </a:r>
            <a:r>
              <a:rPr lang="en-US" dirty="0" smtClean="0"/>
              <a:t> yang </a:t>
            </a:r>
            <a:r>
              <a:rPr lang="en-US" dirty="0" err="1" smtClean="0"/>
              <a:t>ditunjuk</a:t>
            </a:r>
            <a:r>
              <a:rPr lang="en-US" dirty="0" smtClean="0"/>
              <a:t> </a:t>
            </a:r>
            <a:r>
              <a:rPr lang="en-US" dirty="0" err="1" smtClean="0"/>
              <a:t>tidak</a:t>
            </a:r>
            <a:r>
              <a:rPr lang="en-US" dirty="0" smtClean="0"/>
              <a:t> </a:t>
            </a:r>
            <a:r>
              <a:rPr lang="en-US" dirty="0" err="1" smtClean="0"/>
              <a:t>dalam</a:t>
            </a:r>
            <a:r>
              <a:rPr lang="en-US" dirty="0" smtClean="0"/>
              <a:t> </a:t>
            </a:r>
            <a:r>
              <a:rPr lang="en-US" dirty="0" err="1" smtClean="0"/>
              <a:t>kapasitas</a:t>
            </a:r>
            <a:r>
              <a:rPr lang="en-US" dirty="0" smtClean="0"/>
              <a:t> </a:t>
            </a:r>
            <a:r>
              <a:rPr lang="en-US" dirty="0" err="1" smtClean="0"/>
              <a:t>mewakili</a:t>
            </a:r>
            <a:r>
              <a:rPr lang="en-US" dirty="0" smtClean="0"/>
              <a:t> </a:t>
            </a:r>
            <a:r>
              <a:rPr lang="en-US" dirty="0" err="1" smtClean="0"/>
              <a:t>pihak</a:t>
            </a:r>
            <a:r>
              <a:rPr lang="en-US" dirty="0" smtClean="0"/>
              <a:t> </a:t>
            </a:r>
            <a:r>
              <a:rPr lang="en-US" dirty="0" err="1" smtClean="0"/>
              <a:t>manapun</a:t>
            </a:r>
            <a:r>
              <a:rPr lang="en-US" dirty="0" smtClean="0"/>
              <a:t> </a:t>
            </a:r>
            <a:r>
              <a:rPr lang="en-US" dirty="0" err="1" smtClean="0"/>
              <a:t>dan</a:t>
            </a:r>
            <a:r>
              <a:rPr lang="en-US" dirty="0" smtClean="0"/>
              <a:t> </a:t>
            </a:r>
            <a:r>
              <a:rPr lang="en-US" dirty="0" err="1" smtClean="0"/>
              <a:t>semata-mata</a:t>
            </a:r>
            <a:r>
              <a:rPr lang="en-US" dirty="0" smtClean="0"/>
              <a:t> </a:t>
            </a:r>
            <a:r>
              <a:rPr lang="en-US" dirty="0" err="1" smtClean="0"/>
              <a:t>ditunjuk</a:t>
            </a:r>
            <a:r>
              <a:rPr lang="en-US" dirty="0" smtClean="0"/>
              <a:t> </a:t>
            </a:r>
            <a:r>
              <a:rPr lang="en-US" dirty="0" err="1" smtClean="0"/>
              <a:t>berdasarkan</a:t>
            </a:r>
            <a:r>
              <a:rPr lang="en-US" dirty="0" smtClean="0"/>
              <a:t> </a:t>
            </a:r>
            <a:r>
              <a:rPr lang="en-US" dirty="0" err="1" smtClean="0"/>
              <a:t>latar</a:t>
            </a:r>
            <a:r>
              <a:rPr lang="en-US" dirty="0" smtClean="0"/>
              <a:t> </a:t>
            </a:r>
            <a:r>
              <a:rPr lang="en-US" dirty="0" err="1" smtClean="0"/>
              <a:t>belakang</a:t>
            </a:r>
            <a:r>
              <a:rPr lang="en-US" dirty="0" smtClean="0"/>
              <a:t> </a:t>
            </a:r>
            <a:r>
              <a:rPr lang="en-US" dirty="0" err="1" smtClean="0"/>
              <a:t>pengetahuan</a:t>
            </a:r>
            <a:r>
              <a:rPr lang="en-US" dirty="0" smtClean="0"/>
              <a:t>, </a:t>
            </a:r>
            <a:r>
              <a:rPr lang="en-US" dirty="0" err="1" smtClean="0"/>
              <a:t>pengalaman</a:t>
            </a:r>
            <a:r>
              <a:rPr lang="en-US" dirty="0" smtClean="0"/>
              <a:t> </a:t>
            </a:r>
            <a:r>
              <a:rPr lang="en-US" dirty="0" err="1" smtClean="0"/>
              <a:t>dan</a:t>
            </a:r>
            <a:r>
              <a:rPr lang="en-US" dirty="0" smtClean="0"/>
              <a:t> </a:t>
            </a:r>
            <a:r>
              <a:rPr lang="en-US" dirty="0" err="1" smtClean="0"/>
              <a:t>keahlian</a:t>
            </a:r>
            <a:r>
              <a:rPr lang="en-US" dirty="0" smtClean="0"/>
              <a:t> </a:t>
            </a:r>
            <a:r>
              <a:rPr lang="en-US" dirty="0" err="1" smtClean="0"/>
              <a:t>profesional</a:t>
            </a:r>
            <a:r>
              <a:rPr lang="en-US" dirty="0" smtClean="0"/>
              <a:t> yang </a:t>
            </a:r>
            <a:r>
              <a:rPr lang="en-US" dirty="0" err="1" smtClean="0"/>
              <a:t>dimilikinya</a:t>
            </a:r>
            <a:r>
              <a:rPr lang="en-US" dirty="0" smtClean="0"/>
              <a:t> </a:t>
            </a:r>
            <a:r>
              <a:rPr lang="en-US" dirty="0" err="1" smtClean="0"/>
              <a:t>untuk</a:t>
            </a:r>
            <a:r>
              <a:rPr lang="en-US" dirty="0" smtClean="0"/>
              <a:t> </a:t>
            </a:r>
            <a:r>
              <a:rPr lang="en-US" dirty="0" err="1" smtClean="0"/>
              <a:t>sepenuhnya</a:t>
            </a:r>
            <a:r>
              <a:rPr lang="en-US" dirty="0" smtClean="0"/>
              <a:t> </a:t>
            </a:r>
            <a:r>
              <a:rPr lang="en-US" dirty="0" err="1" smtClean="0"/>
              <a:t>menjalankan</a:t>
            </a:r>
            <a:r>
              <a:rPr lang="en-US" dirty="0" smtClean="0"/>
              <a:t> </a:t>
            </a:r>
            <a:r>
              <a:rPr lang="en-US" dirty="0" err="1" smtClean="0"/>
              <a:t>tugas</a:t>
            </a:r>
            <a:r>
              <a:rPr lang="en-US" dirty="0" smtClean="0"/>
              <a:t> </a:t>
            </a:r>
            <a:r>
              <a:rPr lang="en-US" dirty="0" err="1" smtClean="0"/>
              <a:t>demi</a:t>
            </a:r>
            <a:r>
              <a:rPr lang="en-US" dirty="0" smtClean="0"/>
              <a:t> </a:t>
            </a:r>
            <a:r>
              <a:rPr lang="en-US" dirty="0" err="1" smtClean="0"/>
              <a:t>kepentingan</a:t>
            </a:r>
            <a:r>
              <a:rPr lang="en-US" dirty="0" smtClean="0"/>
              <a:t> </a:t>
            </a:r>
            <a:r>
              <a:rPr lang="en-US" dirty="0" err="1" smtClean="0"/>
              <a:t>perusahaan</a:t>
            </a:r>
            <a:endParaRPr lang="en-US" dirty="0" smtClean="0"/>
          </a:p>
          <a:p>
            <a:pPr lvl="1"/>
            <a:r>
              <a:rPr lang="en-US" dirty="0" err="1" smtClean="0"/>
              <a:t>Independen</a:t>
            </a:r>
            <a:r>
              <a:rPr lang="en-US" dirty="0" smtClean="0"/>
              <a:t> in fact (</a:t>
            </a:r>
            <a:r>
              <a:rPr lang="en-US" dirty="0" err="1" smtClean="0"/>
              <a:t>pengambilan</a:t>
            </a:r>
            <a:r>
              <a:rPr lang="en-US" dirty="0" smtClean="0"/>
              <a:t> </a:t>
            </a:r>
            <a:r>
              <a:rPr lang="en-US" dirty="0" err="1" smtClean="0"/>
              <a:t>keputusan</a:t>
            </a:r>
            <a:r>
              <a:rPr lang="en-US" dirty="0"/>
              <a:t> </a:t>
            </a:r>
            <a:r>
              <a:rPr lang="en-US" dirty="0" err="1" smtClean="0"/>
              <a:t>berdasarkan</a:t>
            </a:r>
            <a:r>
              <a:rPr lang="en-US" dirty="0" smtClean="0"/>
              <a:t> </a:t>
            </a:r>
            <a:r>
              <a:rPr lang="en-US" dirty="0" err="1" smtClean="0"/>
              <a:t>profesionalisme</a:t>
            </a:r>
            <a:r>
              <a:rPr lang="en-US" dirty="0" smtClean="0"/>
              <a:t>) </a:t>
            </a:r>
            <a:r>
              <a:rPr lang="en-US" dirty="0" err="1" smtClean="0"/>
              <a:t>dan</a:t>
            </a:r>
            <a:r>
              <a:rPr lang="en-US" dirty="0" smtClean="0"/>
              <a:t> </a:t>
            </a:r>
            <a:r>
              <a:rPr lang="en-US" dirty="0" err="1" smtClean="0"/>
              <a:t>independen</a:t>
            </a:r>
            <a:r>
              <a:rPr lang="en-US" dirty="0" smtClean="0"/>
              <a:t> in appearance (</a:t>
            </a:r>
            <a:r>
              <a:rPr lang="en-US" dirty="0" err="1" smtClean="0"/>
              <a:t>tidak</a:t>
            </a:r>
            <a:r>
              <a:rPr lang="en-US" dirty="0" smtClean="0"/>
              <a:t> </a:t>
            </a:r>
            <a:r>
              <a:rPr lang="en-US" dirty="0" err="1" smtClean="0"/>
              <a:t>ada</a:t>
            </a:r>
            <a:r>
              <a:rPr lang="en-US" dirty="0" smtClean="0"/>
              <a:t> </a:t>
            </a:r>
            <a:r>
              <a:rPr lang="en-US" dirty="0" err="1" smtClean="0"/>
              <a:t>hubungan</a:t>
            </a:r>
            <a:r>
              <a:rPr lang="en-US" dirty="0" smtClean="0"/>
              <a:t> </a:t>
            </a:r>
            <a:r>
              <a:rPr lang="en-US" dirty="0" err="1" smtClean="0"/>
              <a:t>darah</a:t>
            </a:r>
            <a:r>
              <a:rPr lang="en-US" dirty="0" smtClean="0"/>
              <a:t>)</a:t>
            </a:r>
          </a:p>
          <a:p>
            <a:pPr>
              <a:buNone/>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smtClean="0"/>
              <a:t>Perangkat</a:t>
            </a:r>
            <a:r>
              <a:rPr lang="en-US" dirty="0" smtClean="0"/>
              <a:t> </a:t>
            </a:r>
            <a:r>
              <a:rPr lang="en-US" dirty="0" err="1" smtClean="0"/>
              <a:t>Dalam</a:t>
            </a:r>
            <a:r>
              <a:rPr lang="en-US" dirty="0" smtClean="0"/>
              <a:t> </a:t>
            </a:r>
            <a:r>
              <a:rPr lang="en-US" dirty="0" err="1" smtClean="0"/>
              <a:t>Penerapan</a:t>
            </a:r>
            <a:r>
              <a:rPr lang="en-US" dirty="0" smtClean="0"/>
              <a:t> GCG</a:t>
            </a:r>
            <a:endParaRPr lang="en-US" dirty="0"/>
          </a:p>
        </p:txBody>
      </p:sp>
      <p:sp>
        <p:nvSpPr>
          <p:cNvPr id="3" name="Content Placeholder 2"/>
          <p:cNvSpPr>
            <a:spLocks noGrp="1"/>
          </p:cNvSpPr>
          <p:nvPr>
            <p:ph idx="1"/>
          </p:nvPr>
        </p:nvSpPr>
        <p:spPr>
          <a:xfrm>
            <a:off x="457200" y="1219200"/>
            <a:ext cx="8229600" cy="5334000"/>
          </a:xfrm>
        </p:spPr>
        <p:txBody>
          <a:bodyPr>
            <a:normAutofit fontScale="92500" lnSpcReduction="20000"/>
          </a:bodyPr>
          <a:lstStyle/>
          <a:p>
            <a:r>
              <a:rPr lang="en-US" b="1" dirty="0" err="1" smtClean="0"/>
              <a:t>Komite</a:t>
            </a:r>
            <a:r>
              <a:rPr lang="en-US" b="1" dirty="0" smtClean="0"/>
              <a:t> Audit</a:t>
            </a:r>
          </a:p>
          <a:p>
            <a:pPr lvl="1"/>
            <a:r>
              <a:rPr lang="en-US" dirty="0" err="1" smtClean="0"/>
              <a:t>Mendorong</a:t>
            </a:r>
            <a:r>
              <a:rPr lang="en-US" dirty="0" smtClean="0"/>
              <a:t> </a:t>
            </a:r>
            <a:r>
              <a:rPr lang="en-US" dirty="0" err="1" smtClean="0"/>
              <a:t>terbentuknyanstruktur</a:t>
            </a:r>
            <a:r>
              <a:rPr lang="en-US" dirty="0" smtClean="0"/>
              <a:t> </a:t>
            </a:r>
            <a:r>
              <a:rPr lang="en-US" dirty="0" err="1" smtClean="0"/>
              <a:t>pengendalian</a:t>
            </a:r>
            <a:r>
              <a:rPr lang="en-US" dirty="0" smtClean="0"/>
              <a:t> intern yang </a:t>
            </a:r>
            <a:r>
              <a:rPr lang="en-US" dirty="0" err="1" smtClean="0"/>
              <a:t>memadai</a:t>
            </a:r>
            <a:endParaRPr lang="en-US" dirty="0" smtClean="0"/>
          </a:p>
          <a:p>
            <a:pPr lvl="1"/>
            <a:r>
              <a:rPr lang="en-US" dirty="0" err="1" smtClean="0"/>
              <a:t>Meningkatkan</a:t>
            </a:r>
            <a:r>
              <a:rPr lang="en-US" dirty="0" smtClean="0"/>
              <a:t> </a:t>
            </a:r>
            <a:r>
              <a:rPr lang="en-US" dirty="0" err="1" smtClean="0"/>
              <a:t>kualitas</a:t>
            </a:r>
            <a:r>
              <a:rPr lang="en-US" dirty="0" smtClean="0"/>
              <a:t> </a:t>
            </a:r>
            <a:r>
              <a:rPr lang="en-US" dirty="0" err="1" smtClean="0"/>
              <a:t>keterbukaan</a:t>
            </a:r>
            <a:r>
              <a:rPr lang="en-US" dirty="0" smtClean="0"/>
              <a:t> </a:t>
            </a:r>
            <a:r>
              <a:rPr lang="en-US" dirty="0" err="1" smtClean="0"/>
              <a:t>dan</a:t>
            </a:r>
            <a:r>
              <a:rPr lang="en-US" dirty="0" smtClean="0"/>
              <a:t> </a:t>
            </a:r>
            <a:r>
              <a:rPr lang="en-US" dirty="0" err="1" smtClean="0"/>
              <a:t>laporan</a:t>
            </a:r>
            <a:r>
              <a:rPr lang="en-US" dirty="0" smtClean="0"/>
              <a:t> </a:t>
            </a:r>
            <a:r>
              <a:rPr lang="en-US" dirty="0" err="1" smtClean="0"/>
              <a:t>keuangan</a:t>
            </a:r>
            <a:endParaRPr lang="en-US" dirty="0" smtClean="0"/>
          </a:p>
          <a:p>
            <a:pPr lvl="1"/>
            <a:r>
              <a:rPr lang="en-US" dirty="0" err="1" smtClean="0"/>
              <a:t>Mengkaji</a:t>
            </a:r>
            <a:r>
              <a:rPr lang="en-US" dirty="0" smtClean="0"/>
              <a:t> </a:t>
            </a:r>
            <a:r>
              <a:rPr lang="en-US" dirty="0" err="1" smtClean="0"/>
              <a:t>ruang</a:t>
            </a:r>
            <a:r>
              <a:rPr lang="en-US" dirty="0" smtClean="0"/>
              <a:t> </a:t>
            </a:r>
            <a:r>
              <a:rPr lang="en-US" dirty="0" err="1" smtClean="0"/>
              <a:t>lingkup</a:t>
            </a:r>
            <a:r>
              <a:rPr lang="en-US" dirty="0" smtClean="0"/>
              <a:t> </a:t>
            </a:r>
            <a:r>
              <a:rPr lang="en-US" dirty="0" err="1" smtClean="0"/>
              <a:t>dan</a:t>
            </a:r>
            <a:r>
              <a:rPr lang="en-US" dirty="0" smtClean="0"/>
              <a:t> </a:t>
            </a:r>
            <a:r>
              <a:rPr lang="en-US" dirty="0" err="1" smtClean="0"/>
              <a:t>ketepatan</a:t>
            </a:r>
            <a:r>
              <a:rPr lang="en-US" dirty="0" smtClean="0"/>
              <a:t> audit </a:t>
            </a:r>
            <a:r>
              <a:rPr lang="en-US" dirty="0" err="1" smtClean="0"/>
              <a:t>eksternal</a:t>
            </a:r>
            <a:r>
              <a:rPr lang="en-US" dirty="0" smtClean="0"/>
              <a:t>, </a:t>
            </a:r>
            <a:r>
              <a:rPr lang="en-US" dirty="0" err="1" smtClean="0"/>
              <a:t>kewajaran</a:t>
            </a:r>
            <a:r>
              <a:rPr lang="en-US" dirty="0" smtClean="0"/>
              <a:t> </a:t>
            </a:r>
            <a:r>
              <a:rPr lang="en-US" dirty="0" err="1" smtClean="0"/>
              <a:t>biaya</a:t>
            </a:r>
            <a:r>
              <a:rPr lang="en-US" dirty="0" smtClean="0"/>
              <a:t> audit </a:t>
            </a:r>
            <a:r>
              <a:rPr lang="en-US" dirty="0" err="1" smtClean="0"/>
              <a:t>eksternal</a:t>
            </a:r>
            <a:r>
              <a:rPr lang="en-US" dirty="0" smtClean="0"/>
              <a:t>, </a:t>
            </a:r>
            <a:r>
              <a:rPr lang="en-US" dirty="0" err="1" smtClean="0"/>
              <a:t>serta</a:t>
            </a:r>
            <a:r>
              <a:rPr lang="en-US" dirty="0" smtClean="0"/>
              <a:t> </a:t>
            </a:r>
            <a:r>
              <a:rPr lang="en-US" dirty="0" err="1" smtClean="0"/>
              <a:t>kemadirian</a:t>
            </a:r>
            <a:r>
              <a:rPr lang="en-US" dirty="0" smtClean="0"/>
              <a:t> </a:t>
            </a:r>
            <a:r>
              <a:rPr lang="en-US" dirty="0" err="1" smtClean="0"/>
              <a:t>dan</a:t>
            </a:r>
            <a:r>
              <a:rPr lang="en-US" dirty="0" smtClean="0"/>
              <a:t> </a:t>
            </a:r>
            <a:r>
              <a:rPr lang="en-US" dirty="0" err="1" smtClean="0"/>
              <a:t>objektivitas</a:t>
            </a:r>
            <a:r>
              <a:rPr lang="en-US" dirty="0" smtClean="0"/>
              <a:t> audit </a:t>
            </a:r>
            <a:r>
              <a:rPr lang="en-US" dirty="0" err="1" smtClean="0"/>
              <a:t>eksternal</a:t>
            </a:r>
            <a:endParaRPr lang="en-US" dirty="0" smtClean="0"/>
          </a:p>
          <a:p>
            <a:pPr lvl="1"/>
            <a:r>
              <a:rPr lang="en-US" dirty="0" err="1" smtClean="0"/>
              <a:t>Mempersiapkan</a:t>
            </a:r>
            <a:r>
              <a:rPr lang="en-US" dirty="0" smtClean="0"/>
              <a:t> </a:t>
            </a:r>
            <a:r>
              <a:rPr lang="en-US" dirty="0" err="1" smtClean="0"/>
              <a:t>suarat</a:t>
            </a:r>
            <a:r>
              <a:rPr lang="en-US" dirty="0" smtClean="0"/>
              <a:t> </a:t>
            </a:r>
            <a:r>
              <a:rPr lang="en-US" dirty="0" err="1" smtClean="0"/>
              <a:t>uraian</a:t>
            </a:r>
            <a:r>
              <a:rPr lang="en-US" dirty="0" smtClean="0"/>
              <a:t> </a:t>
            </a:r>
            <a:r>
              <a:rPr lang="en-US" dirty="0" err="1" smtClean="0"/>
              <a:t>tugas</a:t>
            </a:r>
            <a:r>
              <a:rPr lang="en-US" dirty="0" smtClean="0"/>
              <a:t> </a:t>
            </a:r>
            <a:r>
              <a:rPr lang="en-US" dirty="0" err="1" smtClean="0"/>
              <a:t>dan</a:t>
            </a:r>
            <a:r>
              <a:rPr lang="en-US" dirty="0" smtClean="0"/>
              <a:t> </a:t>
            </a:r>
            <a:r>
              <a:rPr lang="en-US" dirty="0" err="1" smtClean="0"/>
              <a:t>tanggung</a:t>
            </a:r>
            <a:r>
              <a:rPr lang="en-US" dirty="0" smtClean="0"/>
              <a:t> </a:t>
            </a:r>
            <a:r>
              <a:rPr lang="en-US" dirty="0" err="1" smtClean="0"/>
              <a:t>jawab</a:t>
            </a:r>
            <a:r>
              <a:rPr lang="en-US" dirty="0" smtClean="0"/>
              <a:t> </a:t>
            </a:r>
            <a:r>
              <a:rPr lang="en-US" dirty="0" err="1" smtClean="0"/>
              <a:t>komite</a:t>
            </a:r>
            <a:r>
              <a:rPr lang="en-US" dirty="0" smtClean="0"/>
              <a:t> audit </a:t>
            </a:r>
            <a:r>
              <a:rPr lang="en-US" dirty="0" err="1" smtClean="0"/>
              <a:t>selama</a:t>
            </a:r>
            <a:r>
              <a:rPr lang="en-US" dirty="0" smtClean="0"/>
              <a:t> </a:t>
            </a:r>
            <a:r>
              <a:rPr lang="en-US" dirty="0" err="1" smtClean="0"/>
              <a:t>tahun</a:t>
            </a:r>
            <a:r>
              <a:rPr lang="en-US" dirty="0" smtClean="0"/>
              <a:t> </a:t>
            </a:r>
            <a:r>
              <a:rPr lang="en-US" dirty="0" err="1" smtClean="0"/>
              <a:t>buku</a:t>
            </a:r>
            <a:r>
              <a:rPr lang="en-US" dirty="0" smtClean="0"/>
              <a:t> yang </a:t>
            </a:r>
            <a:r>
              <a:rPr lang="en-US" dirty="0" err="1" smtClean="0"/>
              <a:t>sedang</a:t>
            </a:r>
            <a:r>
              <a:rPr lang="en-US" dirty="0" smtClean="0"/>
              <a:t> </a:t>
            </a:r>
            <a:r>
              <a:rPr lang="en-US" dirty="0" err="1" smtClean="0"/>
              <a:t>diperiksa</a:t>
            </a:r>
            <a:r>
              <a:rPr lang="en-US" dirty="0" smtClean="0"/>
              <a:t> </a:t>
            </a:r>
            <a:r>
              <a:rPr lang="en-US" dirty="0" err="1" smtClean="0"/>
              <a:t>eksternal</a:t>
            </a:r>
            <a:r>
              <a:rPr lang="en-US" dirty="0" smtClean="0"/>
              <a:t> audit</a:t>
            </a:r>
          </a:p>
          <a:p>
            <a:r>
              <a:rPr lang="en-US" b="1" dirty="0" err="1" smtClean="0"/>
              <a:t>Sekretasis</a:t>
            </a:r>
            <a:r>
              <a:rPr lang="en-US" b="1" dirty="0" smtClean="0"/>
              <a:t> Perusahaan</a:t>
            </a:r>
          </a:p>
          <a:p>
            <a:pPr lvl="1"/>
            <a:r>
              <a:rPr lang="en-US" dirty="0" err="1" smtClean="0"/>
              <a:t>Sebagai</a:t>
            </a:r>
            <a:r>
              <a:rPr lang="en-US" dirty="0" smtClean="0"/>
              <a:t> </a:t>
            </a:r>
            <a:r>
              <a:rPr lang="en-US" dirty="0" err="1" smtClean="0"/>
              <a:t>pejabat</a:t>
            </a:r>
            <a:r>
              <a:rPr lang="en-US" dirty="0" smtClean="0"/>
              <a:t> </a:t>
            </a:r>
            <a:r>
              <a:rPr lang="en-US" dirty="0" err="1" smtClean="0"/>
              <a:t>penghubung</a:t>
            </a:r>
            <a:r>
              <a:rPr lang="en-US" dirty="0" smtClean="0"/>
              <a:t> </a:t>
            </a:r>
            <a:r>
              <a:rPr lang="en-US" dirty="0" err="1" smtClean="0"/>
              <a:t>antara</a:t>
            </a:r>
            <a:r>
              <a:rPr lang="en-US" dirty="0" smtClean="0"/>
              <a:t> </a:t>
            </a:r>
            <a:r>
              <a:rPr lang="en-US" dirty="0" err="1" smtClean="0"/>
              <a:t>perusahaan</a:t>
            </a:r>
            <a:r>
              <a:rPr lang="en-US" dirty="0" smtClean="0"/>
              <a:t> </a:t>
            </a:r>
            <a:r>
              <a:rPr lang="en-US" dirty="0" err="1" smtClean="0"/>
              <a:t>dengan</a:t>
            </a:r>
            <a:r>
              <a:rPr lang="en-US" dirty="0" smtClean="0"/>
              <a:t> </a:t>
            </a:r>
            <a:r>
              <a:rPr lang="en-US" dirty="0" err="1" smtClean="0"/>
              <a:t>pihak</a:t>
            </a:r>
            <a:r>
              <a:rPr lang="en-US" dirty="0" smtClean="0"/>
              <a:t> </a:t>
            </a:r>
            <a:r>
              <a:rPr lang="en-US" dirty="0" err="1" smtClean="0"/>
              <a:t>luar</a:t>
            </a:r>
            <a:r>
              <a:rPr lang="en-US"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endParaRPr lang="id-ID" dirty="0" smtClean="0"/>
          </a:p>
          <a:p>
            <a:pPr marL="0" indent="0">
              <a:buNone/>
            </a:pPr>
            <a:endParaRPr lang="id-ID" dirty="0"/>
          </a:p>
          <a:p>
            <a:pPr marL="0" indent="0">
              <a:buNone/>
            </a:pPr>
            <a:endParaRPr lang="id-ID" dirty="0" smtClean="0"/>
          </a:p>
          <a:p>
            <a:pPr marL="0" indent="0" algn="ctr">
              <a:buNone/>
            </a:pPr>
            <a:r>
              <a:rPr lang="id-ID" sz="3600" dirty="0" smtClean="0"/>
              <a:t>Terima Kasih</a:t>
            </a:r>
            <a:endParaRPr lang="id-ID" sz="3600" dirty="0"/>
          </a:p>
        </p:txBody>
      </p:sp>
    </p:spTree>
    <p:extLst>
      <p:ext uri="{BB962C8B-B14F-4D97-AF65-F5344CB8AC3E}">
        <p14:creationId xmlns:p14="http://schemas.microsoft.com/office/powerpoint/2010/main" val="1736176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62500" lnSpcReduction="20000"/>
          </a:bodyPr>
          <a:lstStyle/>
          <a:p>
            <a:pPr marL="0" indent="0" algn="just">
              <a:buNone/>
            </a:pPr>
            <a:r>
              <a:rPr lang="en-US" b="1" dirty="0" err="1"/>
              <a:t>Latar</a:t>
            </a:r>
            <a:r>
              <a:rPr lang="en-US" b="1" dirty="0"/>
              <a:t> </a:t>
            </a:r>
            <a:r>
              <a:rPr lang="en-US" b="1" dirty="0" err="1"/>
              <a:t>belakang</a:t>
            </a:r>
            <a:r>
              <a:rPr lang="en-US" b="1" dirty="0"/>
              <a:t> </a:t>
            </a:r>
            <a:r>
              <a:rPr lang="en-US" b="1" dirty="0" err="1"/>
              <a:t>munculnya</a:t>
            </a:r>
            <a:r>
              <a:rPr lang="en-US" b="1" dirty="0"/>
              <a:t> GCG</a:t>
            </a:r>
          </a:p>
          <a:p>
            <a:pPr marL="0" indent="0" algn="just">
              <a:buNone/>
            </a:pPr>
            <a:endParaRPr lang="en-US" dirty="0"/>
          </a:p>
          <a:p>
            <a:pPr marL="0" indent="0" algn="just">
              <a:buNone/>
            </a:pPr>
            <a:r>
              <a:rPr lang="en-US" dirty="0" err="1"/>
              <a:t>Perhatian</a:t>
            </a:r>
            <a:r>
              <a:rPr lang="en-US" dirty="0"/>
              <a:t> </a:t>
            </a:r>
            <a:r>
              <a:rPr lang="en-US" dirty="0" err="1"/>
              <a:t>terhadap</a:t>
            </a:r>
            <a:r>
              <a:rPr lang="en-US" dirty="0"/>
              <a:t> </a:t>
            </a:r>
            <a:r>
              <a:rPr lang="en-US" dirty="0" err="1"/>
              <a:t>praktik</a:t>
            </a:r>
            <a:r>
              <a:rPr lang="en-US" dirty="0"/>
              <a:t> </a:t>
            </a:r>
            <a:r>
              <a:rPr lang="en-US" dirty="0" err="1"/>
              <a:t>tata</a:t>
            </a:r>
            <a:r>
              <a:rPr lang="en-US" dirty="0"/>
              <a:t> </a:t>
            </a:r>
            <a:r>
              <a:rPr lang="en-US" dirty="0" err="1"/>
              <a:t>kelola</a:t>
            </a:r>
            <a:r>
              <a:rPr lang="en-US" dirty="0"/>
              <a:t> </a:t>
            </a:r>
            <a:r>
              <a:rPr lang="en-US" dirty="0" err="1"/>
              <a:t>perusahaan</a:t>
            </a:r>
            <a:r>
              <a:rPr lang="en-US" dirty="0"/>
              <a:t> di </a:t>
            </a:r>
            <a:r>
              <a:rPr lang="en-US" dirty="0" err="1"/>
              <a:t>perusahaan</a:t>
            </a:r>
            <a:r>
              <a:rPr lang="en-US" dirty="0"/>
              <a:t> modern </a:t>
            </a:r>
            <a:r>
              <a:rPr lang="en-US" dirty="0" err="1"/>
              <a:t>telah</a:t>
            </a:r>
            <a:r>
              <a:rPr lang="en-US" dirty="0"/>
              <a:t> </a:t>
            </a:r>
            <a:r>
              <a:rPr lang="en-US" dirty="0" err="1"/>
              <a:t>meningkat</a:t>
            </a:r>
            <a:r>
              <a:rPr lang="en-US" dirty="0"/>
              <a:t> </a:t>
            </a:r>
            <a:r>
              <a:rPr lang="en-US" dirty="0" err="1"/>
              <a:t>akhir-akhir</a:t>
            </a:r>
            <a:r>
              <a:rPr lang="en-US" dirty="0"/>
              <a:t> </a:t>
            </a:r>
            <a:r>
              <a:rPr lang="en-US" dirty="0" err="1"/>
              <a:t>ini</a:t>
            </a:r>
            <a:r>
              <a:rPr lang="en-US" dirty="0"/>
              <a:t>, </a:t>
            </a:r>
            <a:r>
              <a:rPr lang="en-US" dirty="0" err="1"/>
              <a:t>terutama</a:t>
            </a:r>
            <a:r>
              <a:rPr lang="en-US" dirty="0"/>
              <a:t> </a:t>
            </a:r>
            <a:r>
              <a:rPr lang="en-US" dirty="0" err="1"/>
              <a:t>sejak</a:t>
            </a:r>
            <a:r>
              <a:rPr lang="en-US" dirty="0"/>
              <a:t> </a:t>
            </a:r>
            <a:r>
              <a:rPr lang="en-US" dirty="0" err="1"/>
              <a:t>keruntuhan</a:t>
            </a:r>
            <a:r>
              <a:rPr lang="en-US" dirty="0"/>
              <a:t> </a:t>
            </a:r>
            <a:r>
              <a:rPr lang="en-US" dirty="0" err="1"/>
              <a:t>perusahaan-perusahaan</a:t>
            </a:r>
            <a:r>
              <a:rPr lang="en-US" dirty="0"/>
              <a:t> </a:t>
            </a:r>
            <a:r>
              <a:rPr lang="en-US" dirty="0" err="1"/>
              <a:t>besar</a:t>
            </a:r>
            <a:r>
              <a:rPr lang="en-US" dirty="0"/>
              <a:t> AS </a:t>
            </a:r>
            <a:r>
              <a:rPr lang="en-US" dirty="0" err="1"/>
              <a:t>seperti</a:t>
            </a:r>
            <a:r>
              <a:rPr lang="en-US" dirty="0"/>
              <a:t> Enron Corporation </a:t>
            </a:r>
            <a:r>
              <a:rPr lang="en-US" dirty="0" err="1"/>
              <a:t>dan</a:t>
            </a:r>
            <a:r>
              <a:rPr lang="en-US" dirty="0"/>
              <a:t> </a:t>
            </a:r>
            <a:r>
              <a:rPr lang="en-US" dirty="0" err="1"/>
              <a:t>Worldcom</a:t>
            </a:r>
            <a:r>
              <a:rPr lang="en-US" dirty="0"/>
              <a:t>. </a:t>
            </a:r>
          </a:p>
          <a:p>
            <a:pPr marL="0" indent="0" algn="just">
              <a:buNone/>
            </a:pPr>
            <a:endParaRPr lang="en-US" dirty="0"/>
          </a:p>
          <a:p>
            <a:pPr marL="0" indent="0" algn="just">
              <a:buNone/>
            </a:pPr>
            <a:r>
              <a:rPr lang="en-US" dirty="0"/>
              <a:t>Di Indonesia, </a:t>
            </a:r>
            <a:r>
              <a:rPr lang="en-US" dirty="0" err="1"/>
              <a:t>perhatian</a:t>
            </a:r>
            <a:r>
              <a:rPr lang="en-US" dirty="0"/>
              <a:t> </a:t>
            </a:r>
            <a:r>
              <a:rPr lang="en-US" dirty="0" err="1"/>
              <a:t>pemerintah</a:t>
            </a:r>
            <a:r>
              <a:rPr lang="en-US" dirty="0"/>
              <a:t> </a:t>
            </a:r>
            <a:r>
              <a:rPr lang="en-US" dirty="0" err="1"/>
              <a:t>terhadap</a:t>
            </a:r>
            <a:r>
              <a:rPr lang="en-US" dirty="0"/>
              <a:t> </a:t>
            </a:r>
            <a:r>
              <a:rPr lang="en-US" dirty="0" err="1"/>
              <a:t>masalah</a:t>
            </a:r>
            <a:r>
              <a:rPr lang="en-US" dirty="0"/>
              <a:t> </a:t>
            </a:r>
            <a:r>
              <a:rPr lang="en-US" dirty="0" err="1"/>
              <a:t>ini</a:t>
            </a:r>
            <a:r>
              <a:rPr lang="en-US" dirty="0"/>
              <a:t> </a:t>
            </a:r>
            <a:r>
              <a:rPr lang="en-US" dirty="0" err="1"/>
              <a:t>diwujudkan</a:t>
            </a:r>
            <a:r>
              <a:rPr lang="en-US" dirty="0"/>
              <a:t> </a:t>
            </a:r>
            <a:r>
              <a:rPr lang="en-US" dirty="0" err="1"/>
              <a:t>dengan</a:t>
            </a:r>
            <a:r>
              <a:rPr lang="en-US" dirty="0"/>
              <a:t> </a:t>
            </a:r>
            <a:r>
              <a:rPr lang="en-US" dirty="0" err="1"/>
              <a:t>didirikannya</a:t>
            </a:r>
            <a:r>
              <a:rPr lang="en-US" dirty="0"/>
              <a:t> </a:t>
            </a:r>
            <a:r>
              <a:rPr lang="en-US" dirty="0" err="1"/>
              <a:t>Komite</a:t>
            </a:r>
            <a:r>
              <a:rPr lang="en-US" dirty="0"/>
              <a:t> Nasional </a:t>
            </a:r>
            <a:r>
              <a:rPr lang="en-US" dirty="0" err="1"/>
              <a:t>Kebijakan</a:t>
            </a:r>
            <a:r>
              <a:rPr lang="en-US" dirty="0"/>
              <a:t> Governance (KNKG) </a:t>
            </a:r>
            <a:r>
              <a:rPr lang="en-US" dirty="0" err="1"/>
              <a:t>pada</a:t>
            </a:r>
            <a:r>
              <a:rPr lang="en-US" dirty="0"/>
              <a:t> </a:t>
            </a:r>
            <a:r>
              <a:rPr lang="en-US" dirty="0" err="1"/>
              <a:t>akhir</a:t>
            </a:r>
            <a:r>
              <a:rPr lang="en-US" dirty="0"/>
              <a:t> </a:t>
            </a:r>
            <a:r>
              <a:rPr lang="en-US" dirty="0" err="1"/>
              <a:t>tahun</a:t>
            </a:r>
            <a:r>
              <a:rPr lang="en-US" dirty="0"/>
              <a:t> 2004.</a:t>
            </a:r>
          </a:p>
          <a:p>
            <a:pPr marL="0" indent="0" algn="just">
              <a:buNone/>
            </a:pPr>
            <a:endParaRPr lang="fi-FI" dirty="0"/>
          </a:p>
          <a:p>
            <a:pPr marL="0" indent="0" algn="just">
              <a:buNone/>
            </a:pPr>
            <a:r>
              <a:rPr lang="fi-FI" dirty="0"/>
              <a:t>Sistem tatakelola organisasi perusahaan yang baik ini menuntut dibangunnya dan dijalankannya prinsip-prinsip tata kelola perusahaan (GCG) dalam proses manajerial perusahaan. Dengan mengenal prinsip-prinsip yang berlaku secara universal ini diharapkan perusahaan dapat hidup secara berkelanjutan dan memberikan manfaat bagi para stakeholdernya.</a:t>
            </a:r>
            <a:endParaRPr lang="en-US" dirty="0"/>
          </a:p>
          <a:p>
            <a:pPr marL="0" indent="0">
              <a:buNone/>
            </a:pPr>
            <a:endParaRPr lang="id-ID" dirty="0"/>
          </a:p>
        </p:txBody>
      </p:sp>
    </p:spTree>
    <p:extLst>
      <p:ext uri="{BB962C8B-B14F-4D97-AF65-F5344CB8AC3E}">
        <p14:creationId xmlns:p14="http://schemas.microsoft.com/office/powerpoint/2010/main" val="4127409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marL="0" indent="0">
              <a:buNone/>
            </a:pPr>
            <a:r>
              <a:rPr lang="id-ID" sz="2000" b="1" dirty="0" smtClean="0"/>
              <a:t>Pengertian GCG</a:t>
            </a:r>
          </a:p>
          <a:p>
            <a:pPr marL="0" indent="0">
              <a:buNone/>
            </a:pPr>
            <a:r>
              <a:rPr lang="id-ID" sz="2000" dirty="0" smtClean="0"/>
              <a:t>Walaupun istilah GCG dewasa ini sudah popular, namun sampai saat ini belum ada definisi baku yang dapat disepakati oleh semua pihak istilah </a:t>
            </a:r>
            <a:r>
              <a:rPr lang="id-ID" sz="2000" i="1" dirty="0" smtClean="0"/>
              <a:t>“corporate governance” </a:t>
            </a:r>
            <a:r>
              <a:rPr lang="id-ID" sz="2000" dirty="0" smtClean="0"/>
              <a:t>pertama kali diperkenalkan </a:t>
            </a:r>
            <a:r>
              <a:rPr lang="en-US" sz="2000" dirty="0"/>
              <a:t>Cadbury Committee </a:t>
            </a:r>
            <a:r>
              <a:rPr lang="en-US" sz="2000" dirty="0" err="1"/>
              <a:t>pada</a:t>
            </a:r>
            <a:r>
              <a:rPr lang="en-US" sz="2000" dirty="0"/>
              <a:t> </a:t>
            </a:r>
            <a:r>
              <a:rPr lang="en-US" sz="2000" dirty="0" err="1"/>
              <a:t>tahun</a:t>
            </a:r>
            <a:r>
              <a:rPr lang="en-US" sz="2000" dirty="0"/>
              <a:t> </a:t>
            </a:r>
            <a:r>
              <a:rPr lang="en-US" sz="2000" dirty="0" smtClean="0"/>
              <a:t>1992</a:t>
            </a:r>
            <a:r>
              <a:rPr lang="id-ID" sz="2000" dirty="0" smtClean="0"/>
              <a:t> yang menggunakan istilah tersebut dalam laporannya yang kemudian dikenal sebagai </a:t>
            </a:r>
            <a:r>
              <a:rPr lang="id-ID" sz="2000" i="1" dirty="0" smtClean="0"/>
              <a:t>Cadbury Report </a:t>
            </a:r>
            <a:r>
              <a:rPr lang="id-ID" sz="2000" dirty="0" smtClean="0"/>
              <a:t>(dalam Sukrisno Agoes,2009).</a:t>
            </a:r>
          </a:p>
          <a:p>
            <a:pPr marL="0" indent="0">
              <a:buNone/>
            </a:pPr>
            <a:r>
              <a:rPr lang="id-ID" sz="2000" dirty="0" smtClean="0"/>
              <a:t>Istilah ini sekarang menjadi sangat popular dan telah diberi banyak definisi oleh berbagai pihak. Dibawah ini diberikan beberapa definisi dari beberapa sumber yang dapat dijadikan acuan.</a:t>
            </a:r>
          </a:p>
          <a:p>
            <a:pPr marL="457200" indent="-457200">
              <a:buAutoNum type="arabicPeriod"/>
            </a:pPr>
            <a:r>
              <a:rPr lang="id-ID" sz="2000" dirty="0" smtClean="0"/>
              <a:t>Cadbury Commite of United Kingdom</a:t>
            </a:r>
          </a:p>
          <a:p>
            <a:pPr marL="0" indent="0">
              <a:buNone/>
            </a:pPr>
            <a:r>
              <a:rPr lang="id-ID" sz="2000" dirty="0"/>
              <a:t> </a:t>
            </a:r>
            <a:r>
              <a:rPr lang="id-ID" sz="2000" dirty="0" smtClean="0"/>
              <a:t>       </a:t>
            </a:r>
            <a:r>
              <a:rPr lang="id-ID" sz="2000" i="1" dirty="0" smtClean="0"/>
              <a:t>“A set rules that define the relationship between shareholders, managers, creditor, the goverment, employees, ang other internal and external stakeholders in respect to their right and responsibilty, or the system by which companies are directed and controlled”.</a:t>
            </a:r>
            <a:endParaRPr lang="en-US" sz="2000" i="1" dirty="0" smtClean="0"/>
          </a:p>
          <a:p>
            <a:pPr marL="0" indent="0">
              <a:buNone/>
            </a:pPr>
            <a:endParaRPr lang="id-ID" sz="2000" dirty="0"/>
          </a:p>
        </p:txBody>
      </p:sp>
    </p:spTree>
    <p:extLst>
      <p:ext uri="{BB962C8B-B14F-4D97-AF65-F5344CB8AC3E}">
        <p14:creationId xmlns:p14="http://schemas.microsoft.com/office/powerpoint/2010/main" val="3204336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marL="0" indent="0" algn="just">
              <a:buNone/>
            </a:pPr>
            <a:r>
              <a:rPr lang="id-ID" sz="2000" dirty="0" smtClean="0">
                <a:latin typeface="Arial"/>
                <a:ea typeface="Times New Roman"/>
                <a:cs typeface="Times New Roman"/>
              </a:rPr>
              <a:t>“</a:t>
            </a:r>
            <a:r>
              <a:rPr lang="en-US" sz="2000" dirty="0" err="1" smtClean="0">
                <a:latin typeface="Arial"/>
                <a:ea typeface="Times New Roman"/>
                <a:cs typeface="Times New Roman"/>
              </a:rPr>
              <a:t>Seperangkat</a:t>
            </a:r>
            <a:r>
              <a:rPr lang="en-US" sz="2000" dirty="0" smtClean="0">
                <a:latin typeface="Arial"/>
                <a:ea typeface="Times New Roman"/>
                <a:cs typeface="Times New Roman"/>
              </a:rPr>
              <a:t> </a:t>
            </a:r>
            <a:r>
              <a:rPr lang="en-US" sz="2000" dirty="0" err="1">
                <a:latin typeface="Arial"/>
                <a:ea typeface="Times New Roman"/>
                <a:cs typeface="Times New Roman"/>
              </a:rPr>
              <a:t>peraturan</a:t>
            </a:r>
            <a:r>
              <a:rPr lang="en-US" sz="2000" dirty="0">
                <a:latin typeface="Arial"/>
                <a:ea typeface="Times New Roman"/>
                <a:cs typeface="Times New Roman"/>
              </a:rPr>
              <a:t> yang </a:t>
            </a:r>
            <a:r>
              <a:rPr lang="en-US" sz="2000" dirty="0" err="1">
                <a:latin typeface="Arial"/>
                <a:ea typeface="Times New Roman"/>
                <a:cs typeface="Times New Roman"/>
              </a:rPr>
              <a:t>mengatur</a:t>
            </a:r>
            <a:r>
              <a:rPr lang="en-US" sz="2000" dirty="0">
                <a:latin typeface="Arial"/>
                <a:ea typeface="Times New Roman"/>
                <a:cs typeface="Times New Roman"/>
              </a:rPr>
              <a:t> </a:t>
            </a:r>
            <a:r>
              <a:rPr lang="en-US" sz="2000" dirty="0" err="1">
                <a:latin typeface="Arial"/>
                <a:ea typeface="Times New Roman"/>
                <a:cs typeface="Times New Roman"/>
              </a:rPr>
              <a:t>hubungan</a:t>
            </a:r>
            <a:r>
              <a:rPr lang="en-US" sz="2000" dirty="0">
                <a:latin typeface="Arial"/>
                <a:ea typeface="Times New Roman"/>
                <a:cs typeface="Times New Roman"/>
              </a:rPr>
              <a:t> </a:t>
            </a:r>
            <a:r>
              <a:rPr lang="en-US" sz="2000" dirty="0" err="1">
                <a:latin typeface="Arial"/>
                <a:ea typeface="Times New Roman"/>
                <a:cs typeface="Times New Roman"/>
              </a:rPr>
              <a:t>antara</a:t>
            </a:r>
            <a:r>
              <a:rPr lang="en-US" sz="2000" dirty="0">
                <a:latin typeface="Arial"/>
                <a:ea typeface="Times New Roman"/>
                <a:cs typeface="Times New Roman"/>
              </a:rPr>
              <a:t> </a:t>
            </a:r>
            <a:r>
              <a:rPr lang="en-US" sz="2000" dirty="0" err="1">
                <a:latin typeface="Arial"/>
                <a:ea typeface="Times New Roman"/>
                <a:cs typeface="Times New Roman"/>
              </a:rPr>
              <a:t>pemegang</a:t>
            </a:r>
            <a:r>
              <a:rPr lang="en-US" sz="2000" dirty="0">
                <a:latin typeface="Arial"/>
                <a:ea typeface="Times New Roman"/>
                <a:cs typeface="Times New Roman"/>
              </a:rPr>
              <a:t> </a:t>
            </a:r>
            <a:r>
              <a:rPr lang="en-US" sz="2000" dirty="0" err="1">
                <a:latin typeface="Arial"/>
                <a:ea typeface="Times New Roman"/>
                <a:cs typeface="Times New Roman"/>
              </a:rPr>
              <a:t>saham</a:t>
            </a:r>
            <a:r>
              <a:rPr lang="en-US" sz="2000" dirty="0">
                <a:latin typeface="Arial"/>
                <a:ea typeface="Times New Roman"/>
                <a:cs typeface="Times New Roman"/>
              </a:rPr>
              <a:t>, </a:t>
            </a:r>
            <a:r>
              <a:rPr lang="en-US" sz="2000" dirty="0" err="1">
                <a:latin typeface="Arial"/>
                <a:ea typeface="Times New Roman"/>
                <a:cs typeface="Times New Roman"/>
              </a:rPr>
              <a:t>pengurus</a:t>
            </a:r>
            <a:r>
              <a:rPr lang="en-US" sz="2000" dirty="0">
                <a:latin typeface="Arial"/>
                <a:ea typeface="Times New Roman"/>
                <a:cs typeface="Times New Roman"/>
              </a:rPr>
              <a:t> (</a:t>
            </a:r>
            <a:r>
              <a:rPr lang="en-US" sz="2000" dirty="0" err="1">
                <a:latin typeface="Arial"/>
                <a:ea typeface="Times New Roman"/>
                <a:cs typeface="Times New Roman"/>
              </a:rPr>
              <a:t>pengelola</a:t>
            </a:r>
            <a:r>
              <a:rPr lang="en-US" sz="2000" dirty="0">
                <a:latin typeface="Arial"/>
                <a:ea typeface="Times New Roman"/>
                <a:cs typeface="Times New Roman"/>
              </a:rPr>
              <a:t>) </a:t>
            </a:r>
            <a:r>
              <a:rPr lang="en-US" sz="2000" dirty="0" err="1">
                <a:latin typeface="Arial"/>
                <a:ea typeface="Times New Roman"/>
                <a:cs typeface="Times New Roman"/>
              </a:rPr>
              <a:t>perusahaan</a:t>
            </a:r>
            <a:r>
              <a:rPr lang="en-US" sz="2000" dirty="0">
                <a:latin typeface="Arial"/>
                <a:ea typeface="Times New Roman"/>
                <a:cs typeface="Times New Roman"/>
              </a:rPr>
              <a:t>, </a:t>
            </a:r>
            <a:r>
              <a:rPr lang="en-US" sz="2000" dirty="0" err="1">
                <a:latin typeface="Arial"/>
                <a:ea typeface="Times New Roman"/>
                <a:cs typeface="Times New Roman"/>
              </a:rPr>
              <a:t>pihak</a:t>
            </a:r>
            <a:r>
              <a:rPr lang="en-US" sz="2000" dirty="0">
                <a:latin typeface="Arial"/>
                <a:ea typeface="Times New Roman"/>
                <a:cs typeface="Times New Roman"/>
              </a:rPr>
              <a:t> </a:t>
            </a:r>
            <a:r>
              <a:rPr lang="en-US" sz="2000" dirty="0" err="1">
                <a:latin typeface="Arial"/>
                <a:ea typeface="Times New Roman"/>
                <a:cs typeface="Times New Roman"/>
              </a:rPr>
              <a:t>kreditur</a:t>
            </a:r>
            <a:r>
              <a:rPr lang="en-US" sz="2000" dirty="0">
                <a:latin typeface="Arial"/>
                <a:ea typeface="Times New Roman"/>
                <a:cs typeface="Times New Roman"/>
              </a:rPr>
              <a:t>, </a:t>
            </a:r>
            <a:r>
              <a:rPr lang="en-US" sz="2000" dirty="0" err="1">
                <a:latin typeface="Arial"/>
                <a:ea typeface="Times New Roman"/>
                <a:cs typeface="Times New Roman"/>
              </a:rPr>
              <a:t>pemerintah</a:t>
            </a:r>
            <a:r>
              <a:rPr lang="en-US" sz="2000" dirty="0">
                <a:latin typeface="Arial"/>
                <a:ea typeface="Times New Roman"/>
                <a:cs typeface="Times New Roman"/>
              </a:rPr>
              <a:t>, </a:t>
            </a:r>
            <a:r>
              <a:rPr lang="en-US" sz="2000" dirty="0" err="1">
                <a:latin typeface="Arial"/>
                <a:ea typeface="Times New Roman"/>
                <a:cs typeface="Times New Roman"/>
              </a:rPr>
              <a:t>karyawan</a:t>
            </a:r>
            <a:r>
              <a:rPr lang="en-US" sz="2000" dirty="0">
                <a:latin typeface="Arial"/>
                <a:ea typeface="Times New Roman"/>
                <a:cs typeface="Times New Roman"/>
              </a:rPr>
              <a:t>, </a:t>
            </a:r>
            <a:r>
              <a:rPr lang="en-US" sz="2000" dirty="0" err="1">
                <a:latin typeface="Arial"/>
                <a:ea typeface="Times New Roman"/>
                <a:cs typeface="Times New Roman"/>
              </a:rPr>
              <a:t>serta</a:t>
            </a:r>
            <a:r>
              <a:rPr lang="en-US" sz="2000" dirty="0">
                <a:latin typeface="Arial"/>
                <a:ea typeface="Times New Roman"/>
                <a:cs typeface="Times New Roman"/>
              </a:rPr>
              <a:t> para </a:t>
            </a:r>
            <a:r>
              <a:rPr lang="en-US" sz="2000" dirty="0" err="1">
                <a:latin typeface="Arial"/>
                <a:ea typeface="Times New Roman"/>
                <a:cs typeface="Times New Roman"/>
              </a:rPr>
              <a:t>pemegang</a:t>
            </a:r>
            <a:r>
              <a:rPr lang="en-US" sz="2000" dirty="0">
                <a:latin typeface="Arial"/>
                <a:ea typeface="Times New Roman"/>
                <a:cs typeface="Times New Roman"/>
              </a:rPr>
              <a:t> </a:t>
            </a:r>
            <a:r>
              <a:rPr lang="en-US" sz="2000" dirty="0" err="1">
                <a:latin typeface="Arial"/>
                <a:ea typeface="Times New Roman"/>
                <a:cs typeface="Times New Roman"/>
              </a:rPr>
              <a:t>kepentingan</a:t>
            </a:r>
            <a:r>
              <a:rPr lang="en-US" sz="2000" dirty="0">
                <a:latin typeface="Arial"/>
                <a:ea typeface="Times New Roman"/>
                <a:cs typeface="Times New Roman"/>
              </a:rPr>
              <a:t> internal </a:t>
            </a:r>
            <a:r>
              <a:rPr lang="en-US" sz="2000" dirty="0" err="1">
                <a:latin typeface="Arial"/>
                <a:ea typeface="Times New Roman"/>
                <a:cs typeface="Times New Roman"/>
              </a:rPr>
              <a:t>dan</a:t>
            </a:r>
            <a:r>
              <a:rPr lang="en-US" sz="2000" dirty="0">
                <a:latin typeface="Arial"/>
                <a:ea typeface="Times New Roman"/>
                <a:cs typeface="Times New Roman"/>
              </a:rPr>
              <a:t> </a:t>
            </a:r>
            <a:r>
              <a:rPr lang="en-US" sz="2000" dirty="0" err="1">
                <a:latin typeface="Arial"/>
                <a:ea typeface="Times New Roman"/>
                <a:cs typeface="Times New Roman"/>
              </a:rPr>
              <a:t>eksternal</a:t>
            </a:r>
            <a:r>
              <a:rPr lang="en-US" sz="2000" dirty="0">
                <a:latin typeface="Arial"/>
                <a:ea typeface="Times New Roman"/>
                <a:cs typeface="Times New Roman"/>
              </a:rPr>
              <a:t> </a:t>
            </a:r>
            <a:r>
              <a:rPr lang="en-US" sz="2000" dirty="0" err="1">
                <a:latin typeface="Arial"/>
                <a:ea typeface="Times New Roman"/>
                <a:cs typeface="Times New Roman"/>
              </a:rPr>
              <a:t>lainnya</a:t>
            </a:r>
            <a:r>
              <a:rPr lang="en-US" sz="2000" dirty="0">
                <a:latin typeface="Arial"/>
                <a:ea typeface="Times New Roman"/>
                <a:cs typeface="Times New Roman"/>
              </a:rPr>
              <a:t> yang </a:t>
            </a:r>
            <a:r>
              <a:rPr lang="en-US" sz="2000" dirty="0" err="1">
                <a:latin typeface="Arial"/>
                <a:ea typeface="Times New Roman"/>
                <a:cs typeface="Times New Roman"/>
              </a:rPr>
              <a:t>berkaitan</a:t>
            </a:r>
            <a:r>
              <a:rPr lang="en-US" sz="2000" dirty="0">
                <a:latin typeface="Arial"/>
                <a:ea typeface="Times New Roman"/>
                <a:cs typeface="Times New Roman"/>
              </a:rPr>
              <a:t> </a:t>
            </a:r>
            <a:r>
              <a:rPr lang="en-US" sz="2000" dirty="0" err="1">
                <a:latin typeface="Arial"/>
                <a:ea typeface="Times New Roman"/>
                <a:cs typeface="Times New Roman"/>
              </a:rPr>
              <a:t>dengan</a:t>
            </a:r>
            <a:r>
              <a:rPr lang="en-US" sz="2000" dirty="0">
                <a:latin typeface="Arial"/>
                <a:ea typeface="Times New Roman"/>
                <a:cs typeface="Times New Roman"/>
              </a:rPr>
              <a:t> </a:t>
            </a:r>
            <a:r>
              <a:rPr lang="en-US" sz="2000" dirty="0" err="1">
                <a:latin typeface="Arial"/>
                <a:ea typeface="Times New Roman"/>
                <a:cs typeface="Times New Roman"/>
              </a:rPr>
              <a:t>hak-hak</a:t>
            </a:r>
            <a:r>
              <a:rPr lang="en-US" sz="2000" dirty="0">
                <a:latin typeface="Arial"/>
                <a:ea typeface="Times New Roman"/>
                <a:cs typeface="Times New Roman"/>
              </a:rPr>
              <a:t> </a:t>
            </a:r>
            <a:r>
              <a:rPr lang="en-US" sz="2000" dirty="0" err="1">
                <a:latin typeface="Arial"/>
                <a:ea typeface="Times New Roman"/>
                <a:cs typeface="Times New Roman"/>
              </a:rPr>
              <a:t>dan</a:t>
            </a:r>
            <a:r>
              <a:rPr lang="en-US" sz="2000" dirty="0">
                <a:latin typeface="Arial"/>
                <a:ea typeface="Times New Roman"/>
                <a:cs typeface="Times New Roman"/>
              </a:rPr>
              <a:t> </a:t>
            </a:r>
            <a:r>
              <a:rPr lang="en-US" sz="2000" dirty="0" err="1">
                <a:latin typeface="Arial"/>
                <a:ea typeface="Times New Roman"/>
                <a:cs typeface="Times New Roman"/>
              </a:rPr>
              <a:t>kewajiban</a:t>
            </a:r>
            <a:r>
              <a:rPr lang="en-US" sz="2000" dirty="0">
                <a:latin typeface="Arial"/>
                <a:ea typeface="Times New Roman"/>
                <a:cs typeface="Times New Roman"/>
              </a:rPr>
              <a:t> </a:t>
            </a:r>
            <a:r>
              <a:rPr lang="en-US" sz="2000" dirty="0" err="1">
                <a:latin typeface="Arial"/>
                <a:ea typeface="Times New Roman"/>
                <a:cs typeface="Times New Roman"/>
              </a:rPr>
              <a:t>mereka</a:t>
            </a:r>
            <a:r>
              <a:rPr lang="en-US" sz="2000" dirty="0">
                <a:latin typeface="Arial"/>
                <a:ea typeface="Times New Roman"/>
                <a:cs typeface="Times New Roman"/>
              </a:rPr>
              <a:t>, </a:t>
            </a:r>
            <a:r>
              <a:rPr lang="en-US" sz="2000" dirty="0" err="1">
                <a:latin typeface="Arial"/>
                <a:ea typeface="Times New Roman"/>
                <a:cs typeface="Times New Roman"/>
              </a:rPr>
              <a:t>atau</a:t>
            </a:r>
            <a:r>
              <a:rPr lang="en-US" sz="2000" dirty="0">
                <a:latin typeface="Arial"/>
                <a:ea typeface="Times New Roman"/>
                <a:cs typeface="Times New Roman"/>
              </a:rPr>
              <a:t> </a:t>
            </a:r>
            <a:r>
              <a:rPr lang="en-US" sz="2000" dirty="0" err="1">
                <a:latin typeface="Arial"/>
                <a:ea typeface="Times New Roman"/>
                <a:cs typeface="Times New Roman"/>
              </a:rPr>
              <a:t>dengan</a:t>
            </a:r>
            <a:r>
              <a:rPr lang="en-US" sz="2000" dirty="0">
                <a:latin typeface="Arial"/>
                <a:ea typeface="Times New Roman"/>
                <a:cs typeface="Times New Roman"/>
              </a:rPr>
              <a:t> kata lain </a:t>
            </a:r>
            <a:r>
              <a:rPr lang="en-US" sz="2000" dirty="0" err="1">
                <a:latin typeface="Arial"/>
                <a:ea typeface="Times New Roman"/>
                <a:cs typeface="Times New Roman"/>
              </a:rPr>
              <a:t>suatu</a:t>
            </a:r>
            <a:r>
              <a:rPr lang="en-US" sz="2000" dirty="0">
                <a:latin typeface="Arial"/>
                <a:ea typeface="Times New Roman"/>
                <a:cs typeface="Times New Roman"/>
              </a:rPr>
              <a:t> system yang </a:t>
            </a:r>
            <a:r>
              <a:rPr lang="en-US" sz="2000" dirty="0" err="1">
                <a:latin typeface="Arial"/>
                <a:ea typeface="Times New Roman"/>
                <a:cs typeface="Times New Roman"/>
              </a:rPr>
              <a:t>mengarahkan</a:t>
            </a:r>
            <a:r>
              <a:rPr lang="en-US" sz="2000" dirty="0">
                <a:latin typeface="Arial"/>
                <a:ea typeface="Times New Roman"/>
                <a:cs typeface="Times New Roman"/>
              </a:rPr>
              <a:t> </a:t>
            </a:r>
            <a:r>
              <a:rPr lang="en-US" sz="2000" dirty="0" err="1">
                <a:latin typeface="Arial"/>
                <a:ea typeface="Times New Roman"/>
                <a:cs typeface="Times New Roman"/>
              </a:rPr>
              <a:t>dan</a:t>
            </a:r>
            <a:r>
              <a:rPr lang="en-US" sz="2000" dirty="0">
                <a:latin typeface="Arial"/>
                <a:ea typeface="Times New Roman"/>
                <a:cs typeface="Times New Roman"/>
              </a:rPr>
              <a:t> </a:t>
            </a:r>
            <a:r>
              <a:rPr lang="en-US" sz="2000" dirty="0" err="1">
                <a:latin typeface="Arial"/>
                <a:ea typeface="Times New Roman"/>
                <a:cs typeface="Times New Roman"/>
              </a:rPr>
              <a:t>mengendalikan</a:t>
            </a:r>
            <a:r>
              <a:rPr lang="en-US" sz="2000" dirty="0">
                <a:latin typeface="Arial"/>
                <a:ea typeface="Times New Roman"/>
                <a:cs typeface="Times New Roman"/>
              </a:rPr>
              <a:t> </a:t>
            </a:r>
            <a:r>
              <a:rPr lang="en-US" sz="2000" dirty="0" err="1">
                <a:latin typeface="Arial"/>
                <a:ea typeface="Times New Roman"/>
                <a:cs typeface="Times New Roman"/>
              </a:rPr>
              <a:t>perusahaan</a:t>
            </a:r>
            <a:r>
              <a:rPr lang="en-US" sz="2000" dirty="0" smtClean="0">
                <a:latin typeface="Arial"/>
                <a:ea typeface="Times New Roman"/>
                <a:cs typeface="Times New Roman"/>
              </a:rPr>
              <a:t>”.</a:t>
            </a:r>
            <a:endParaRPr lang="id-ID" sz="2000" dirty="0" smtClean="0">
              <a:latin typeface="Arial"/>
              <a:ea typeface="Times New Roman"/>
              <a:cs typeface="Times New Roman"/>
            </a:endParaRPr>
          </a:p>
          <a:p>
            <a:pPr marL="0" indent="0" algn="just">
              <a:buNone/>
            </a:pPr>
            <a:endParaRPr lang="id-ID" sz="2000" dirty="0">
              <a:latin typeface="Arial"/>
              <a:ea typeface="Times New Roman"/>
              <a:cs typeface="Times New Roman"/>
            </a:endParaRPr>
          </a:p>
          <a:p>
            <a:pPr marL="0" lvl="0" indent="0" algn="just">
              <a:buNone/>
            </a:pPr>
            <a:r>
              <a:rPr lang="id-ID" sz="2000" dirty="0" smtClean="0"/>
              <a:t>2. </a:t>
            </a:r>
            <a:r>
              <a:rPr lang="en-US" sz="2000" dirty="0" smtClean="0"/>
              <a:t>Forum </a:t>
            </a:r>
            <a:r>
              <a:rPr lang="en-US" sz="2000" dirty="0"/>
              <a:t>for Corporate Governance in Indonesia – FCGI (2006) – </a:t>
            </a:r>
            <a:r>
              <a:rPr lang="en-US" sz="2000" dirty="0" err="1"/>
              <a:t>tidak</a:t>
            </a:r>
            <a:r>
              <a:rPr lang="en-US" sz="2000" dirty="0"/>
              <a:t> </a:t>
            </a:r>
            <a:r>
              <a:rPr lang="en-US" sz="2000" dirty="0" err="1"/>
              <a:t>membuat</a:t>
            </a:r>
            <a:r>
              <a:rPr lang="en-US" sz="2000" dirty="0"/>
              <a:t> </a:t>
            </a:r>
            <a:r>
              <a:rPr lang="en-US" sz="2000" dirty="0" err="1"/>
              <a:t>definisi</a:t>
            </a:r>
            <a:r>
              <a:rPr lang="en-US" sz="2000" dirty="0"/>
              <a:t> </a:t>
            </a:r>
            <a:r>
              <a:rPr lang="en-US" sz="2000" dirty="0" err="1"/>
              <a:t>tersendiri</a:t>
            </a:r>
            <a:r>
              <a:rPr lang="en-US" sz="2000" dirty="0"/>
              <a:t> </a:t>
            </a:r>
            <a:r>
              <a:rPr lang="en-US" sz="2000" dirty="0" err="1"/>
              <a:t>tetapi</a:t>
            </a:r>
            <a:r>
              <a:rPr lang="en-US" sz="2000" dirty="0"/>
              <a:t> </a:t>
            </a:r>
            <a:r>
              <a:rPr lang="en-US" sz="2000" dirty="0" err="1"/>
              <a:t>mengambil</a:t>
            </a:r>
            <a:r>
              <a:rPr lang="en-US" sz="2000" dirty="0"/>
              <a:t> </a:t>
            </a:r>
            <a:r>
              <a:rPr lang="en-US" sz="2000" dirty="0" err="1"/>
              <a:t>defini</a:t>
            </a:r>
            <a:r>
              <a:rPr lang="en-US" sz="2000" dirty="0"/>
              <a:t> </a:t>
            </a:r>
            <a:r>
              <a:rPr lang="en-US" sz="2000" dirty="0" err="1"/>
              <a:t>dari</a:t>
            </a:r>
            <a:r>
              <a:rPr lang="en-US" sz="2000" dirty="0"/>
              <a:t> Cadbury </a:t>
            </a:r>
            <a:r>
              <a:rPr lang="en-US" sz="2000" dirty="0" err="1"/>
              <a:t>Commite</a:t>
            </a:r>
            <a:r>
              <a:rPr lang="en-US" sz="2000" dirty="0"/>
              <a:t> of </a:t>
            </a:r>
            <a:r>
              <a:rPr lang="en-US" sz="2000" dirty="0" err="1"/>
              <a:t>Uniter</a:t>
            </a:r>
            <a:r>
              <a:rPr lang="en-US" sz="2000" dirty="0"/>
              <a:t> Kingdom, yang </a:t>
            </a:r>
            <a:r>
              <a:rPr lang="en-US" sz="2000" dirty="0" err="1"/>
              <a:t>kalau</a:t>
            </a:r>
            <a:r>
              <a:rPr lang="en-US" sz="2000" dirty="0"/>
              <a:t> </a:t>
            </a:r>
            <a:r>
              <a:rPr lang="en-US" sz="2000" dirty="0" err="1"/>
              <a:t>diterjemahkan</a:t>
            </a:r>
            <a:r>
              <a:rPr lang="en-US" sz="2000" dirty="0"/>
              <a:t> </a:t>
            </a:r>
            <a:r>
              <a:rPr lang="en-US" sz="2000" dirty="0" err="1"/>
              <a:t>adalah</a:t>
            </a:r>
            <a:r>
              <a:rPr lang="en-US" sz="2000" dirty="0"/>
              <a:t>: “</a:t>
            </a:r>
            <a:r>
              <a:rPr lang="en-US" sz="2000" dirty="0" err="1"/>
              <a:t>seperangkat</a:t>
            </a:r>
            <a:r>
              <a:rPr lang="en-US" sz="2000" dirty="0"/>
              <a:t> </a:t>
            </a:r>
            <a:r>
              <a:rPr lang="en-US" sz="2000" dirty="0" err="1"/>
              <a:t>peraturan</a:t>
            </a:r>
            <a:r>
              <a:rPr lang="en-US" sz="2000" dirty="0"/>
              <a:t> yang </a:t>
            </a:r>
            <a:r>
              <a:rPr lang="en-US" sz="2000" dirty="0" err="1"/>
              <a:t>mengatur</a:t>
            </a:r>
            <a:r>
              <a:rPr lang="en-US" sz="2000" dirty="0"/>
              <a:t> </a:t>
            </a:r>
            <a:r>
              <a:rPr lang="en-US" sz="2000" dirty="0" err="1"/>
              <a:t>hubungan</a:t>
            </a:r>
            <a:r>
              <a:rPr lang="en-US" sz="2000" dirty="0"/>
              <a:t> </a:t>
            </a:r>
            <a:r>
              <a:rPr lang="en-US" sz="2000" dirty="0" err="1"/>
              <a:t>antara</a:t>
            </a:r>
            <a:r>
              <a:rPr lang="en-US" sz="2000" dirty="0"/>
              <a:t> </a:t>
            </a:r>
            <a:r>
              <a:rPr lang="en-US" sz="2000" dirty="0" err="1"/>
              <a:t>pemegang</a:t>
            </a:r>
            <a:r>
              <a:rPr lang="en-US" sz="2000" dirty="0"/>
              <a:t> </a:t>
            </a:r>
            <a:r>
              <a:rPr lang="en-US" sz="2000" dirty="0" err="1"/>
              <a:t>saham</a:t>
            </a:r>
            <a:r>
              <a:rPr lang="en-US" sz="2000" dirty="0"/>
              <a:t> </a:t>
            </a:r>
            <a:r>
              <a:rPr lang="en-US" sz="2000" dirty="0" err="1"/>
              <a:t>pengurus</a:t>
            </a:r>
            <a:r>
              <a:rPr lang="en-US" sz="2000" dirty="0"/>
              <a:t> (</a:t>
            </a:r>
            <a:r>
              <a:rPr lang="en-US" sz="2000" dirty="0" err="1"/>
              <a:t>pengelola</a:t>
            </a:r>
            <a:r>
              <a:rPr lang="en-US" sz="2000" dirty="0"/>
              <a:t>) </a:t>
            </a:r>
            <a:r>
              <a:rPr lang="en-US" sz="2000" dirty="0" err="1"/>
              <a:t>perusahaan</a:t>
            </a:r>
            <a:r>
              <a:rPr lang="en-US" sz="2000" dirty="0"/>
              <a:t>, </a:t>
            </a:r>
            <a:r>
              <a:rPr lang="en-US" sz="2000" dirty="0" err="1"/>
              <a:t>pihak</a:t>
            </a:r>
            <a:r>
              <a:rPr lang="en-US" sz="2000" dirty="0"/>
              <a:t> </a:t>
            </a:r>
            <a:r>
              <a:rPr lang="en-US" sz="2000" dirty="0" err="1"/>
              <a:t>kreditur</a:t>
            </a:r>
            <a:r>
              <a:rPr lang="en-US" sz="2000" dirty="0"/>
              <a:t>, </a:t>
            </a:r>
            <a:r>
              <a:rPr lang="en-US" sz="2000" dirty="0" err="1"/>
              <a:t>pemerintah</a:t>
            </a:r>
            <a:r>
              <a:rPr lang="en-US" sz="2000" dirty="0"/>
              <a:t>, </a:t>
            </a:r>
            <a:r>
              <a:rPr lang="en-US" sz="2000" dirty="0" err="1"/>
              <a:t>karyawan</a:t>
            </a:r>
            <a:r>
              <a:rPr lang="en-US" sz="2000" dirty="0"/>
              <a:t>, </a:t>
            </a:r>
            <a:r>
              <a:rPr lang="en-US" sz="2000" dirty="0" err="1"/>
              <a:t>serta</a:t>
            </a:r>
            <a:r>
              <a:rPr lang="en-US" sz="2000" dirty="0"/>
              <a:t> para </a:t>
            </a:r>
            <a:r>
              <a:rPr lang="en-US" sz="2000" dirty="0" err="1"/>
              <a:t>pemegang</a:t>
            </a:r>
            <a:r>
              <a:rPr lang="en-US" sz="2000" dirty="0"/>
              <a:t> </a:t>
            </a:r>
            <a:r>
              <a:rPr lang="en-US" sz="2000" dirty="0" err="1"/>
              <a:t>kepentingan</a:t>
            </a:r>
            <a:r>
              <a:rPr lang="en-US" sz="2000" dirty="0"/>
              <a:t> internal </a:t>
            </a:r>
            <a:r>
              <a:rPr lang="en-US" sz="2000" dirty="0" err="1"/>
              <a:t>dan</a:t>
            </a:r>
            <a:r>
              <a:rPr lang="en-US" sz="2000" dirty="0"/>
              <a:t> </a:t>
            </a:r>
            <a:r>
              <a:rPr lang="en-US" sz="2000" dirty="0" err="1"/>
              <a:t>eksternal</a:t>
            </a:r>
            <a:r>
              <a:rPr lang="en-US" sz="2000" dirty="0"/>
              <a:t> </a:t>
            </a:r>
            <a:r>
              <a:rPr lang="en-US" sz="2000" dirty="0" err="1"/>
              <a:t>lainnya</a:t>
            </a:r>
            <a:r>
              <a:rPr lang="en-US" sz="2000" dirty="0"/>
              <a:t> yang </a:t>
            </a:r>
            <a:r>
              <a:rPr lang="en-US" sz="2000" dirty="0" err="1"/>
              <a:t>berkaitan</a:t>
            </a:r>
            <a:r>
              <a:rPr lang="en-US" sz="2000" dirty="0"/>
              <a:t> </a:t>
            </a:r>
            <a:r>
              <a:rPr lang="en-US" sz="2000" dirty="0" err="1"/>
              <a:t>dengan</a:t>
            </a:r>
            <a:r>
              <a:rPr lang="en-US" sz="2000" dirty="0"/>
              <a:t> </a:t>
            </a:r>
            <a:r>
              <a:rPr lang="en-US" sz="2000" dirty="0" err="1"/>
              <a:t>hak-hak</a:t>
            </a:r>
            <a:r>
              <a:rPr lang="en-US" sz="2000" dirty="0"/>
              <a:t> </a:t>
            </a:r>
            <a:r>
              <a:rPr lang="en-US" sz="2000" dirty="0" err="1"/>
              <a:t>dan</a:t>
            </a:r>
            <a:r>
              <a:rPr lang="en-US" sz="2000" dirty="0"/>
              <a:t> </a:t>
            </a:r>
            <a:r>
              <a:rPr lang="en-US" sz="2000" dirty="0" err="1"/>
              <a:t>kewajiban</a:t>
            </a:r>
            <a:r>
              <a:rPr lang="en-US" sz="2000" dirty="0"/>
              <a:t> </a:t>
            </a:r>
            <a:r>
              <a:rPr lang="en-US" sz="2000" dirty="0" err="1"/>
              <a:t>mereka</a:t>
            </a:r>
            <a:r>
              <a:rPr lang="en-US" sz="2000" dirty="0"/>
              <a:t>, </a:t>
            </a:r>
            <a:r>
              <a:rPr lang="en-US" sz="2000" dirty="0" err="1"/>
              <a:t>atau</a:t>
            </a:r>
            <a:r>
              <a:rPr lang="en-US" sz="2000" dirty="0"/>
              <a:t> </a:t>
            </a:r>
            <a:r>
              <a:rPr lang="en-US" sz="2000" dirty="0" err="1"/>
              <a:t>dengan</a:t>
            </a:r>
            <a:r>
              <a:rPr lang="en-US" sz="2000" dirty="0"/>
              <a:t> kata lain </a:t>
            </a:r>
            <a:r>
              <a:rPr lang="en-US" sz="2000" dirty="0" err="1"/>
              <a:t>suatu</a:t>
            </a:r>
            <a:r>
              <a:rPr lang="en-US" sz="2000" dirty="0"/>
              <a:t> system yang </a:t>
            </a:r>
            <a:r>
              <a:rPr lang="en-US" sz="2000" dirty="0" err="1"/>
              <a:t>mengarahkan</a:t>
            </a:r>
            <a:r>
              <a:rPr lang="en-US" sz="2000" dirty="0"/>
              <a:t> </a:t>
            </a:r>
            <a:r>
              <a:rPr lang="en-US" sz="2000" dirty="0" err="1"/>
              <a:t>dan</a:t>
            </a:r>
            <a:r>
              <a:rPr lang="en-US" sz="2000" dirty="0"/>
              <a:t> </a:t>
            </a:r>
            <a:r>
              <a:rPr lang="en-US" sz="2000" dirty="0" err="1"/>
              <a:t>mengendalikan</a:t>
            </a:r>
            <a:r>
              <a:rPr lang="en-US" sz="2000" dirty="0"/>
              <a:t> </a:t>
            </a:r>
            <a:r>
              <a:rPr lang="en-US" sz="2000" dirty="0" err="1"/>
              <a:t>perusahaan</a:t>
            </a:r>
            <a:r>
              <a:rPr lang="en-US" sz="2000" dirty="0"/>
              <a:t>”.</a:t>
            </a:r>
          </a:p>
          <a:p>
            <a:pPr marL="0" indent="0" algn="just">
              <a:buNone/>
            </a:pPr>
            <a:endParaRPr lang="en-US" sz="2000" dirty="0">
              <a:ea typeface="Times New Roman"/>
              <a:cs typeface="Times New Roman"/>
            </a:endParaRPr>
          </a:p>
          <a:p>
            <a:pPr marL="0" indent="0">
              <a:buNone/>
            </a:pPr>
            <a:endParaRPr lang="id-ID" dirty="0"/>
          </a:p>
        </p:txBody>
      </p:sp>
    </p:spTree>
    <p:extLst>
      <p:ext uri="{BB962C8B-B14F-4D97-AF65-F5344CB8AC3E}">
        <p14:creationId xmlns:p14="http://schemas.microsoft.com/office/powerpoint/2010/main" val="4033874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marL="0" lvl="0" indent="0" algn="just">
              <a:buNone/>
            </a:pPr>
            <a:r>
              <a:rPr lang="id-ID" sz="2000" dirty="0" smtClean="0"/>
              <a:t>3. </a:t>
            </a:r>
            <a:r>
              <a:rPr lang="en-US" sz="2000" dirty="0" err="1" smtClean="0"/>
              <a:t>Sukrisno</a:t>
            </a:r>
            <a:r>
              <a:rPr lang="en-US" sz="2000" dirty="0" smtClean="0"/>
              <a:t> </a:t>
            </a:r>
            <a:r>
              <a:rPr lang="en-US" sz="2000" dirty="0" err="1"/>
              <a:t>Agoes</a:t>
            </a:r>
            <a:r>
              <a:rPr lang="en-US" sz="2000" dirty="0"/>
              <a:t> (2006) </a:t>
            </a:r>
            <a:r>
              <a:rPr lang="en-US" sz="2000" dirty="0" err="1"/>
              <a:t>mendefinisikan</a:t>
            </a:r>
            <a:r>
              <a:rPr lang="en-US" sz="2000" dirty="0"/>
              <a:t> </a:t>
            </a:r>
            <a:r>
              <a:rPr lang="en-US" sz="2000" dirty="0" err="1"/>
              <a:t>tata</a:t>
            </a:r>
            <a:r>
              <a:rPr lang="en-US" sz="2000" dirty="0"/>
              <a:t> </a:t>
            </a:r>
            <a:r>
              <a:rPr lang="en-US" sz="2000" dirty="0" err="1"/>
              <a:t>kelola</a:t>
            </a:r>
            <a:r>
              <a:rPr lang="en-US" sz="2000" dirty="0"/>
              <a:t> </a:t>
            </a:r>
            <a:r>
              <a:rPr lang="en-US" sz="2000" dirty="0" err="1"/>
              <a:t>perusahaan</a:t>
            </a:r>
            <a:r>
              <a:rPr lang="en-US" sz="2000" dirty="0"/>
              <a:t> yang </a:t>
            </a:r>
            <a:r>
              <a:rPr lang="en-US" sz="2000" dirty="0" err="1"/>
              <a:t>baik</a:t>
            </a:r>
            <a:r>
              <a:rPr lang="en-US" sz="2000" dirty="0"/>
              <a:t> </a:t>
            </a:r>
            <a:r>
              <a:rPr lang="en-US" sz="2000" dirty="0" err="1"/>
              <a:t>sebagai</a:t>
            </a:r>
            <a:r>
              <a:rPr lang="en-US" sz="2000" dirty="0"/>
              <a:t> </a:t>
            </a:r>
            <a:r>
              <a:rPr lang="en-US" sz="2000" dirty="0" err="1"/>
              <a:t>suatu</a:t>
            </a:r>
            <a:r>
              <a:rPr lang="en-US" sz="2000" dirty="0"/>
              <a:t> system yang </a:t>
            </a:r>
            <a:r>
              <a:rPr lang="en-US" sz="2000" dirty="0" err="1"/>
              <a:t>mengatur</a:t>
            </a:r>
            <a:r>
              <a:rPr lang="en-US" sz="2000" dirty="0"/>
              <a:t> </a:t>
            </a:r>
            <a:r>
              <a:rPr lang="en-US" sz="2000" dirty="0" err="1"/>
              <a:t>hubungan</a:t>
            </a:r>
            <a:r>
              <a:rPr lang="en-US" sz="2000" dirty="0"/>
              <a:t> </a:t>
            </a:r>
            <a:r>
              <a:rPr lang="en-US" sz="2000" dirty="0" err="1"/>
              <a:t>peran</a:t>
            </a:r>
            <a:r>
              <a:rPr lang="en-US" sz="2000" dirty="0"/>
              <a:t> </a:t>
            </a:r>
            <a:r>
              <a:rPr lang="en-US" sz="2000" dirty="0" err="1"/>
              <a:t>dewan</a:t>
            </a:r>
            <a:r>
              <a:rPr lang="en-US" sz="2000" dirty="0"/>
              <a:t> </a:t>
            </a:r>
            <a:r>
              <a:rPr lang="en-US" sz="2000" dirty="0" err="1"/>
              <a:t>komisaris</a:t>
            </a:r>
            <a:r>
              <a:rPr lang="en-US" sz="2000" dirty="0"/>
              <a:t>, </a:t>
            </a:r>
            <a:r>
              <a:rPr lang="en-US" sz="2000" dirty="0" err="1"/>
              <a:t>peran</a:t>
            </a:r>
            <a:r>
              <a:rPr lang="en-US" sz="2000" dirty="0"/>
              <a:t> </a:t>
            </a:r>
            <a:r>
              <a:rPr lang="en-US" sz="2000" dirty="0" err="1"/>
              <a:t>direksi</a:t>
            </a:r>
            <a:r>
              <a:rPr lang="en-US" sz="2000" dirty="0"/>
              <a:t>, </a:t>
            </a:r>
            <a:r>
              <a:rPr lang="en-US" sz="2000" dirty="0" err="1"/>
              <a:t>pemegang</a:t>
            </a:r>
            <a:r>
              <a:rPr lang="en-US" sz="2000" dirty="0"/>
              <a:t> </a:t>
            </a:r>
            <a:r>
              <a:rPr lang="en-US" sz="2000" dirty="0" err="1"/>
              <a:t>saham</a:t>
            </a:r>
            <a:r>
              <a:rPr lang="en-US" sz="2000" dirty="0"/>
              <a:t>, </a:t>
            </a:r>
            <a:r>
              <a:rPr lang="en-US" sz="2000" dirty="0" err="1"/>
              <a:t>dan</a:t>
            </a:r>
            <a:r>
              <a:rPr lang="en-US" sz="2000" dirty="0"/>
              <a:t> </a:t>
            </a:r>
            <a:r>
              <a:rPr lang="en-US" sz="2000" dirty="0" err="1"/>
              <a:t>pemagku</a:t>
            </a:r>
            <a:r>
              <a:rPr lang="en-US" sz="2000" dirty="0"/>
              <a:t> </a:t>
            </a:r>
            <a:r>
              <a:rPr lang="en-US" sz="2000" dirty="0" err="1"/>
              <a:t>kepentingan</a:t>
            </a:r>
            <a:r>
              <a:rPr lang="en-US" sz="2000" dirty="0"/>
              <a:t> </a:t>
            </a:r>
            <a:r>
              <a:rPr lang="en-US" sz="2000" dirty="0" err="1"/>
              <a:t>lainnya</a:t>
            </a:r>
            <a:r>
              <a:rPr lang="en-US" sz="2000" dirty="0"/>
              <a:t>. Tata </a:t>
            </a:r>
            <a:r>
              <a:rPr lang="en-US" sz="2000" dirty="0" err="1"/>
              <a:t>kelola</a:t>
            </a:r>
            <a:r>
              <a:rPr lang="en-US" sz="2000" dirty="0"/>
              <a:t> </a:t>
            </a:r>
            <a:r>
              <a:rPr lang="en-US" sz="2000" dirty="0" err="1"/>
              <a:t>perusahaan</a:t>
            </a:r>
            <a:r>
              <a:rPr lang="en-US" sz="2000" dirty="0"/>
              <a:t> yang </a:t>
            </a:r>
            <a:r>
              <a:rPr lang="en-US" sz="2000" dirty="0" err="1"/>
              <a:t>baik</a:t>
            </a:r>
            <a:r>
              <a:rPr lang="en-US" sz="2000" dirty="0"/>
              <a:t> </a:t>
            </a:r>
            <a:r>
              <a:rPr lang="en-US" sz="2000" dirty="0" err="1"/>
              <a:t>juga</a:t>
            </a:r>
            <a:r>
              <a:rPr lang="en-US" sz="2000" dirty="0"/>
              <a:t> </a:t>
            </a:r>
            <a:r>
              <a:rPr lang="en-US" sz="2000" dirty="0" err="1"/>
              <a:t>disebut</a:t>
            </a:r>
            <a:r>
              <a:rPr lang="en-US" sz="2000" dirty="0"/>
              <a:t> </a:t>
            </a:r>
            <a:r>
              <a:rPr lang="en-US" sz="2000" dirty="0" err="1"/>
              <a:t>sebagai</a:t>
            </a:r>
            <a:r>
              <a:rPr lang="en-US" sz="2000" dirty="0"/>
              <a:t> </a:t>
            </a:r>
            <a:r>
              <a:rPr lang="en-US" sz="2000" dirty="0" err="1"/>
              <a:t>suatu</a:t>
            </a:r>
            <a:r>
              <a:rPr lang="en-US" sz="2000" dirty="0"/>
              <a:t> prose sang </a:t>
            </a:r>
            <a:r>
              <a:rPr lang="en-US" sz="2000" dirty="0" err="1"/>
              <a:t>transparan</a:t>
            </a:r>
            <a:r>
              <a:rPr lang="en-US" sz="2000" dirty="0"/>
              <a:t> </a:t>
            </a:r>
            <a:r>
              <a:rPr lang="en-US" sz="2000" dirty="0" err="1"/>
              <a:t>atas</a:t>
            </a:r>
            <a:r>
              <a:rPr lang="en-US" sz="2000" dirty="0"/>
              <a:t> </a:t>
            </a:r>
            <a:r>
              <a:rPr lang="en-US" sz="2000" dirty="0" err="1"/>
              <a:t>penentuan</a:t>
            </a:r>
            <a:r>
              <a:rPr lang="en-US" sz="2000" dirty="0"/>
              <a:t> </a:t>
            </a:r>
            <a:r>
              <a:rPr lang="en-US" sz="2000" dirty="0" err="1"/>
              <a:t>tujuan</a:t>
            </a:r>
            <a:r>
              <a:rPr lang="en-US" sz="2000" dirty="0"/>
              <a:t> </a:t>
            </a:r>
            <a:r>
              <a:rPr lang="en-US" sz="2000" dirty="0" err="1"/>
              <a:t>perusahaan</a:t>
            </a:r>
            <a:r>
              <a:rPr lang="en-US" sz="2000" dirty="0"/>
              <a:t>, </a:t>
            </a:r>
            <a:r>
              <a:rPr lang="en-US" sz="2000" dirty="0" err="1"/>
              <a:t>pencapaiannya</a:t>
            </a:r>
            <a:r>
              <a:rPr lang="en-US" sz="2000" dirty="0"/>
              <a:t> </a:t>
            </a:r>
            <a:r>
              <a:rPr lang="en-US" sz="2000" dirty="0" err="1"/>
              <a:t>dan</a:t>
            </a:r>
            <a:r>
              <a:rPr lang="en-US" sz="2000" dirty="0"/>
              <a:t> </a:t>
            </a:r>
            <a:r>
              <a:rPr lang="en-US" sz="2000" dirty="0" err="1"/>
              <a:t>penilaian</a:t>
            </a:r>
            <a:r>
              <a:rPr lang="en-US" sz="2000" dirty="0"/>
              <a:t> </a:t>
            </a:r>
            <a:r>
              <a:rPr lang="en-US" sz="2000" dirty="0" err="1"/>
              <a:t>kinerjanya</a:t>
            </a:r>
            <a:r>
              <a:rPr lang="en-US" sz="2000" dirty="0" smtClean="0"/>
              <a:t>.</a:t>
            </a:r>
            <a:endParaRPr lang="id-ID" sz="2000" dirty="0" smtClean="0"/>
          </a:p>
          <a:p>
            <a:pPr marL="0" lvl="0" indent="0" algn="just">
              <a:buNone/>
            </a:pPr>
            <a:endParaRPr lang="en-US" sz="2000" dirty="0"/>
          </a:p>
          <a:p>
            <a:pPr marL="0" lvl="0" indent="0">
              <a:buNone/>
            </a:pPr>
            <a:r>
              <a:rPr lang="id-ID" sz="2000" dirty="0" smtClean="0"/>
              <a:t>4. </a:t>
            </a:r>
            <a:r>
              <a:rPr lang="en-US" sz="2000" dirty="0" smtClean="0"/>
              <a:t>Organization </a:t>
            </a:r>
            <a:r>
              <a:rPr lang="en-US" sz="2000" dirty="0"/>
              <a:t>for economic Cooperation and Development – OECD (</a:t>
            </a:r>
            <a:r>
              <a:rPr lang="en-US" sz="2000" dirty="0" err="1"/>
              <a:t>dalam</a:t>
            </a:r>
            <a:r>
              <a:rPr lang="en-US" sz="2000" dirty="0"/>
              <a:t> </a:t>
            </a:r>
            <a:r>
              <a:rPr lang="en-US" sz="2000" dirty="0" err="1"/>
              <a:t>Tjager</a:t>
            </a:r>
            <a:r>
              <a:rPr lang="en-US" sz="2000" dirty="0"/>
              <a:t> </a:t>
            </a:r>
            <a:r>
              <a:rPr lang="en-US" sz="2000" dirty="0" err="1"/>
              <a:t>dkk</a:t>
            </a:r>
            <a:r>
              <a:rPr lang="en-US" sz="2000" dirty="0"/>
              <a:t>, 2004) </a:t>
            </a:r>
            <a:r>
              <a:rPr lang="en-US" sz="2000" dirty="0" err="1"/>
              <a:t>mendefinisikan</a:t>
            </a:r>
            <a:r>
              <a:rPr lang="en-US" sz="2000" dirty="0"/>
              <a:t> GCG </a:t>
            </a:r>
            <a:r>
              <a:rPr lang="en-US" sz="2000" dirty="0" err="1"/>
              <a:t>sebagai</a:t>
            </a:r>
            <a:r>
              <a:rPr lang="en-US" sz="2000" dirty="0"/>
              <a:t>: “</a:t>
            </a:r>
            <a:r>
              <a:rPr lang="en-US" sz="2000" dirty="0" err="1"/>
              <a:t>suatu</a:t>
            </a:r>
            <a:r>
              <a:rPr lang="en-US" sz="2000" dirty="0"/>
              <a:t> </a:t>
            </a:r>
            <a:r>
              <a:rPr lang="en-US" sz="2000" dirty="0" err="1"/>
              <a:t>struktur</a:t>
            </a:r>
            <a:r>
              <a:rPr lang="en-US" sz="2000" dirty="0"/>
              <a:t> yang </a:t>
            </a:r>
            <a:r>
              <a:rPr lang="en-US" sz="2000" dirty="0" err="1"/>
              <a:t>terdiri</a:t>
            </a:r>
            <a:r>
              <a:rPr lang="en-US" sz="2000" dirty="0"/>
              <a:t> </a:t>
            </a:r>
            <a:r>
              <a:rPr lang="en-US" sz="2000" dirty="0" err="1"/>
              <a:t>atas</a:t>
            </a:r>
            <a:r>
              <a:rPr lang="en-US" sz="2000" dirty="0"/>
              <a:t> para </a:t>
            </a:r>
            <a:r>
              <a:rPr lang="en-US" sz="2000" dirty="0" err="1"/>
              <a:t>pemegang</a:t>
            </a:r>
            <a:r>
              <a:rPr lang="en-US" sz="2000" dirty="0"/>
              <a:t> </a:t>
            </a:r>
            <a:r>
              <a:rPr lang="en-US" sz="2000" dirty="0" err="1"/>
              <a:t>saham</a:t>
            </a:r>
            <a:r>
              <a:rPr lang="en-US" sz="2000" dirty="0"/>
              <a:t>, </a:t>
            </a:r>
            <a:r>
              <a:rPr lang="en-US" sz="2000" dirty="0" err="1"/>
              <a:t>direktur</a:t>
            </a:r>
            <a:r>
              <a:rPr lang="en-US" sz="2000" dirty="0"/>
              <a:t>, manager, </a:t>
            </a:r>
            <a:r>
              <a:rPr lang="en-US" sz="2000" dirty="0" err="1"/>
              <a:t>seperangkat</a:t>
            </a:r>
            <a:r>
              <a:rPr lang="en-US" sz="2000" dirty="0"/>
              <a:t> </a:t>
            </a:r>
            <a:r>
              <a:rPr lang="en-US" sz="2000" dirty="0" err="1"/>
              <a:t>tujuan</a:t>
            </a:r>
            <a:r>
              <a:rPr lang="en-US" sz="2000" dirty="0"/>
              <a:t> yang </a:t>
            </a:r>
            <a:r>
              <a:rPr lang="en-US" sz="2000" dirty="0" err="1"/>
              <a:t>ingin</a:t>
            </a:r>
            <a:r>
              <a:rPr lang="en-US" sz="2000" dirty="0"/>
              <a:t> </a:t>
            </a:r>
            <a:r>
              <a:rPr lang="en-US" sz="2000" dirty="0" err="1"/>
              <a:t>dicapai</a:t>
            </a:r>
            <a:r>
              <a:rPr lang="en-US" sz="2000" dirty="0"/>
              <a:t> </a:t>
            </a:r>
            <a:r>
              <a:rPr lang="en-US" sz="2000" dirty="0" err="1"/>
              <a:t>perusahaan</a:t>
            </a:r>
            <a:r>
              <a:rPr lang="en-US" sz="2000" dirty="0"/>
              <a:t>, </a:t>
            </a:r>
            <a:r>
              <a:rPr lang="en-US" sz="2000" dirty="0" err="1"/>
              <a:t>dan</a:t>
            </a:r>
            <a:r>
              <a:rPr lang="en-US" sz="2000" dirty="0"/>
              <a:t> </a:t>
            </a:r>
            <a:r>
              <a:rPr lang="en-US" sz="2000" dirty="0" err="1"/>
              <a:t>alat-alat</a:t>
            </a:r>
            <a:r>
              <a:rPr lang="en-US" sz="2000" dirty="0"/>
              <a:t> yang </a:t>
            </a:r>
            <a:r>
              <a:rPr lang="en-US" sz="2000" dirty="0" err="1"/>
              <a:t>akan</a:t>
            </a:r>
            <a:r>
              <a:rPr lang="en-US" sz="2000" dirty="0"/>
              <a:t> </a:t>
            </a:r>
            <a:r>
              <a:rPr lang="en-US" sz="2000" dirty="0" err="1"/>
              <a:t>digunakan</a:t>
            </a:r>
            <a:r>
              <a:rPr lang="en-US" sz="2000" dirty="0"/>
              <a:t> </a:t>
            </a:r>
            <a:r>
              <a:rPr lang="en-US" sz="2000" dirty="0" err="1"/>
              <a:t>dalam</a:t>
            </a:r>
            <a:r>
              <a:rPr lang="en-US" sz="2000" dirty="0"/>
              <a:t> </a:t>
            </a:r>
            <a:r>
              <a:rPr lang="en-US" sz="2000" dirty="0" err="1"/>
              <a:t>mencapai</a:t>
            </a:r>
            <a:r>
              <a:rPr lang="en-US" sz="2000" dirty="0"/>
              <a:t> </a:t>
            </a:r>
            <a:r>
              <a:rPr lang="en-US" sz="2000" dirty="0" err="1"/>
              <a:t>tujuan</a:t>
            </a:r>
            <a:r>
              <a:rPr lang="en-US" sz="2000" dirty="0"/>
              <a:t> </a:t>
            </a:r>
            <a:r>
              <a:rPr lang="en-US" sz="2000" dirty="0" err="1"/>
              <a:t>dan</a:t>
            </a:r>
            <a:r>
              <a:rPr lang="en-US" sz="2000" dirty="0"/>
              <a:t> </a:t>
            </a:r>
            <a:r>
              <a:rPr lang="en-US" sz="2000" dirty="0" err="1"/>
              <a:t>memantau</a:t>
            </a:r>
            <a:r>
              <a:rPr lang="en-US" sz="2000" dirty="0"/>
              <a:t> </a:t>
            </a:r>
            <a:r>
              <a:rPr lang="en-US" sz="2000" dirty="0" err="1"/>
              <a:t>kinerja</a:t>
            </a:r>
            <a:r>
              <a:rPr lang="en-US" sz="2000" dirty="0"/>
              <a:t>”.</a:t>
            </a:r>
          </a:p>
          <a:p>
            <a:pPr marL="0" indent="0">
              <a:buNone/>
            </a:pPr>
            <a:endParaRPr lang="id-ID" dirty="0"/>
          </a:p>
        </p:txBody>
      </p:sp>
    </p:spTree>
    <p:extLst>
      <p:ext uri="{BB962C8B-B14F-4D97-AF65-F5344CB8AC3E}">
        <p14:creationId xmlns:p14="http://schemas.microsoft.com/office/powerpoint/2010/main" val="3780293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lvl="0" indent="0" algn="just">
              <a:buNone/>
            </a:pPr>
            <a:r>
              <a:rPr lang="id-ID" sz="2000" dirty="0" smtClean="0"/>
              <a:t>5. </a:t>
            </a:r>
            <a:r>
              <a:rPr lang="en-US" sz="2000" dirty="0" err="1" smtClean="0"/>
              <a:t>Wahyudi</a:t>
            </a:r>
            <a:r>
              <a:rPr lang="en-US" sz="2000" dirty="0" smtClean="0"/>
              <a:t> </a:t>
            </a:r>
            <a:r>
              <a:rPr lang="en-US" sz="2000" dirty="0"/>
              <a:t>Prakarsa (</a:t>
            </a:r>
            <a:r>
              <a:rPr lang="en-US" sz="2000" dirty="0" err="1"/>
              <a:t>dalam</a:t>
            </a:r>
            <a:r>
              <a:rPr lang="en-US" sz="2000" dirty="0"/>
              <a:t> </a:t>
            </a:r>
            <a:r>
              <a:rPr lang="en-US" sz="2000" dirty="0" err="1"/>
              <a:t>Sukrisno</a:t>
            </a:r>
            <a:r>
              <a:rPr lang="en-US" sz="2000" dirty="0"/>
              <a:t> </a:t>
            </a:r>
            <a:r>
              <a:rPr lang="en-US" sz="2000" dirty="0" err="1"/>
              <a:t>Agoes</a:t>
            </a:r>
            <a:r>
              <a:rPr lang="en-US" sz="2000" dirty="0"/>
              <a:t>, 2009) </a:t>
            </a:r>
            <a:r>
              <a:rPr lang="en-US" sz="2000" dirty="0" err="1"/>
              <a:t>mendefiniskan</a:t>
            </a:r>
            <a:r>
              <a:rPr lang="en-US" sz="2000" dirty="0"/>
              <a:t> GCG </a:t>
            </a:r>
            <a:r>
              <a:rPr lang="en-US" sz="2000" dirty="0" err="1"/>
              <a:t>sebagai</a:t>
            </a:r>
            <a:r>
              <a:rPr lang="en-US" sz="2000" dirty="0"/>
              <a:t>: “</a:t>
            </a:r>
            <a:r>
              <a:rPr lang="en-US" sz="2000" dirty="0" err="1"/>
              <a:t>mekanisme</a:t>
            </a:r>
            <a:r>
              <a:rPr lang="en-US" sz="2000" dirty="0"/>
              <a:t> administrative yang </a:t>
            </a:r>
            <a:r>
              <a:rPr lang="en-US" sz="2000" dirty="0" err="1"/>
              <a:t>mengatur</a:t>
            </a:r>
            <a:r>
              <a:rPr lang="en-US" sz="2000" dirty="0"/>
              <a:t> </a:t>
            </a:r>
            <a:r>
              <a:rPr lang="en-US" sz="2000" dirty="0" err="1"/>
              <a:t>hubungan-hubungan</a:t>
            </a:r>
            <a:r>
              <a:rPr lang="en-US" sz="2000" dirty="0"/>
              <a:t> </a:t>
            </a:r>
            <a:r>
              <a:rPr lang="en-US" sz="2000" dirty="0" err="1"/>
              <a:t>antara</a:t>
            </a:r>
            <a:r>
              <a:rPr lang="en-US" sz="2000" dirty="0"/>
              <a:t> </a:t>
            </a:r>
            <a:r>
              <a:rPr lang="en-US" sz="2000" dirty="0" err="1"/>
              <a:t>manajemen</a:t>
            </a:r>
            <a:r>
              <a:rPr lang="en-US" sz="2000" dirty="0"/>
              <a:t> </a:t>
            </a:r>
            <a:r>
              <a:rPr lang="en-US" sz="2000" dirty="0" err="1"/>
              <a:t>perusahaan</a:t>
            </a:r>
            <a:r>
              <a:rPr lang="en-US" sz="2000" dirty="0"/>
              <a:t>, </a:t>
            </a:r>
            <a:r>
              <a:rPr lang="en-US" sz="2000" dirty="0" err="1"/>
              <a:t>komisaris</a:t>
            </a:r>
            <a:r>
              <a:rPr lang="en-US" sz="2000" dirty="0"/>
              <a:t>, </a:t>
            </a:r>
            <a:r>
              <a:rPr lang="en-US" sz="2000" dirty="0" err="1"/>
              <a:t>direksi</a:t>
            </a:r>
            <a:r>
              <a:rPr lang="en-US" sz="2000" dirty="0"/>
              <a:t>, </a:t>
            </a:r>
            <a:r>
              <a:rPr lang="en-US" sz="2000" dirty="0" err="1"/>
              <a:t>pemegang</a:t>
            </a:r>
            <a:r>
              <a:rPr lang="en-US" sz="2000" dirty="0"/>
              <a:t> </a:t>
            </a:r>
            <a:r>
              <a:rPr lang="en-US" sz="2000" dirty="0" err="1"/>
              <a:t>saham</a:t>
            </a:r>
            <a:r>
              <a:rPr lang="en-US" sz="2000" dirty="0"/>
              <a:t>, </a:t>
            </a:r>
            <a:r>
              <a:rPr lang="en-US" sz="2000" dirty="0" err="1"/>
              <a:t>dan</a:t>
            </a:r>
            <a:r>
              <a:rPr lang="en-US" sz="2000" dirty="0"/>
              <a:t> </a:t>
            </a:r>
            <a:r>
              <a:rPr lang="en-US" sz="2000" dirty="0" err="1"/>
              <a:t>kelompok-kelompok</a:t>
            </a:r>
            <a:r>
              <a:rPr lang="en-US" sz="2000" dirty="0"/>
              <a:t> </a:t>
            </a:r>
            <a:r>
              <a:rPr lang="en-US" sz="2000" dirty="0" err="1"/>
              <a:t>kepentingan</a:t>
            </a:r>
            <a:r>
              <a:rPr lang="en-US" sz="2000" dirty="0"/>
              <a:t> yang lain.</a:t>
            </a:r>
          </a:p>
          <a:p>
            <a:pPr marL="0" indent="0">
              <a:buNone/>
            </a:pPr>
            <a:endParaRPr lang="id-ID" dirty="0"/>
          </a:p>
        </p:txBody>
      </p:sp>
    </p:spTree>
    <p:extLst>
      <p:ext uri="{BB962C8B-B14F-4D97-AF65-F5344CB8AC3E}">
        <p14:creationId xmlns:p14="http://schemas.microsoft.com/office/powerpoint/2010/main" val="4292485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Corporate Governance</a:t>
            </a:r>
            <a:endParaRPr lang="en-US" dirty="0"/>
          </a:p>
        </p:txBody>
      </p:sp>
      <p:sp>
        <p:nvSpPr>
          <p:cNvPr id="3" name="Content Placeholder 2"/>
          <p:cNvSpPr>
            <a:spLocks noGrp="1"/>
          </p:cNvSpPr>
          <p:nvPr>
            <p:ph idx="1"/>
          </p:nvPr>
        </p:nvSpPr>
        <p:spPr/>
        <p:txBody>
          <a:bodyPr>
            <a:normAutofit lnSpcReduction="10000"/>
          </a:bodyPr>
          <a:lstStyle/>
          <a:p>
            <a:r>
              <a:rPr lang="en-US" dirty="0" smtClean="0"/>
              <a:t>GCG / </a:t>
            </a:r>
            <a:r>
              <a:rPr lang="en-US" dirty="0" err="1" smtClean="0"/>
              <a:t>tata</a:t>
            </a:r>
            <a:r>
              <a:rPr lang="en-US" dirty="0" smtClean="0"/>
              <a:t> </a:t>
            </a:r>
            <a:r>
              <a:rPr lang="en-US" dirty="0" err="1" smtClean="0"/>
              <a:t>kelola</a:t>
            </a:r>
            <a:r>
              <a:rPr lang="en-US" dirty="0" smtClean="0"/>
              <a:t> yang </a:t>
            </a:r>
            <a:r>
              <a:rPr lang="en-US" dirty="0" err="1" smtClean="0"/>
              <a:t>baik</a:t>
            </a:r>
            <a:r>
              <a:rPr lang="en-US" dirty="0" smtClean="0"/>
              <a:t> </a:t>
            </a:r>
            <a:r>
              <a:rPr lang="en-US" dirty="0" err="1" smtClean="0"/>
              <a:t>adalah</a:t>
            </a:r>
            <a:r>
              <a:rPr lang="en-US" dirty="0" smtClean="0"/>
              <a:t> </a:t>
            </a:r>
            <a:r>
              <a:rPr lang="en-US" dirty="0" err="1" smtClean="0"/>
              <a:t>suatu</a:t>
            </a:r>
            <a:r>
              <a:rPr lang="en-US" dirty="0" smtClean="0"/>
              <a:t> </a:t>
            </a:r>
            <a:r>
              <a:rPr lang="en-US" dirty="0" err="1" smtClean="0"/>
              <a:t>sistem</a:t>
            </a:r>
            <a:r>
              <a:rPr lang="en-US" dirty="0" smtClean="0"/>
              <a:t> yang </a:t>
            </a:r>
            <a:r>
              <a:rPr lang="en-US" dirty="0" err="1" smtClean="0"/>
              <a:t>mengatur</a:t>
            </a:r>
            <a:r>
              <a:rPr lang="en-US" dirty="0" smtClean="0"/>
              <a:t> </a:t>
            </a:r>
            <a:r>
              <a:rPr lang="en-US" dirty="0" err="1" smtClean="0"/>
              <a:t>hubungan</a:t>
            </a:r>
            <a:r>
              <a:rPr lang="en-US" dirty="0" smtClean="0"/>
              <a:t> </a:t>
            </a:r>
            <a:r>
              <a:rPr lang="en-US" dirty="0" err="1" smtClean="0"/>
              <a:t>peran</a:t>
            </a:r>
            <a:r>
              <a:rPr lang="en-US" dirty="0" smtClean="0"/>
              <a:t> </a:t>
            </a:r>
            <a:r>
              <a:rPr lang="en-US" dirty="0" err="1" smtClean="0"/>
              <a:t>dewan</a:t>
            </a:r>
            <a:r>
              <a:rPr lang="en-US" dirty="0" smtClean="0"/>
              <a:t> </a:t>
            </a:r>
            <a:r>
              <a:rPr lang="en-US" dirty="0" err="1" smtClean="0"/>
              <a:t>komisaris</a:t>
            </a:r>
            <a:r>
              <a:rPr lang="en-US" dirty="0" smtClean="0"/>
              <a:t>, </a:t>
            </a:r>
            <a:r>
              <a:rPr lang="en-US" dirty="0" err="1" smtClean="0"/>
              <a:t>peran</a:t>
            </a:r>
            <a:r>
              <a:rPr lang="en-US" dirty="0" smtClean="0"/>
              <a:t> </a:t>
            </a:r>
            <a:r>
              <a:rPr lang="en-US" dirty="0" err="1" smtClean="0"/>
              <a:t>direksi</a:t>
            </a:r>
            <a:r>
              <a:rPr lang="en-US" dirty="0" smtClean="0"/>
              <a:t>, </a:t>
            </a:r>
            <a:r>
              <a:rPr lang="en-US" dirty="0" err="1" smtClean="0"/>
              <a:t>pemegang</a:t>
            </a:r>
            <a:r>
              <a:rPr lang="en-US" dirty="0" smtClean="0"/>
              <a:t> </a:t>
            </a:r>
            <a:r>
              <a:rPr lang="en-US" dirty="0" err="1" smtClean="0"/>
              <a:t>saham</a:t>
            </a:r>
            <a:r>
              <a:rPr lang="en-US" dirty="0" smtClean="0"/>
              <a:t>, </a:t>
            </a:r>
            <a:r>
              <a:rPr lang="en-US" dirty="0" err="1" smtClean="0"/>
              <a:t>dan</a:t>
            </a:r>
            <a:r>
              <a:rPr lang="en-US" dirty="0" smtClean="0"/>
              <a:t> </a:t>
            </a:r>
            <a:r>
              <a:rPr lang="en-US" dirty="0" err="1" smtClean="0"/>
              <a:t>pemangku</a:t>
            </a:r>
            <a:r>
              <a:rPr lang="en-US" dirty="0" smtClean="0"/>
              <a:t> </a:t>
            </a:r>
            <a:r>
              <a:rPr lang="en-US" dirty="0" err="1" smtClean="0"/>
              <a:t>kepentingan</a:t>
            </a:r>
            <a:r>
              <a:rPr lang="en-US" dirty="0" smtClean="0"/>
              <a:t> </a:t>
            </a:r>
            <a:r>
              <a:rPr lang="en-US" dirty="0" err="1" smtClean="0"/>
              <a:t>lainnya</a:t>
            </a:r>
            <a:r>
              <a:rPr lang="en-US" dirty="0" smtClean="0"/>
              <a:t>.</a:t>
            </a:r>
          </a:p>
          <a:p>
            <a:r>
              <a:rPr lang="en-US" dirty="0" smtClean="0"/>
              <a:t>Tata </a:t>
            </a:r>
            <a:r>
              <a:rPr lang="en-US" dirty="0" err="1" smtClean="0"/>
              <a:t>kelola</a:t>
            </a:r>
            <a:r>
              <a:rPr lang="en-US" dirty="0" smtClean="0"/>
              <a:t> yang </a:t>
            </a:r>
            <a:r>
              <a:rPr lang="en-US" dirty="0" err="1" smtClean="0"/>
              <a:t>baik</a:t>
            </a:r>
            <a:r>
              <a:rPr lang="en-US" dirty="0" smtClean="0"/>
              <a:t> </a:t>
            </a:r>
            <a:r>
              <a:rPr lang="en-US" dirty="0" err="1" smtClean="0"/>
              <a:t>merupakan</a:t>
            </a:r>
            <a:r>
              <a:rPr lang="en-US" dirty="0" smtClean="0"/>
              <a:t> </a:t>
            </a:r>
            <a:r>
              <a:rPr lang="en-US" dirty="0" err="1" smtClean="0"/>
              <a:t>suatu</a:t>
            </a:r>
            <a:r>
              <a:rPr lang="en-US" dirty="0" smtClean="0"/>
              <a:t> </a:t>
            </a:r>
            <a:r>
              <a:rPr lang="en-US" dirty="0" err="1" smtClean="0"/>
              <a:t>proses</a:t>
            </a:r>
            <a:r>
              <a:rPr lang="en-US" dirty="0" smtClean="0"/>
              <a:t> yang  </a:t>
            </a:r>
            <a:r>
              <a:rPr lang="en-US" dirty="0" err="1" smtClean="0"/>
              <a:t>transparan</a:t>
            </a:r>
            <a:r>
              <a:rPr lang="en-US" dirty="0" smtClean="0"/>
              <a:t> </a:t>
            </a:r>
            <a:r>
              <a:rPr lang="en-US" dirty="0" err="1" smtClean="0"/>
              <a:t>atas</a:t>
            </a:r>
            <a:r>
              <a:rPr lang="en-US" dirty="0" smtClean="0"/>
              <a:t> </a:t>
            </a:r>
            <a:r>
              <a:rPr lang="en-US" dirty="0" err="1" smtClean="0"/>
              <a:t>penentuan</a:t>
            </a:r>
            <a:r>
              <a:rPr lang="en-US" dirty="0" smtClean="0"/>
              <a:t> </a:t>
            </a:r>
            <a:r>
              <a:rPr lang="en-US" dirty="0" err="1" smtClean="0"/>
              <a:t>tujuan</a:t>
            </a:r>
            <a:r>
              <a:rPr lang="en-US" dirty="0" smtClean="0"/>
              <a:t> </a:t>
            </a:r>
            <a:r>
              <a:rPr lang="en-US" dirty="0" err="1" smtClean="0"/>
              <a:t>perusahaan</a:t>
            </a:r>
            <a:r>
              <a:rPr lang="en-US" dirty="0" smtClean="0"/>
              <a:t>, </a:t>
            </a:r>
            <a:r>
              <a:rPr lang="en-US" dirty="0" err="1" smtClean="0"/>
              <a:t>pencapaiannya</a:t>
            </a:r>
            <a:r>
              <a:rPr lang="en-US" dirty="0" smtClean="0"/>
              <a:t> </a:t>
            </a:r>
            <a:r>
              <a:rPr lang="en-US" dirty="0" err="1" smtClean="0"/>
              <a:t>dan</a:t>
            </a:r>
            <a:r>
              <a:rPr lang="en-US" dirty="0" smtClean="0"/>
              <a:t> </a:t>
            </a:r>
            <a:r>
              <a:rPr lang="en-US" dirty="0" err="1" smtClean="0"/>
              <a:t>penilaian</a:t>
            </a:r>
            <a:r>
              <a:rPr lang="en-US" dirty="0" smtClean="0"/>
              <a:t> </a:t>
            </a:r>
            <a:r>
              <a:rPr lang="en-US" dirty="0" err="1" smtClean="0"/>
              <a:t>kinerjanya</a:t>
            </a:r>
            <a:r>
              <a:rPr lang="en-US" dirty="0" smtClean="0"/>
              <a:t>.</a:t>
            </a:r>
          </a:p>
          <a:p>
            <a:pPr>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smtClean="0"/>
              <a:t>Konsep</a:t>
            </a:r>
            <a:r>
              <a:rPr lang="en-US" dirty="0" smtClean="0"/>
              <a:t> GCG</a:t>
            </a:r>
            <a:endParaRPr lang="en-US" dirty="0"/>
          </a:p>
        </p:txBody>
      </p:sp>
      <p:sp>
        <p:nvSpPr>
          <p:cNvPr id="3" name="Content Placeholder 2"/>
          <p:cNvSpPr>
            <a:spLocks noGrp="1"/>
          </p:cNvSpPr>
          <p:nvPr>
            <p:ph idx="1"/>
          </p:nvPr>
        </p:nvSpPr>
        <p:spPr>
          <a:xfrm>
            <a:off x="457200" y="1143000"/>
            <a:ext cx="8229600" cy="5334000"/>
          </a:xfrm>
        </p:spPr>
        <p:txBody>
          <a:bodyPr/>
          <a:lstStyle/>
          <a:p>
            <a:r>
              <a:rPr lang="en-US" sz="2800" b="1" dirty="0" err="1" smtClean="0"/>
              <a:t>Wadah</a:t>
            </a:r>
            <a:r>
              <a:rPr lang="en-US" sz="2800" dirty="0" smtClean="0"/>
              <a:t> : </a:t>
            </a:r>
            <a:r>
              <a:rPr lang="en-US" sz="2800" dirty="0" err="1" smtClean="0"/>
              <a:t>organisasi</a:t>
            </a:r>
            <a:r>
              <a:rPr lang="en-US" sz="2800" dirty="0" smtClean="0"/>
              <a:t> (</a:t>
            </a:r>
            <a:r>
              <a:rPr lang="en-US" sz="2800" dirty="0" err="1" smtClean="0"/>
              <a:t>perusahaan</a:t>
            </a:r>
            <a:r>
              <a:rPr lang="en-US" sz="2800" dirty="0" smtClean="0"/>
              <a:t>, </a:t>
            </a:r>
            <a:r>
              <a:rPr lang="en-US" sz="2800" dirty="0" err="1" smtClean="0"/>
              <a:t>sosial</a:t>
            </a:r>
            <a:r>
              <a:rPr lang="en-US" sz="2800" dirty="0" smtClean="0"/>
              <a:t>, </a:t>
            </a:r>
            <a:r>
              <a:rPr lang="en-US" sz="2800" dirty="0" err="1" smtClean="0"/>
              <a:t>pemerintah</a:t>
            </a:r>
            <a:r>
              <a:rPr lang="en-US" sz="2800" dirty="0" smtClean="0"/>
              <a:t>)</a:t>
            </a:r>
          </a:p>
          <a:p>
            <a:r>
              <a:rPr lang="en-US" sz="2800" b="1" dirty="0" smtClean="0"/>
              <a:t>Model</a:t>
            </a:r>
            <a:r>
              <a:rPr lang="en-US" sz="2800" dirty="0" smtClean="0"/>
              <a:t> : </a:t>
            </a:r>
            <a:r>
              <a:rPr lang="en-US" sz="2800" dirty="0" err="1" smtClean="0"/>
              <a:t>suatu</a:t>
            </a:r>
            <a:r>
              <a:rPr lang="en-US" sz="2800" dirty="0" smtClean="0"/>
              <a:t> </a:t>
            </a:r>
            <a:r>
              <a:rPr lang="en-US" sz="2800" dirty="0" err="1" smtClean="0"/>
              <a:t>sistem</a:t>
            </a:r>
            <a:r>
              <a:rPr lang="en-US" sz="2800" dirty="0" smtClean="0"/>
              <a:t>, </a:t>
            </a:r>
            <a:r>
              <a:rPr lang="en-US" sz="2800" dirty="0" err="1" smtClean="0"/>
              <a:t>proses</a:t>
            </a:r>
            <a:r>
              <a:rPr lang="en-US" sz="2800" dirty="0" smtClean="0"/>
              <a:t>, </a:t>
            </a:r>
            <a:r>
              <a:rPr lang="en-US" sz="2800" dirty="0" err="1" smtClean="0"/>
              <a:t>dan</a:t>
            </a:r>
            <a:r>
              <a:rPr lang="en-US" sz="2800" dirty="0" smtClean="0"/>
              <a:t> </a:t>
            </a:r>
            <a:r>
              <a:rPr lang="en-US" sz="2800" dirty="0" err="1" smtClean="0"/>
              <a:t>seperangkat</a:t>
            </a:r>
            <a:r>
              <a:rPr lang="en-US" sz="2800" dirty="0" smtClean="0"/>
              <a:t>  </a:t>
            </a:r>
            <a:r>
              <a:rPr lang="en-US" sz="2800" dirty="0" err="1" smtClean="0"/>
              <a:t>peraturan</a:t>
            </a:r>
            <a:r>
              <a:rPr lang="en-US" sz="2800" dirty="0" smtClean="0"/>
              <a:t>, </a:t>
            </a:r>
            <a:r>
              <a:rPr lang="en-US" sz="2800" dirty="0" err="1" smtClean="0"/>
              <a:t>termasuk</a:t>
            </a:r>
            <a:r>
              <a:rPr lang="en-US" sz="2800" dirty="0" smtClean="0"/>
              <a:t> </a:t>
            </a:r>
            <a:r>
              <a:rPr lang="en-US" sz="2800" dirty="0" err="1" smtClean="0"/>
              <a:t>prinsip-prinsip</a:t>
            </a:r>
            <a:r>
              <a:rPr lang="en-US" sz="2800" dirty="0" smtClean="0"/>
              <a:t>, </a:t>
            </a:r>
            <a:r>
              <a:rPr lang="en-US" sz="2800" dirty="0" err="1" smtClean="0"/>
              <a:t>serta</a:t>
            </a:r>
            <a:r>
              <a:rPr lang="en-US" sz="2800" dirty="0" smtClean="0"/>
              <a:t> </a:t>
            </a:r>
            <a:r>
              <a:rPr lang="en-US" sz="2800" dirty="0" err="1" smtClean="0"/>
              <a:t>nilai-nilai</a:t>
            </a:r>
            <a:r>
              <a:rPr lang="en-US" sz="2800" dirty="0" smtClean="0"/>
              <a:t> yang </a:t>
            </a:r>
            <a:r>
              <a:rPr lang="en-US" sz="2800" dirty="0" err="1" smtClean="0"/>
              <a:t>melandasi</a:t>
            </a:r>
            <a:r>
              <a:rPr lang="en-US" sz="2800" dirty="0" smtClean="0"/>
              <a:t> </a:t>
            </a:r>
            <a:r>
              <a:rPr lang="en-US" sz="2800" dirty="0" err="1" smtClean="0"/>
              <a:t>praktek</a:t>
            </a:r>
            <a:r>
              <a:rPr lang="en-US" sz="2800" dirty="0" smtClean="0"/>
              <a:t> </a:t>
            </a:r>
            <a:r>
              <a:rPr lang="en-US" sz="2800" dirty="0" err="1" smtClean="0"/>
              <a:t>bisnis</a:t>
            </a:r>
            <a:r>
              <a:rPr lang="en-US" sz="2800" dirty="0" smtClean="0"/>
              <a:t> yang </a:t>
            </a:r>
            <a:r>
              <a:rPr lang="en-US" sz="2800" dirty="0" err="1" smtClean="0"/>
              <a:t>sehat</a:t>
            </a:r>
            <a:endParaRPr lang="en-US" sz="2800" dirty="0" smtClean="0"/>
          </a:p>
          <a:p>
            <a:r>
              <a:rPr lang="en-US" sz="2800" b="1" dirty="0" err="1" smtClean="0"/>
              <a:t>Tujuan</a:t>
            </a:r>
            <a:r>
              <a:rPr lang="en-US" sz="2800" dirty="0" smtClean="0"/>
              <a:t>:</a:t>
            </a:r>
          </a:p>
          <a:p>
            <a:pPr lvl="1"/>
            <a:r>
              <a:rPr lang="en-US" sz="2400" dirty="0" err="1" smtClean="0"/>
              <a:t>Meningkatkan</a:t>
            </a:r>
            <a:r>
              <a:rPr lang="en-US" sz="2400" dirty="0" smtClean="0"/>
              <a:t> </a:t>
            </a:r>
            <a:r>
              <a:rPr lang="en-US" sz="2400" dirty="0" err="1" smtClean="0"/>
              <a:t>kinerja</a:t>
            </a:r>
            <a:r>
              <a:rPr lang="en-US" sz="2400" dirty="0" smtClean="0"/>
              <a:t> </a:t>
            </a:r>
            <a:r>
              <a:rPr lang="en-US" sz="2400" dirty="0" err="1" smtClean="0"/>
              <a:t>organisasi</a:t>
            </a:r>
            <a:endParaRPr lang="en-US" sz="2400" dirty="0" smtClean="0"/>
          </a:p>
          <a:p>
            <a:pPr lvl="1"/>
            <a:r>
              <a:rPr lang="en-US" sz="2400" dirty="0" err="1" smtClean="0"/>
              <a:t>Menciptakan</a:t>
            </a:r>
            <a:r>
              <a:rPr lang="en-US" sz="2400" dirty="0" smtClean="0"/>
              <a:t> </a:t>
            </a:r>
            <a:r>
              <a:rPr lang="en-US" sz="2400" dirty="0" err="1" smtClean="0"/>
              <a:t>nilai</a:t>
            </a:r>
            <a:r>
              <a:rPr lang="en-US" sz="2400" dirty="0" smtClean="0"/>
              <a:t> </a:t>
            </a:r>
            <a:r>
              <a:rPr lang="en-US" sz="2400" dirty="0" err="1" smtClean="0"/>
              <a:t>tambah</a:t>
            </a:r>
            <a:r>
              <a:rPr lang="en-US" sz="2400" dirty="0" smtClean="0"/>
              <a:t> </a:t>
            </a:r>
            <a:r>
              <a:rPr lang="en-US" sz="2400" dirty="0" err="1" smtClean="0"/>
              <a:t>bagi</a:t>
            </a:r>
            <a:r>
              <a:rPr lang="en-US" sz="2400" dirty="0" smtClean="0"/>
              <a:t> </a:t>
            </a:r>
            <a:r>
              <a:rPr lang="en-US" sz="2400" dirty="0" err="1" smtClean="0"/>
              <a:t>semua</a:t>
            </a:r>
            <a:r>
              <a:rPr lang="en-US" sz="2400" dirty="0" smtClean="0"/>
              <a:t> </a:t>
            </a:r>
            <a:r>
              <a:rPr lang="en-US" sz="2400" dirty="0" err="1" smtClean="0"/>
              <a:t>pemangku</a:t>
            </a:r>
            <a:r>
              <a:rPr lang="en-US" sz="2400" dirty="0" smtClean="0"/>
              <a:t> </a:t>
            </a:r>
            <a:r>
              <a:rPr lang="en-US" sz="2400" dirty="0" err="1" smtClean="0"/>
              <a:t>kepentingan</a:t>
            </a:r>
            <a:endParaRPr lang="en-US" sz="2400" dirty="0" smtClean="0"/>
          </a:p>
          <a:p>
            <a:pPr lvl="1"/>
            <a:r>
              <a:rPr lang="en-US" sz="2400" dirty="0" err="1" smtClean="0"/>
              <a:t>Mencegah</a:t>
            </a:r>
            <a:r>
              <a:rPr lang="en-US" sz="2400" dirty="0" smtClean="0"/>
              <a:t> </a:t>
            </a:r>
            <a:r>
              <a:rPr lang="en-US" sz="2400" dirty="0" err="1" smtClean="0"/>
              <a:t>dan</a:t>
            </a:r>
            <a:r>
              <a:rPr lang="en-US" sz="2400" dirty="0" smtClean="0"/>
              <a:t> </a:t>
            </a:r>
            <a:r>
              <a:rPr lang="en-US" sz="2400" dirty="0" err="1" smtClean="0"/>
              <a:t>mengurangi</a:t>
            </a:r>
            <a:r>
              <a:rPr lang="en-US" sz="2400" dirty="0" smtClean="0"/>
              <a:t> </a:t>
            </a:r>
            <a:r>
              <a:rPr lang="en-US" sz="2400" dirty="0" err="1" smtClean="0"/>
              <a:t>manipulasi</a:t>
            </a:r>
            <a:r>
              <a:rPr lang="en-US" sz="2400" dirty="0" smtClean="0"/>
              <a:t> </a:t>
            </a:r>
            <a:r>
              <a:rPr lang="en-US" sz="2400" dirty="0" err="1" smtClean="0"/>
              <a:t>serta</a:t>
            </a:r>
            <a:r>
              <a:rPr lang="en-US" sz="2400" dirty="0" smtClean="0"/>
              <a:t> </a:t>
            </a:r>
            <a:r>
              <a:rPr lang="en-US" sz="2400" dirty="0" err="1" smtClean="0"/>
              <a:t>kesalahan</a:t>
            </a:r>
            <a:r>
              <a:rPr lang="en-US" sz="2400" dirty="0" smtClean="0"/>
              <a:t> yang </a:t>
            </a:r>
            <a:r>
              <a:rPr lang="en-US" sz="2400" dirty="0" err="1" smtClean="0"/>
              <a:t>signifikan</a:t>
            </a:r>
            <a:r>
              <a:rPr lang="en-US" sz="2400" dirty="0" smtClean="0"/>
              <a:t> </a:t>
            </a:r>
            <a:r>
              <a:rPr lang="en-US" sz="2400" dirty="0" err="1" smtClean="0"/>
              <a:t>dalam</a:t>
            </a:r>
            <a:r>
              <a:rPr lang="en-US" sz="2400" dirty="0" smtClean="0"/>
              <a:t> </a:t>
            </a:r>
            <a:r>
              <a:rPr lang="en-US" sz="2400" dirty="0" err="1" smtClean="0"/>
              <a:t>pengelolaan</a:t>
            </a:r>
            <a:r>
              <a:rPr lang="en-US" sz="2400" dirty="0" smtClean="0"/>
              <a:t> </a:t>
            </a:r>
            <a:r>
              <a:rPr lang="en-US" sz="2400" dirty="0" err="1" smtClean="0"/>
              <a:t>organisasi</a:t>
            </a:r>
            <a:endParaRPr lang="en-US" sz="2400" dirty="0" smtClean="0"/>
          </a:p>
          <a:p>
            <a:pPr lvl="1"/>
            <a:r>
              <a:rPr lang="en-US" sz="2400" dirty="0" err="1" smtClean="0"/>
              <a:t>Meningkatkan</a:t>
            </a:r>
            <a:r>
              <a:rPr lang="en-US" sz="2400" dirty="0" smtClean="0"/>
              <a:t> </a:t>
            </a:r>
            <a:r>
              <a:rPr lang="en-US" sz="2400" dirty="0" err="1" smtClean="0"/>
              <a:t>upaya</a:t>
            </a:r>
            <a:r>
              <a:rPr lang="en-US" sz="2400" dirty="0" smtClean="0"/>
              <a:t> agar </a:t>
            </a:r>
            <a:r>
              <a:rPr lang="en-US" sz="2400" dirty="0" err="1" smtClean="0"/>
              <a:t>para</a:t>
            </a:r>
            <a:r>
              <a:rPr lang="en-US" sz="2400" dirty="0" smtClean="0"/>
              <a:t> </a:t>
            </a:r>
            <a:r>
              <a:rPr lang="en-US" sz="2400" dirty="0" err="1" smtClean="0"/>
              <a:t>pemangku</a:t>
            </a:r>
            <a:r>
              <a:rPr lang="en-US" sz="2400" dirty="0" smtClean="0"/>
              <a:t> </a:t>
            </a:r>
            <a:r>
              <a:rPr lang="en-US" sz="2400" dirty="0" err="1" smtClean="0"/>
              <a:t>kepentingan</a:t>
            </a:r>
            <a:r>
              <a:rPr lang="en-US" sz="2400" dirty="0" smtClean="0"/>
              <a:t> </a:t>
            </a:r>
            <a:r>
              <a:rPr lang="en-US" sz="2400" dirty="0" err="1" smtClean="0"/>
              <a:t>tidak</a:t>
            </a:r>
            <a:r>
              <a:rPr lang="en-US" sz="2400" dirty="0" smtClean="0"/>
              <a:t> </a:t>
            </a:r>
            <a:r>
              <a:rPr lang="en-US" sz="2400" dirty="0" err="1" smtClean="0"/>
              <a:t>dirugikan</a:t>
            </a:r>
            <a:endParaRPr lang="en-US" sz="2400" dirty="0" smtClean="0"/>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Konsep</a:t>
            </a:r>
            <a:r>
              <a:rPr lang="en-US" dirty="0" smtClean="0"/>
              <a:t> GCG</a:t>
            </a:r>
            <a:endParaRPr lang="en-US" dirty="0"/>
          </a:p>
        </p:txBody>
      </p:sp>
      <p:sp>
        <p:nvSpPr>
          <p:cNvPr id="3" name="Content Placeholder 2"/>
          <p:cNvSpPr>
            <a:spLocks noGrp="1"/>
          </p:cNvSpPr>
          <p:nvPr>
            <p:ph idx="1"/>
          </p:nvPr>
        </p:nvSpPr>
        <p:spPr/>
        <p:txBody>
          <a:bodyPr/>
          <a:lstStyle/>
          <a:p>
            <a:r>
              <a:rPr lang="en-US" b="1" dirty="0" err="1" smtClean="0"/>
              <a:t>Mekanisme</a:t>
            </a:r>
            <a:endParaRPr lang="en-US" b="1" dirty="0" smtClean="0"/>
          </a:p>
          <a:p>
            <a:pPr lvl="1"/>
            <a:r>
              <a:rPr lang="en-US" dirty="0" err="1" smtClean="0"/>
              <a:t>Mengatur</a:t>
            </a:r>
            <a:r>
              <a:rPr lang="en-US" dirty="0" smtClean="0"/>
              <a:t> </a:t>
            </a:r>
            <a:r>
              <a:rPr lang="en-US" dirty="0" err="1" smtClean="0"/>
              <a:t>dan</a:t>
            </a:r>
            <a:r>
              <a:rPr lang="en-US" dirty="0" smtClean="0"/>
              <a:t> </a:t>
            </a:r>
            <a:r>
              <a:rPr lang="en-US" dirty="0" err="1" smtClean="0"/>
              <a:t>mempertegas</a:t>
            </a:r>
            <a:r>
              <a:rPr lang="en-US" dirty="0" smtClean="0"/>
              <a:t> </a:t>
            </a:r>
            <a:r>
              <a:rPr lang="en-US" dirty="0" err="1" smtClean="0"/>
              <a:t>kembali</a:t>
            </a:r>
            <a:r>
              <a:rPr lang="en-US" dirty="0" smtClean="0"/>
              <a:t> </a:t>
            </a:r>
            <a:r>
              <a:rPr lang="en-US" dirty="0" err="1" smtClean="0"/>
              <a:t>hubungan</a:t>
            </a:r>
            <a:r>
              <a:rPr lang="en-US" dirty="0" smtClean="0"/>
              <a:t>, </a:t>
            </a:r>
            <a:r>
              <a:rPr lang="en-US" dirty="0" err="1" smtClean="0"/>
              <a:t>peran</a:t>
            </a:r>
            <a:r>
              <a:rPr lang="en-US" dirty="0" smtClean="0"/>
              <a:t>, </a:t>
            </a:r>
            <a:r>
              <a:rPr lang="en-US" dirty="0" err="1" smtClean="0"/>
              <a:t>wewenang</a:t>
            </a:r>
            <a:r>
              <a:rPr lang="en-US" dirty="0" smtClean="0"/>
              <a:t> </a:t>
            </a:r>
            <a:r>
              <a:rPr lang="en-US" dirty="0" err="1" smtClean="0"/>
              <a:t>dan</a:t>
            </a:r>
            <a:r>
              <a:rPr lang="en-US" dirty="0" smtClean="0"/>
              <a:t> </a:t>
            </a:r>
            <a:r>
              <a:rPr lang="en-US" dirty="0" err="1" smtClean="0"/>
              <a:t>tanggung</a:t>
            </a:r>
            <a:r>
              <a:rPr lang="en-US" dirty="0" smtClean="0"/>
              <a:t> </a:t>
            </a:r>
            <a:r>
              <a:rPr lang="en-US" dirty="0" err="1" smtClean="0"/>
              <a:t>jawab</a:t>
            </a:r>
            <a:endParaRPr lang="en-US" dirty="0" smtClean="0"/>
          </a:p>
          <a:p>
            <a:pPr lvl="2"/>
            <a:r>
              <a:rPr lang="en-US" dirty="0" err="1" smtClean="0"/>
              <a:t>Dalam</a:t>
            </a:r>
            <a:r>
              <a:rPr lang="en-US" dirty="0" smtClean="0"/>
              <a:t> </a:t>
            </a:r>
            <a:r>
              <a:rPr lang="en-US" dirty="0" err="1" smtClean="0"/>
              <a:t>arti</a:t>
            </a:r>
            <a:r>
              <a:rPr lang="en-US" dirty="0" smtClean="0"/>
              <a:t> </a:t>
            </a:r>
            <a:r>
              <a:rPr lang="en-US" dirty="0" err="1" smtClean="0"/>
              <a:t>sempit</a:t>
            </a:r>
            <a:r>
              <a:rPr lang="en-US" dirty="0" smtClean="0"/>
              <a:t> : </a:t>
            </a:r>
            <a:r>
              <a:rPr lang="en-US" dirty="0" err="1" smtClean="0"/>
              <a:t>antar</a:t>
            </a:r>
            <a:r>
              <a:rPr lang="en-US" dirty="0" smtClean="0"/>
              <a:t> </a:t>
            </a:r>
            <a:r>
              <a:rPr lang="en-US" dirty="0" err="1" smtClean="0"/>
              <a:t>pemilik</a:t>
            </a:r>
            <a:r>
              <a:rPr lang="en-US" dirty="0" smtClean="0"/>
              <a:t> / </a:t>
            </a:r>
            <a:r>
              <a:rPr lang="en-US" dirty="0" err="1" smtClean="0"/>
              <a:t>pemegang</a:t>
            </a:r>
            <a:r>
              <a:rPr lang="en-US" dirty="0" smtClean="0"/>
              <a:t> </a:t>
            </a:r>
            <a:r>
              <a:rPr lang="en-US" dirty="0" err="1" smtClean="0"/>
              <a:t>saham</a:t>
            </a:r>
            <a:r>
              <a:rPr lang="en-US" dirty="0" smtClean="0"/>
              <a:t>, </a:t>
            </a:r>
            <a:r>
              <a:rPr lang="en-US" dirty="0" err="1" smtClean="0"/>
              <a:t>dewan</a:t>
            </a:r>
            <a:r>
              <a:rPr lang="en-US" dirty="0" smtClean="0"/>
              <a:t> </a:t>
            </a:r>
            <a:r>
              <a:rPr lang="en-US" dirty="0" err="1" smtClean="0"/>
              <a:t>komisaris</a:t>
            </a:r>
            <a:r>
              <a:rPr lang="en-US" dirty="0" smtClean="0"/>
              <a:t>, </a:t>
            </a:r>
            <a:r>
              <a:rPr lang="en-US" dirty="0" err="1" smtClean="0"/>
              <a:t>dan</a:t>
            </a:r>
            <a:r>
              <a:rPr lang="en-US" dirty="0" smtClean="0"/>
              <a:t> </a:t>
            </a:r>
            <a:r>
              <a:rPr lang="en-US" dirty="0" err="1" smtClean="0"/>
              <a:t>dewan</a:t>
            </a:r>
            <a:r>
              <a:rPr lang="en-US" dirty="0" smtClean="0"/>
              <a:t> </a:t>
            </a:r>
            <a:r>
              <a:rPr lang="en-US" dirty="0" err="1" smtClean="0"/>
              <a:t>direksi</a:t>
            </a:r>
            <a:endParaRPr lang="en-US" dirty="0" smtClean="0"/>
          </a:p>
          <a:p>
            <a:pPr lvl="2"/>
            <a:r>
              <a:rPr lang="en-US" dirty="0" err="1" smtClean="0"/>
              <a:t>Dalam</a:t>
            </a:r>
            <a:r>
              <a:rPr lang="en-US" dirty="0" smtClean="0"/>
              <a:t> </a:t>
            </a:r>
            <a:r>
              <a:rPr lang="en-US" dirty="0" err="1" smtClean="0"/>
              <a:t>arti</a:t>
            </a:r>
            <a:r>
              <a:rPr lang="en-US" dirty="0" smtClean="0"/>
              <a:t> </a:t>
            </a:r>
            <a:r>
              <a:rPr lang="en-US" dirty="0" err="1" smtClean="0"/>
              <a:t>luas</a:t>
            </a:r>
            <a:r>
              <a:rPr lang="en-US" dirty="0" smtClean="0"/>
              <a:t> : </a:t>
            </a:r>
            <a:r>
              <a:rPr lang="en-US" dirty="0" err="1" smtClean="0"/>
              <a:t>antar</a:t>
            </a:r>
            <a:r>
              <a:rPr lang="en-US" dirty="0" smtClean="0"/>
              <a:t> </a:t>
            </a:r>
            <a:r>
              <a:rPr lang="en-US" dirty="0" err="1" smtClean="0"/>
              <a:t>seluruh</a:t>
            </a:r>
            <a:r>
              <a:rPr lang="en-US" dirty="0" smtClean="0"/>
              <a:t> </a:t>
            </a:r>
            <a:r>
              <a:rPr lang="en-US" dirty="0" err="1" smtClean="0"/>
              <a:t>pemangku</a:t>
            </a:r>
            <a:r>
              <a:rPr lang="en-US" dirty="0" smtClean="0"/>
              <a:t> </a:t>
            </a:r>
            <a:r>
              <a:rPr lang="en-US" dirty="0" err="1" smtClean="0"/>
              <a:t>kepentingan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981</Words>
  <Application>Microsoft Office PowerPoint</Application>
  <PresentationFormat>On-screen Show (4:3)</PresentationFormat>
  <Paragraphs>77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GOOD CORPORATE GOVERNANCE</vt:lpstr>
      <vt:lpstr>PowerPoint Presentation</vt:lpstr>
      <vt:lpstr>PowerPoint Presentation</vt:lpstr>
      <vt:lpstr>PowerPoint Presentation</vt:lpstr>
      <vt:lpstr>PowerPoint Presentation</vt:lpstr>
      <vt:lpstr>PowerPoint Presentation</vt:lpstr>
      <vt:lpstr>Good Corporate Governance</vt:lpstr>
      <vt:lpstr>Konsep GCG</vt:lpstr>
      <vt:lpstr>Konsep GCG</vt:lpstr>
      <vt:lpstr>Prinsip GCG</vt:lpstr>
      <vt:lpstr>Prinsip GCG</vt:lpstr>
      <vt:lpstr>Prinsip GCG</vt:lpstr>
      <vt:lpstr>Manfaat GCG</vt:lpstr>
      <vt:lpstr>Perangkat Dalam Penerapan GCG</vt:lpstr>
      <vt:lpstr>Perangkat Dalam Penerapan GCG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CORPORATE GOVERNANCE</dc:title>
  <dc:creator>firoh</dc:creator>
  <cp:lastModifiedBy>mari</cp:lastModifiedBy>
  <cp:revision>12</cp:revision>
  <dcterms:created xsi:type="dcterms:W3CDTF">2011-05-26T21:40:39Z</dcterms:created>
  <dcterms:modified xsi:type="dcterms:W3CDTF">2020-04-19T13:03:11Z</dcterms:modified>
</cp:coreProperties>
</file>