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2" r:id="rId5"/>
    <p:sldId id="269" r:id="rId6"/>
    <p:sldId id="270" r:id="rId7"/>
    <p:sldId id="271" r:id="rId8"/>
    <p:sldId id="261" r:id="rId9"/>
    <p:sldId id="272" r:id="rId10"/>
    <p:sldId id="273" r:id="rId11"/>
    <p:sldId id="274" r:id="rId12"/>
    <p:sldId id="275" r:id="rId13"/>
    <p:sldId id="276" r:id="rId14"/>
    <p:sldId id="277" r:id="rId15"/>
    <p:sldId id="283" r:id="rId16"/>
    <p:sldId id="284" r:id="rId17"/>
    <p:sldId id="285" r:id="rId18"/>
    <p:sldId id="281" r:id="rId19"/>
    <p:sldId id="286" r:id="rId20"/>
    <p:sldId id="287" r:id="rId21"/>
    <p:sldId id="288" r:id="rId22"/>
    <p:sldId id="263" r:id="rId23"/>
    <p:sldId id="278" r:id="rId24"/>
    <p:sldId id="264" r:id="rId25"/>
    <p:sldId id="265" r:id="rId26"/>
    <p:sldId id="266" r:id="rId27"/>
    <p:sldId id="267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2264"/>
  </p:normalViewPr>
  <p:slideViewPr>
    <p:cSldViewPr snapToGrid="0" snapToObjects="1">
      <p:cViewPr varScale="1">
        <p:scale>
          <a:sx n="123" d="100"/>
          <a:sy n="123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4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96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5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91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17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66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84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69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11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36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EFBF-8DDD-3441-9A37-9BEC8AAC507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789EC9-30EC-AA4E-88CF-E880CF0C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6CEF-83F0-7948-B44E-A49A0B32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945913"/>
            <a:ext cx="8637073" cy="26185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ANALISIS SEBAB-SEBAB PERMINTAAN SDM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7D87A-E192-BE4A-8132-158E59753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PERTEMUAN-7</a:t>
            </a:r>
          </a:p>
        </p:txBody>
      </p:sp>
    </p:spTree>
    <p:extLst>
      <p:ext uri="{BB962C8B-B14F-4D97-AF65-F5344CB8AC3E}">
        <p14:creationId xmlns:p14="http://schemas.microsoft.com/office/powerpoint/2010/main" val="178098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8BA53-C577-3340-A573-2E1F8379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244"/>
            <a:ext cx="10515600" cy="53377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b)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 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menyangkut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, </a:t>
            </a:r>
            <a:r>
              <a:rPr lang="en-US" sz="2000" dirty="0" err="1"/>
              <a:t>yangsecara</a:t>
            </a:r>
            <a:r>
              <a:rPr lang="en-US" sz="2000" dirty="0"/>
              <a:t> </a:t>
            </a:r>
            <a:r>
              <a:rPr lang="en-US" sz="2000" dirty="0" err="1"/>
              <a:t>langsung</a:t>
            </a:r>
            <a:r>
              <a:rPr lang="en-US" sz="2000" dirty="0"/>
              <a:t> </a:t>
            </a:r>
            <a:r>
              <a:rPr lang="en-US" sz="2000" dirty="0" err="1"/>
              <a:t>atau</a:t>
            </a:r>
            <a:r>
              <a:rPr lang="en-US" sz="2000" dirty="0"/>
              <a:t> </a:t>
            </a:r>
            <a:r>
              <a:rPr lang="en-US" sz="2000" dirty="0" err="1"/>
              <a:t>tidak</a:t>
            </a:r>
            <a:r>
              <a:rPr lang="en-US" sz="2000" dirty="0"/>
              <a:t> </a:t>
            </a:r>
            <a:r>
              <a:rPr lang="en-US" sz="2000" dirty="0" err="1"/>
              <a:t>langsung</a:t>
            </a:r>
            <a:r>
              <a:rPr lang="en-US" sz="2000" dirty="0"/>
              <a:t> </a:t>
            </a:r>
            <a:r>
              <a:rPr lang="en-US" sz="2000" dirty="0" err="1"/>
              <a:t>berpengaruh</a:t>
            </a:r>
            <a:r>
              <a:rPr lang="en-US" sz="2000" dirty="0"/>
              <a:t> </a:t>
            </a:r>
            <a:r>
              <a:rPr lang="en-US" sz="2000" dirty="0" err="1"/>
              <a:t>pada</a:t>
            </a:r>
            <a:r>
              <a:rPr lang="en-US" sz="2000" dirty="0"/>
              <a:t> </a:t>
            </a:r>
            <a:r>
              <a:rPr lang="en-US" sz="2000" dirty="0" err="1"/>
              <a:t>kondisi</a:t>
            </a:r>
            <a:r>
              <a:rPr lang="en-US" sz="2000" dirty="0"/>
              <a:t> </a:t>
            </a:r>
            <a:r>
              <a:rPr lang="en-US" sz="2000" dirty="0" err="1"/>
              <a:t>kehidupan</a:t>
            </a:r>
            <a:r>
              <a:rPr lang="en-US" sz="2000" dirty="0"/>
              <a:t> </a:t>
            </a:r>
            <a:r>
              <a:rPr lang="en-US" sz="2000" dirty="0" err="1"/>
              <a:t>sosial</a:t>
            </a:r>
            <a:r>
              <a:rPr lang="en-US" sz="2000" dirty="0"/>
              <a:t> </a:t>
            </a:r>
            <a:r>
              <a:rPr lang="en-US" sz="2000" dirty="0" err="1"/>
              <a:t>ekonomimasyarakat</a:t>
            </a:r>
            <a:r>
              <a:rPr lang="en-US" sz="2000" dirty="0"/>
              <a:t> di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moneter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 err="1">
                <a:solidFill>
                  <a:srgbClr val="FF0000"/>
                </a:solidFill>
              </a:rPr>
              <a:t>Politik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negara</a:t>
            </a:r>
            <a:r>
              <a:rPr lang="en-US" sz="2000" dirty="0">
                <a:solidFill>
                  <a:srgbClr val="FF0000"/>
                </a:solidFill>
              </a:rPr>
              <a:t>/Nasional 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Dari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stabilitas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stabilitas</a:t>
            </a:r>
            <a:r>
              <a:rPr lang="en-US" sz="2000" dirty="0"/>
              <a:t> </a:t>
            </a:r>
            <a:r>
              <a:rPr lang="en-US" sz="2000" dirty="0" err="1"/>
              <a:t>disemua</a:t>
            </a:r>
            <a:r>
              <a:rPr lang="en-US" sz="2000" dirty="0"/>
              <a:t> </a:t>
            </a:r>
            <a:r>
              <a:rPr lang="en-US" sz="2000" dirty="0" err="1"/>
              <a:t>bidang</a:t>
            </a:r>
            <a:r>
              <a:rPr lang="en-US" sz="2000" dirty="0"/>
              <a:t> </a:t>
            </a:r>
            <a:r>
              <a:rPr lang="en-US" sz="2000" dirty="0" err="1"/>
              <a:t>khususnya</a:t>
            </a:r>
            <a:r>
              <a:rPr lang="en-US" sz="2000" dirty="0"/>
              <a:t> </a:t>
            </a:r>
            <a:r>
              <a:rPr lang="en-US" sz="2000" dirty="0" err="1"/>
              <a:t>stabilitas</a:t>
            </a:r>
            <a:r>
              <a:rPr lang="en-US" sz="2000" dirty="0"/>
              <a:t> </a:t>
            </a:r>
            <a:r>
              <a:rPr lang="en-US" sz="2000" dirty="0" err="1"/>
              <a:t>politi</a:t>
            </a:r>
            <a:r>
              <a:rPr lang="en-US" sz="2000" dirty="0"/>
              <a:t>, agar </a:t>
            </a:r>
            <a:r>
              <a:rPr lang="en-US" sz="2000" dirty="0" err="1"/>
              <a:t>dapat</a:t>
            </a:r>
            <a:r>
              <a:rPr lang="en-US" sz="2000" dirty="0"/>
              <a:t> </a:t>
            </a:r>
            <a:r>
              <a:rPr lang="en-US" sz="2000" dirty="0" err="1"/>
              <a:t>melaksanakan</a:t>
            </a:r>
            <a:r>
              <a:rPr lang="en-US" sz="2000" dirty="0"/>
              <a:t> </a:t>
            </a:r>
            <a:r>
              <a:rPr lang="en-US" sz="2000" dirty="0" err="1"/>
              <a:t>pembangunan</a:t>
            </a:r>
            <a:r>
              <a:rPr lang="en-US" sz="2000" dirty="0"/>
              <a:t> </a:t>
            </a:r>
            <a:r>
              <a:rPr lang="en-US" sz="2000" dirty="0" err="1"/>
              <a:t>untuk</a:t>
            </a:r>
            <a:r>
              <a:rPr lang="en-US" sz="2000" dirty="0"/>
              <a:t> </a:t>
            </a:r>
            <a:r>
              <a:rPr lang="en-US" sz="2000" dirty="0" err="1"/>
              <a:t>mensejaterahkan</a:t>
            </a:r>
            <a:r>
              <a:rPr lang="en-US" sz="2000" dirty="0"/>
              <a:t> </a:t>
            </a:r>
            <a:r>
              <a:rPr lang="en-US" sz="2000" dirty="0" err="1"/>
              <a:t>kehidupan</a:t>
            </a:r>
            <a:r>
              <a:rPr lang="en-US" sz="2000" dirty="0"/>
              <a:t> </a:t>
            </a:r>
            <a:r>
              <a:rPr lang="en-US" sz="2000" dirty="0" err="1"/>
              <a:t>rakyat</a:t>
            </a:r>
            <a:r>
              <a:rPr lang="en-US" sz="2000" dirty="0"/>
              <a:t>. 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Dari </a:t>
            </a:r>
            <a:r>
              <a:rPr lang="en-US" sz="2000" dirty="0" err="1"/>
              <a:t>sisi</a:t>
            </a:r>
            <a:r>
              <a:rPr lang="en-US" sz="2000" dirty="0"/>
              <a:t> lain </a:t>
            </a:r>
            <a:r>
              <a:rPr lang="en-US" sz="2000" dirty="0" err="1"/>
              <a:t>pemerintah</a:t>
            </a:r>
            <a:r>
              <a:rPr lang="en-US" sz="2000" dirty="0"/>
              <a:t> </a:t>
            </a:r>
            <a:r>
              <a:rPr lang="en-US" sz="2000" dirty="0" err="1"/>
              <a:t>suatu</a:t>
            </a:r>
            <a:r>
              <a:rPr lang="en-US" sz="2000" dirty="0"/>
              <a:t> </a:t>
            </a:r>
            <a:r>
              <a:rPr lang="en-US" sz="2000" dirty="0" err="1"/>
              <a:t>negara</a:t>
            </a:r>
            <a:r>
              <a:rPr lang="en-US" sz="2000" dirty="0"/>
              <a:t> </a:t>
            </a:r>
            <a:r>
              <a:rPr lang="en-US" sz="2000" dirty="0" err="1"/>
              <a:t>harus</a:t>
            </a:r>
            <a:r>
              <a:rPr lang="en-US" sz="2000" dirty="0"/>
              <a:t> </a:t>
            </a:r>
            <a:r>
              <a:rPr lang="en-US" sz="2000" dirty="0" err="1"/>
              <a:t>mampumenciptakan</a:t>
            </a:r>
            <a:r>
              <a:rPr lang="en-US" sz="2000" dirty="0"/>
              <a:t> </a:t>
            </a:r>
            <a:r>
              <a:rPr lang="en-US" sz="2000" dirty="0" err="1"/>
              <a:t>stabilitas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di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, </a:t>
            </a:r>
            <a:r>
              <a:rPr lang="en-US" sz="2000" dirty="0" err="1"/>
              <a:t>terutama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, agar </a:t>
            </a:r>
            <a:r>
              <a:rPr lang="en-US" sz="2000" dirty="0" err="1"/>
              <a:t>memperolehkondisi</a:t>
            </a:r>
            <a:r>
              <a:rPr lang="en-US" sz="2000" dirty="0"/>
              <a:t> yang </a:t>
            </a:r>
            <a:r>
              <a:rPr lang="en-US" sz="2000" dirty="0" err="1"/>
              <a:t>kondusif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 </a:t>
            </a:r>
            <a:r>
              <a:rPr lang="en-US" sz="2000" dirty="0" err="1"/>
              <a:t>rakyat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mewujudkan</a:t>
            </a:r>
            <a:r>
              <a:rPr lang="en-US" sz="2000" dirty="0"/>
              <a:t> </a:t>
            </a:r>
            <a:r>
              <a:rPr lang="en-US" sz="2000" dirty="0" err="1"/>
              <a:t>produktivitas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 </a:t>
            </a:r>
            <a:r>
              <a:rPr lang="en-US" sz="2000" dirty="0" err="1"/>
              <a:t>berprestasi</a:t>
            </a:r>
            <a:r>
              <a:rPr lang="en-US" sz="2000" dirty="0"/>
              <a:t> yang </a:t>
            </a:r>
            <a:r>
              <a:rPr lang="en-US" sz="2000" dirty="0" err="1"/>
              <a:t>akanmenunjang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stabilitas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Dari </a:t>
            </a:r>
            <a:r>
              <a:rPr lang="en-US" sz="2400" dirty="0" err="1"/>
              <a:t>uraian</a:t>
            </a:r>
            <a:r>
              <a:rPr lang="en-US" sz="2400" dirty="0"/>
              <a:t> </a:t>
            </a:r>
            <a:r>
              <a:rPr lang="en-US" sz="2400" dirty="0" err="1"/>
              <a:t>diatas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mepertahankan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mengembangkaneksistensinya</a:t>
            </a:r>
            <a:r>
              <a:rPr lang="en-US" sz="2400" dirty="0"/>
              <a:t>, </a:t>
            </a:r>
            <a:r>
              <a:rPr lang="en-US" sz="2400" dirty="0" err="1"/>
              <a:t>sangat</a:t>
            </a:r>
            <a:r>
              <a:rPr lang="en-US" sz="2400" dirty="0"/>
              <a:t> </a:t>
            </a:r>
            <a:r>
              <a:rPr lang="en-US" sz="2400" dirty="0" err="1"/>
              <a:t>memerlukan</a:t>
            </a:r>
            <a:r>
              <a:rPr lang="en-US" sz="2400" dirty="0"/>
              <a:t>.    </a:t>
            </a:r>
            <a:r>
              <a:rPr lang="en-US" sz="2400" dirty="0" err="1"/>
              <a:t>kondisi</a:t>
            </a:r>
            <a:r>
              <a:rPr lang="en-US" sz="2400" dirty="0"/>
              <a:t> </a:t>
            </a:r>
            <a:r>
              <a:rPr lang="en-US" sz="2400" dirty="0" err="1"/>
              <a:t>suatu</a:t>
            </a:r>
            <a:r>
              <a:rPr lang="en-US" sz="2400" dirty="0"/>
              <a:t> </a:t>
            </a:r>
            <a:r>
              <a:rPr lang="en-US" sz="2400" dirty="0" err="1"/>
              <a:t>negara</a:t>
            </a:r>
            <a:r>
              <a:rPr lang="en-US" sz="2400" dirty="0"/>
              <a:t> yang </a:t>
            </a:r>
            <a:r>
              <a:rPr lang="en-US" sz="2400" dirty="0" err="1"/>
              <a:t>memilikistabilitas</a:t>
            </a:r>
            <a:r>
              <a:rPr lang="en-US" sz="2400" dirty="0"/>
              <a:t> </a:t>
            </a:r>
            <a:r>
              <a:rPr lang="en-US" sz="2400" dirty="0" err="1"/>
              <a:t>politik,ekonomi</a:t>
            </a:r>
            <a:r>
              <a:rPr lang="en-US" sz="2400" dirty="0"/>
              <a:t>, </a:t>
            </a:r>
            <a:r>
              <a:rPr lang="en-US" sz="2400" dirty="0" err="1"/>
              <a:t>sosisal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, </a:t>
            </a:r>
            <a:r>
              <a:rPr lang="en-US" sz="2400" dirty="0" err="1"/>
              <a:t>ketertiban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yang </a:t>
            </a:r>
            <a:r>
              <a:rPr lang="en-US" sz="2400" dirty="0" err="1"/>
              <a:t>dinamis</a:t>
            </a:r>
            <a:r>
              <a:rPr lang="en-US" sz="2400" dirty="0"/>
              <a:t> di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</a:t>
            </a:r>
            <a:r>
              <a:rPr lang="en-US" sz="2400" dirty="0" err="1"/>
              <a:t>bisnisnya.Dengan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 </a:t>
            </a:r>
            <a:r>
              <a:rPr lang="en-US" sz="2400" dirty="0" err="1"/>
              <a:t>mendapatkan</a:t>
            </a:r>
            <a:r>
              <a:rPr lang="en-US" sz="2400" dirty="0"/>
              <a:t> SDM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diprediksi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SDM </a:t>
            </a:r>
            <a:r>
              <a:rPr lang="en-US" sz="2400" dirty="0" err="1"/>
              <a:t>masing-masing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735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1B8E7-E17B-EC47-9DE6-EB70DA398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9318"/>
            <a:ext cx="10515600" cy="539764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</a:rPr>
              <a:t>Politik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Internasional</a:t>
            </a:r>
            <a:r>
              <a:rPr lang="en-US" sz="2400" dirty="0">
                <a:solidFill>
                  <a:srgbClr val="FF0000"/>
                </a:solidFill>
              </a:rPr>
              <a:t> Global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negaradalam</a:t>
            </a:r>
            <a:r>
              <a:rPr lang="en-US" sz="2400" dirty="0"/>
              <a:t> </a:t>
            </a:r>
            <a:r>
              <a:rPr lang="en-US" sz="2400" dirty="0" err="1"/>
              <a:t>memelihara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dinamika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bilateral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negara-negara</a:t>
            </a:r>
            <a:r>
              <a:rPr lang="en-US" sz="2400" dirty="0"/>
              <a:t> </a:t>
            </a:r>
            <a:r>
              <a:rPr lang="en-US" sz="2400" dirty="0" err="1"/>
              <a:t>laindi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dunia.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internasioanl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negaradalam</a:t>
            </a:r>
            <a:r>
              <a:rPr lang="en-US" sz="2400" dirty="0"/>
              <a:t> </a:t>
            </a:r>
            <a:r>
              <a:rPr lang="en-US" sz="2400" dirty="0" err="1"/>
              <a:t>merespon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lain,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menguntungkan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yang   </a:t>
            </a:r>
            <a:r>
              <a:rPr lang="en-US" sz="2400" dirty="0" err="1"/>
              <a:t>menekandan</a:t>
            </a:r>
            <a:r>
              <a:rPr lang="en-US" sz="2400" dirty="0"/>
              <a:t> </a:t>
            </a:r>
            <a:r>
              <a:rPr lang="en-US" sz="2400" dirty="0" err="1"/>
              <a:t>dapat</a:t>
            </a:r>
            <a:r>
              <a:rPr lang="en-US" sz="2400" dirty="0"/>
              <a:t> </a:t>
            </a:r>
            <a:r>
              <a:rPr lang="en-US" sz="2400" dirty="0" err="1"/>
              <a:t>merugikan</a:t>
            </a:r>
            <a:r>
              <a:rPr lang="en-US" sz="2400" dirty="0"/>
              <a:t>. 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/>
              <a:t>Pengaruh</a:t>
            </a:r>
            <a:r>
              <a:rPr lang="en-US" sz="2400" dirty="0"/>
              <a:t> </a:t>
            </a:r>
            <a:r>
              <a:rPr lang="en-US" sz="2400" dirty="0" err="1"/>
              <a:t>positif</a:t>
            </a:r>
            <a:r>
              <a:rPr lang="en-US" sz="2400" dirty="0"/>
              <a:t> </a:t>
            </a:r>
            <a:r>
              <a:rPr lang="en-US" sz="2400" dirty="0" err="1"/>
              <a:t>atau</a:t>
            </a:r>
            <a:r>
              <a:rPr lang="en-US" sz="2400" dirty="0"/>
              <a:t> negative </a:t>
            </a:r>
            <a:r>
              <a:rPr lang="en-US" sz="2400" dirty="0" err="1"/>
              <a:t>terhadap</a:t>
            </a:r>
            <a:r>
              <a:rPr lang="en-US" sz="2400" dirty="0"/>
              <a:t> </a:t>
            </a:r>
            <a:r>
              <a:rPr lang="en-US" sz="2400" dirty="0" err="1"/>
              <a:t>pertumbuhan</a:t>
            </a:r>
            <a:r>
              <a:rPr lang="en-US" sz="2400" dirty="0"/>
              <a:t> </a:t>
            </a:r>
            <a:r>
              <a:rPr lang="en-US" sz="2400" dirty="0" err="1"/>
              <a:t>ekonomi</a:t>
            </a:r>
            <a:r>
              <a:rPr lang="en-US" sz="2400" dirty="0"/>
              <a:t> </a:t>
            </a:r>
            <a:r>
              <a:rPr lang="en-US" sz="2400" dirty="0" err="1"/>
              <a:t>danmoneter</a:t>
            </a:r>
            <a:r>
              <a:rPr lang="en-US" sz="2400" dirty="0"/>
              <a:t> </a:t>
            </a:r>
            <a:r>
              <a:rPr lang="en-US" sz="2400" dirty="0" err="1"/>
              <a:t>negara</a:t>
            </a:r>
            <a:r>
              <a:rPr lang="en-US" sz="2400" dirty="0"/>
              <a:t> </a:t>
            </a:r>
            <a:r>
              <a:rPr lang="en-US" sz="2400" dirty="0" err="1"/>
              <a:t>akan</a:t>
            </a:r>
            <a:r>
              <a:rPr lang="en-US" sz="2400" dirty="0"/>
              <a:t> </a:t>
            </a:r>
            <a:r>
              <a:rPr lang="en-US" sz="2400" dirty="0" err="1"/>
              <a:t>mempengaruhi</a:t>
            </a:r>
            <a:r>
              <a:rPr lang="en-US" sz="2400" dirty="0"/>
              <a:t> RENSTRA </a:t>
            </a:r>
            <a:r>
              <a:rPr lang="en-US" sz="2400" dirty="0" err="1"/>
              <a:t>dan</a:t>
            </a:r>
            <a:r>
              <a:rPr lang="en-US" sz="2400" dirty="0"/>
              <a:t> RENOP  </a:t>
            </a:r>
            <a:r>
              <a:rPr lang="en-US" sz="2400" dirty="0" err="1"/>
              <a:t>organisasi</a:t>
            </a:r>
            <a:r>
              <a:rPr lang="en-US" sz="2400" dirty="0"/>
              <a:t> di </a:t>
            </a:r>
            <a:r>
              <a:rPr lang="en-US" sz="2400" dirty="0" err="1"/>
              <a:t>bidang</a:t>
            </a:r>
            <a:r>
              <a:rPr lang="en-US" sz="2400" dirty="0"/>
              <a:t> </a:t>
            </a:r>
            <a:r>
              <a:rPr lang="en-US" sz="2400" dirty="0" err="1"/>
              <a:t>bisnis</a:t>
            </a:r>
            <a:r>
              <a:rPr lang="en-US" sz="2400" dirty="0"/>
              <a:t>.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berpengaruh</a:t>
            </a:r>
            <a:r>
              <a:rPr lang="en-US" sz="2400" dirty="0"/>
              <a:t> pula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SM </a:t>
            </a:r>
            <a:r>
              <a:rPr lang="en-US" sz="2400" dirty="0" err="1"/>
              <a:t>dalamPerencanaan</a:t>
            </a:r>
            <a:r>
              <a:rPr lang="en-US" sz="2400" dirty="0"/>
              <a:t> SDM </a:t>
            </a:r>
            <a:r>
              <a:rPr lang="en-US" sz="2400" dirty="0" err="1"/>
              <a:t>setiap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di </a:t>
            </a:r>
            <a:r>
              <a:rPr lang="en-US" sz="2400" dirty="0" err="1"/>
              <a:t>negara</a:t>
            </a:r>
            <a:r>
              <a:rPr lang="en-US" sz="2400" dirty="0"/>
              <a:t> </a:t>
            </a:r>
            <a:r>
              <a:rPr lang="en-US" sz="2400" dirty="0" err="1"/>
              <a:t>berkembangan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c) </a:t>
            </a:r>
            <a:r>
              <a:rPr lang="en-US" sz="2400" b="1" dirty="0" err="1"/>
              <a:t>Faktor</a:t>
            </a:r>
            <a:r>
              <a:rPr lang="en-US" sz="2400" b="1" dirty="0"/>
              <a:t> </a:t>
            </a:r>
            <a:r>
              <a:rPr lang="en-US" sz="2400" b="1" i="1" dirty="0"/>
              <a:t> </a:t>
            </a:r>
            <a:r>
              <a:rPr lang="en-US" sz="2400" b="1" i="1" dirty="0" err="1"/>
              <a:t>Hukum</a:t>
            </a:r>
            <a:r>
              <a:rPr lang="en-US" sz="2400" b="1" i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err="1">
                <a:solidFill>
                  <a:srgbClr val="FF0000"/>
                </a:solidFill>
              </a:rPr>
              <a:t>Hukum</a:t>
            </a:r>
            <a:r>
              <a:rPr lang="en-US" sz="2400" b="1" i="1" dirty="0">
                <a:solidFill>
                  <a:srgbClr val="FF0000"/>
                </a:solidFill>
              </a:rPr>
              <a:t> Nasional </a:t>
            </a:r>
            <a:endParaRPr lang="en-US" sz="24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400" dirty="0" err="1"/>
              <a:t>Semua</a:t>
            </a:r>
            <a:r>
              <a:rPr lang="en-US" sz="2400" dirty="0"/>
              <a:t>    </a:t>
            </a:r>
            <a:r>
              <a:rPr lang="en-US" sz="2400" dirty="0" err="1"/>
              <a:t>ketentuan</a:t>
            </a:r>
            <a:r>
              <a:rPr lang="en-US" sz="2400" dirty="0"/>
              <a:t>   </a:t>
            </a:r>
            <a:r>
              <a:rPr lang="en-US" sz="2400" dirty="0" err="1"/>
              <a:t>hukum</a:t>
            </a:r>
            <a:r>
              <a:rPr lang="en-US" sz="2400" dirty="0"/>
              <a:t> </a:t>
            </a:r>
            <a:r>
              <a:rPr lang="en-US" sz="2400" dirty="0" err="1"/>
              <a:t>sangat</a:t>
            </a:r>
            <a:r>
              <a:rPr lang="en-US" sz="2400" dirty="0"/>
              <a:t>  </a:t>
            </a:r>
            <a:r>
              <a:rPr lang="en-US" sz="2400" dirty="0" err="1"/>
              <a:t>berpengaruh</a:t>
            </a:r>
            <a:r>
              <a:rPr lang="en-US" sz="2400" dirty="0"/>
              <a:t>  </a:t>
            </a:r>
            <a:r>
              <a:rPr lang="en-US" sz="2400" dirty="0" err="1"/>
              <a:t>terhadap</a:t>
            </a:r>
            <a:r>
              <a:rPr lang="en-US" sz="2400" dirty="0"/>
              <a:t> </a:t>
            </a:r>
            <a:r>
              <a:rPr lang="en-US" sz="2400" dirty="0" err="1"/>
              <a:t>prediksi</a:t>
            </a:r>
            <a:r>
              <a:rPr lang="en-US" sz="2400" dirty="0"/>
              <a:t> </a:t>
            </a:r>
            <a:r>
              <a:rPr lang="en-US" sz="2400" dirty="0" err="1"/>
              <a:t>permintaan</a:t>
            </a:r>
            <a:r>
              <a:rPr lang="en-US" sz="2400" dirty="0"/>
              <a:t> SDM di </a:t>
            </a:r>
            <a:r>
              <a:rPr lang="en-US" sz="2400" dirty="0" err="1"/>
              <a:t>dalam</a:t>
            </a:r>
            <a:r>
              <a:rPr lang="en-US" sz="2400" dirty="0"/>
              <a:t>     </a:t>
            </a:r>
            <a:r>
              <a:rPr lang="en-US" sz="2400" dirty="0" err="1"/>
              <a:t>perencanaan</a:t>
            </a:r>
            <a:r>
              <a:rPr lang="en-US" sz="2400" dirty="0"/>
              <a:t> SDM, </a:t>
            </a:r>
            <a:r>
              <a:rPr lang="en-US" sz="2400" dirty="0" err="1"/>
              <a:t>karena</a:t>
            </a:r>
            <a:r>
              <a:rPr lang="en-US" sz="2400" dirty="0"/>
              <a:t> </a:t>
            </a:r>
            <a:r>
              <a:rPr lang="en-US" sz="2400" dirty="0" err="1"/>
              <a:t>pengembangannya</a:t>
            </a:r>
            <a:r>
              <a:rPr lang="en-US" sz="2400" dirty="0"/>
              <a:t> </a:t>
            </a:r>
            <a:r>
              <a:rPr lang="en-US" sz="2400" dirty="0" err="1"/>
              <a:t>eksistensi</a:t>
            </a:r>
            <a:r>
              <a:rPr lang="en-US" sz="2400" dirty="0"/>
              <a:t> </a:t>
            </a:r>
            <a:r>
              <a:rPr lang="en-US" sz="2400" dirty="0" err="1"/>
              <a:t>perusaaan</a:t>
            </a:r>
            <a:r>
              <a:rPr lang="en-US" sz="2400" dirty="0"/>
              <a:t> </a:t>
            </a:r>
            <a:r>
              <a:rPr lang="en-US" sz="2400" dirty="0" err="1"/>
              <a:t>sangan</a:t>
            </a:r>
            <a:r>
              <a:rPr lang="en-US" sz="2400" dirty="0"/>
              <a:t> </a:t>
            </a:r>
            <a:r>
              <a:rPr lang="en-US" sz="2400" dirty="0" err="1"/>
              <a:t>tergantung</a:t>
            </a:r>
            <a:r>
              <a:rPr lang="en-US" sz="2400" dirty="0"/>
              <a:t> 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 </a:t>
            </a:r>
            <a:r>
              <a:rPr lang="en-US" sz="2400" dirty="0" err="1"/>
              <a:t>organisasi</a:t>
            </a:r>
            <a:r>
              <a:rPr lang="en-US" sz="2400" dirty="0"/>
              <a:t> </a:t>
            </a:r>
            <a:r>
              <a:rPr lang="en-US" sz="2400" dirty="0" err="1"/>
              <a:t>mematuhinya</a:t>
            </a:r>
            <a:r>
              <a:rPr lang="en-US" sz="24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 </a:t>
            </a:r>
            <a:r>
              <a:rPr lang="en-US" sz="2400" dirty="0" err="1"/>
              <a:t>Misalnya</a:t>
            </a:r>
            <a:r>
              <a:rPr lang="en-US" sz="2400" dirty="0"/>
              <a:t> </a:t>
            </a:r>
            <a:r>
              <a:rPr lang="en-US" sz="2400" dirty="0" err="1"/>
              <a:t>prediksi</a:t>
            </a:r>
            <a:r>
              <a:rPr lang="en-US" sz="2400" dirty="0"/>
              <a:t> </a:t>
            </a:r>
            <a:r>
              <a:rPr lang="en-US" sz="2400" dirty="0" err="1"/>
              <a:t>permintaan</a:t>
            </a:r>
            <a:r>
              <a:rPr lang="en-US" sz="2400" dirty="0"/>
              <a:t> SDM </a:t>
            </a:r>
            <a:r>
              <a:rPr lang="en-US" sz="2400" dirty="0" err="1"/>
              <a:t>sebagai</a:t>
            </a:r>
            <a:r>
              <a:rPr lang="en-US" sz="2400" dirty="0"/>
              <a:t> 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menengah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jumlahnya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organisasidalam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upah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UMR </a:t>
            </a:r>
            <a:r>
              <a:rPr lang="en-US" sz="2400" dirty="0" err="1"/>
              <a:t>atau</a:t>
            </a:r>
            <a:r>
              <a:rPr lang="en-US" sz="2400" dirty="0"/>
              <a:t> UMP. </a:t>
            </a:r>
          </a:p>
          <a:p>
            <a:pPr algn="just">
              <a:lnSpc>
                <a:spcPct val="100000"/>
              </a:lnSpc>
            </a:pPr>
            <a:endParaRPr lang="en-US" sz="2000" dirty="0"/>
          </a:p>
          <a:p>
            <a:pPr algn="just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272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A1E3-30F1-D04F-AFBF-64DB422D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n-US" sz="2000" dirty="0"/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FF0000"/>
                </a:solidFill>
              </a:rPr>
              <a:t> </a:t>
            </a:r>
            <a:r>
              <a:rPr lang="en-US" sz="2000" b="1" i="1" dirty="0" err="1">
                <a:solidFill>
                  <a:srgbClr val="FF0000"/>
                </a:solidFill>
              </a:rPr>
              <a:t>Hukum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internasional</a:t>
            </a:r>
            <a:r>
              <a:rPr lang="en-US" sz="2000" b="1" i="1" dirty="0">
                <a:solidFill>
                  <a:srgbClr val="FF0000"/>
                </a:solidFill>
              </a:rPr>
              <a:t> 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komitmen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tau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di dunia </a:t>
            </a:r>
            <a:r>
              <a:rPr lang="en-US" sz="2000" dirty="0" err="1"/>
              <a:t>atauantar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kekuasaan</a:t>
            </a:r>
            <a:r>
              <a:rPr lang="en-US" sz="2000" dirty="0"/>
              <a:t> </a:t>
            </a:r>
            <a:r>
              <a:rPr lang="en-US" sz="2000" dirty="0" err="1"/>
              <a:t>yuridisformal</a:t>
            </a:r>
            <a:r>
              <a:rPr lang="en-US" sz="2000" dirty="0"/>
              <a:t>. </a:t>
            </a:r>
          </a:p>
          <a:p>
            <a:pPr algn="just">
              <a:lnSpc>
                <a:spcPct val="110000"/>
              </a:lnSpc>
            </a:pPr>
            <a:r>
              <a:rPr lang="en-US" sz="2000" dirty="0"/>
              <a:t>Salah </a:t>
            </a:r>
            <a:r>
              <a:rPr lang="en-US" sz="2000" dirty="0" err="1"/>
              <a:t>satu</a:t>
            </a:r>
            <a:r>
              <a:rPr lang="en-US" sz="2000" dirty="0"/>
              <a:t> </a:t>
            </a:r>
            <a:r>
              <a:rPr lang="en-US" sz="2000" dirty="0" err="1"/>
              <a:t>contoh</a:t>
            </a:r>
            <a:r>
              <a:rPr lang="en-US" sz="2000" dirty="0"/>
              <a:t> </a:t>
            </a:r>
            <a:r>
              <a:rPr lang="en-US" sz="2000" dirty="0" err="1"/>
              <a:t>komitmen</a:t>
            </a:r>
            <a:r>
              <a:rPr lang="en-US" sz="2000" dirty="0"/>
              <a:t> </a:t>
            </a:r>
            <a:r>
              <a:rPr lang="en-US" sz="2000" dirty="0" err="1"/>
              <a:t>dalam</a:t>
            </a:r>
            <a:r>
              <a:rPr lang="en-US" sz="2000" dirty="0"/>
              <a:t> </a:t>
            </a:r>
            <a:r>
              <a:rPr lang="en-US" sz="2000" dirty="0" err="1"/>
              <a:t>bidang</a:t>
            </a:r>
            <a:r>
              <a:rPr lang="en-US" sz="2000" dirty="0"/>
              <a:t> </a:t>
            </a:r>
            <a:r>
              <a:rPr lang="en-US" sz="2000" dirty="0" err="1"/>
              <a:t>ekonomi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 </a:t>
            </a:r>
            <a:r>
              <a:rPr lang="en-US" sz="2000" dirty="0" err="1"/>
              <a:t>ketentuan-ketentuanmengenai</a:t>
            </a:r>
            <a:r>
              <a:rPr lang="en-US" sz="2000" dirty="0"/>
              <a:t> </a:t>
            </a:r>
            <a:r>
              <a:rPr lang="en-US" sz="2000" dirty="0" err="1"/>
              <a:t>perdagangan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. $</a:t>
            </a:r>
            <a:r>
              <a:rPr lang="en-US" sz="2000" dirty="0" err="1"/>
              <a:t>ukum</a:t>
            </a:r>
            <a:r>
              <a:rPr lang="en-US" sz="2000" dirty="0"/>
              <a:t> </a:t>
            </a:r>
            <a:r>
              <a:rPr lang="en-US" sz="2000" dirty="0" err="1"/>
              <a:t>internasioanl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pengaruhnya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 </a:t>
            </a:r>
            <a:r>
              <a:rPr lang="en-US" sz="2000" dirty="0" err="1"/>
              <a:t>bisnis</a:t>
            </a:r>
            <a:r>
              <a:rPr lang="en-US" sz="2000" dirty="0"/>
              <a:t> </a:t>
            </a:r>
            <a:r>
              <a:rPr lang="en-US" sz="2000" dirty="0" err="1"/>
              <a:t>dan</a:t>
            </a:r>
            <a:r>
              <a:rPr lang="en-US" sz="2000" dirty="0"/>
              <a:t> </a:t>
            </a:r>
            <a:r>
              <a:rPr lang="en-US" sz="2000" dirty="0" err="1"/>
              <a:t>eksistensi</a:t>
            </a:r>
            <a:r>
              <a:rPr lang="en-US" sz="2000" dirty="0"/>
              <a:t> </a:t>
            </a:r>
            <a:r>
              <a:rPr lang="en-US" sz="2000" dirty="0" err="1"/>
              <a:t>organisasi</a:t>
            </a:r>
            <a:r>
              <a:rPr lang="en-US" sz="2000" dirty="0"/>
              <a:t> </a:t>
            </a:r>
            <a:r>
              <a:rPr lang="en-US" sz="2000" dirty="0" err="1"/>
              <a:t>bisnis</a:t>
            </a:r>
            <a:r>
              <a:rPr lang="en-US" sz="2000" dirty="0"/>
              <a:t>, yang    </a:t>
            </a:r>
            <a:r>
              <a:rPr lang="en-US" sz="2000" dirty="0" err="1"/>
              <a:t>pada</a:t>
            </a:r>
            <a:r>
              <a:rPr lang="en-US" sz="2000" dirty="0"/>
              <a:t> </a:t>
            </a:r>
            <a:r>
              <a:rPr lang="en-US" sz="2000" dirty="0" err="1"/>
              <a:t>gilirannya</a:t>
            </a:r>
            <a:r>
              <a:rPr lang="en-US" sz="2000" dirty="0"/>
              <a:t>    </a:t>
            </a:r>
            <a:r>
              <a:rPr lang="en-US" sz="2000" dirty="0" err="1"/>
              <a:t>berpengaruh</a:t>
            </a:r>
            <a:r>
              <a:rPr lang="en-US" sz="2000" dirty="0"/>
              <a:t>    pula </a:t>
            </a:r>
            <a:r>
              <a:rPr lang="en-US" sz="2000" dirty="0" err="1"/>
              <a:t>pada</a:t>
            </a:r>
            <a:r>
              <a:rPr lang="en-US" sz="2000" dirty="0"/>
              <a:t> </a:t>
            </a:r>
            <a:r>
              <a:rPr lang="en-US" sz="2000" dirty="0" err="1"/>
              <a:t>prediksi</a:t>
            </a:r>
            <a:r>
              <a:rPr lang="en-US" sz="2000" dirty="0"/>
              <a:t> </a:t>
            </a:r>
            <a:r>
              <a:rPr lang="en-US" sz="2000" dirty="0" err="1"/>
              <a:t>permintaan</a:t>
            </a:r>
            <a:r>
              <a:rPr lang="en-US" sz="2000" dirty="0"/>
              <a:t> SDM </a:t>
            </a:r>
            <a:r>
              <a:rPr lang="en-US" sz="2000" dirty="0" err="1"/>
              <a:t>dari</a:t>
            </a:r>
            <a:r>
              <a:rPr lang="en-US" sz="2000" dirty="0"/>
              <a:t> </a:t>
            </a:r>
            <a:r>
              <a:rPr lang="en-US" sz="2000" dirty="0" err="1"/>
              <a:t>segi</a:t>
            </a:r>
            <a:r>
              <a:rPr lang="en-US" sz="2000" dirty="0"/>
              <a:t> </a:t>
            </a:r>
            <a:r>
              <a:rPr lang="en-US" sz="2000" dirty="0" err="1"/>
              <a:t>kualifikasinya</a:t>
            </a:r>
            <a:r>
              <a:rPr lang="en-US" sz="2000" dirty="0"/>
              <a:t> </a:t>
            </a:r>
            <a:r>
              <a:rPr lang="en-US" sz="2000" dirty="0" err="1"/>
              <a:t>dalam</a:t>
            </a:r>
            <a:r>
              <a:rPr lang="en-US" sz="2000" dirty="0"/>
              <a:t> </a:t>
            </a:r>
            <a:r>
              <a:rPr lang="en-US" sz="2000" dirty="0" err="1"/>
              <a:t>Perencanaan</a:t>
            </a:r>
            <a:r>
              <a:rPr lang="en-US" sz="2000" dirty="0"/>
              <a:t> SDM. Di </a:t>
            </a:r>
            <a:r>
              <a:rPr lang="en-US" sz="2000" dirty="0" err="1"/>
              <a:t>antaranya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kualifikasi</a:t>
            </a:r>
            <a:r>
              <a:rPr lang="en-US" sz="2000" dirty="0"/>
              <a:t> SDM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interntional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danefisien</a:t>
            </a:r>
            <a:endParaRPr lang="en-US" sz="2000" dirty="0"/>
          </a:p>
          <a:p>
            <a:pPr algn="just"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848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8853-339C-2743-BE23-3959DB98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/>
              <a:t>C) </a:t>
            </a:r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kemajuan</a:t>
            </a:r>
            <a:r>
              <a:rPr lang="en-US" sz="2000" b="1" dirty="0"/>
              <a:t> </a:t>
            </a:r>
            <a:r>
              <a:rPr lang="en-US" sz="2000" b="1" dirty="0" err="1"/>
              <a:t>perkembangan</a:t>
            </a:r>
            <a:r>
              <a:rPr lang="en-US" sz="2000" b="1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teknologi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EA15-B9A1-2C4A-BD4C-5B732EEB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90597"/>
            <a:ext cx="9603275" cy="39757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/>
              <a:t>llmu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pesat</a:t>
            </a:r>
            <a:r>
              <a:rPr lang="en-US" sz="2000" dirty="0"/>
              <a:t> </a:t>
            </a:r>
            <a:r>
              <a:rPr lang="en-US" sz="2000" dirty="0" err="1"/>
              <a:t>kemajuan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perkembangannya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XX,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 </a:t>
            </a:r>
            <a:r>
              <a:rPr lang="en-US" sz="2000" dirty="0" err="1"/>
              <a:t>sepanjang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XXI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Dunia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 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 </a:t>
            </a:r>
            <a:r>
              <a:rPr lang="en-US" sz="2000" dirty="0" err="1"/>
              <a:t>mungkin</a:t>
            </a:r>
            <a:r>
              <a:rPr lang="en-US" sz="2000" dirty="0"/>
              <a:t> </a:t>
            </a:r>
            <a:r>
              <a:rPr lang="en-US" sz="2000" dirty="0" err="1"/>
              <a:t>memperlamban</a:t>
            </a:r>
            <a:r>
              <a:rPr lang="en-US" sz="2000" dirty="0"/>
              <a:t> </a:t>
            </a:r>
            <a:r>
              <a:rPr lang="en-US" sz="2000" dirty="0" err="1"/>
              <a:t>atau</a:t>
            </a:r>
            <a:r>
              <a:rPr lang="en-US" sz="2000" dirty="0"/>
              <a:t> </a:t>
            </a:r>
            <a:r>
              <a:rPr lang="en-US" sz="2000" dirty="0" err="1"/>
              <a:t>menghentikan</a:t>
            </a:r>
            <a:r>
              <a:rPr lang="en-US" sz="2000" dirty="0"/>
              <a:t> </a:t>
            </a:r>
            <a:r>
              <a:rPr lang="en-US" sz="2000" dirty="0" err="1"/>
              <a:t>perkembangan</a:t>
            </a:r>
            <a:r>
              <a:rPr lang="en-US" sz="2000" dirty="0"/>
              <a:t> </a:t>
            </a:r>
            <a:r>
              <a:rPr lang="en-US" sz="2000" dirty="0" err="1"/>
              <a:t>dan</a:t>
            </a:r>
            <a:r>
              <a:rPr lang="en-US" sz="2000" dirty="0"/>
              <a:t> </a:t>
            </a:r>
            <a:r>
              <a:rPr lang="en-US" sz="2000" dirty="0" err="1"/>
              <a:t>kemajuan</a:t>
            </a:r>
            <a:r>
              <a:rPr lang="en-US" sz="2000" dirty="0"/>
              <a:t> 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pelakunya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 para </a:t>
            </a:r>
            <a:r>
              <a:rPr lang="en-US" sz="2000" dirty="0" err="1"/>
              <a:t>ilmuwan</a:t>
            </a:r>
            <a:r>
              <a:rPr lang="en-US" sz="2000" dirty="0"/>
              <a:t> di </a:t>
            </a:r>
            <a:r>
              <a:rPr lang="en-US" sz="2000" dirty="0" err="1"/>
              <a:t>lingkungan</a:t>
            </a:r>
            <a:r>
              <a:rPr lang="en-US" sz="2000" dirty="0"/>
              <a:t> </a:t>
            </a:r>
            <a:r>
              <a:rPr lang="en-US" sz="2000" dirty="0" err="1"/>
              <a:t>lembaga-lembaga</a:t>
            </a:r>
            <a:r>
              <a:rPr lang="en-US" sz="2000" dirty="0"/>
              <a:t> </a:t>
            </a:r>
            <a:r>
              <a:rPr lang="en-US" sz="2000" dirty="0" err="1"/>
              <a:t>ilmiah</a:t>
            </a:r>
            <a:r>
              <a:rPr lang="en-US" sz="2000" dirty="0"/>
              <a:t> </a:t>
            </a:r>
            <a:r>
              <a:rPr lang="en-US" sz="2000" dirty="0" err="1"/>
              <a:t>termasuk</a:t>
            </a:r>
            <a:r>
              <a:rPr lang="en-US" sz="2000" dirty="0"/>
              <a:t> 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 Banyak </a:t>
            </a:r>
            <a:r>
              <a:rPr lang="en-US" sz="2000" dirty="0" err="1"/>
              <a:t>penemuan-penemuan</a:t>
            </a:r>
            <a:r>
              <a:rPr lang="en-US" sz="2000" dirty="0"/>
              <a:t> </a:t>
            </a:r>
            <a:r>
              <a:rPr lang="en-US" sz="2000" dirty="0" err="1"/>
              <a:t>baru</a:t>
            </a:r>
            <a:r>
              <a:rPr lang="en-US" sz="2000" dirty="0"/>
              <a:t> yang 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 </a:t>
            </a:r>
            <a:r>
              <a:rPr lang="en-US" sz="2000" dirty="0" err="1"/>
              <a:t>tidak</a:t>
            </a:r>
            <a:r>
              <a:rPr lang="en-US" sz="2000" dirty="0"/>
              <a:t> 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, di </a:t>
            </a:r>
            <a:r>
              <a:rPr lang="en-US" sz="2000" dirty="0" err="1"/>
              <a:t>antaranya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peralatan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berteknologi</a:t>
            </a:r>
            <a:r>
              <a:rPr lang="en-US" sz="2000" dirty="0"/>
              <a:t> </a:t>
            </a:r>
            <a:r>
              <a:rPr lang="en-US" sz="2000" dirty="0" err="1"/>
              <a:t>canggih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mengadaptasi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kemajuan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 </a:t>
            </a:r>
            <a:r>
              <a:rPr lang="en-US" sz="2000" dirty="0" err="1"/>
              <a:t>prediksi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SDM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segi</a:t>
            </a:r>
            <a:r>
              <a:rPr lang="en-US" sz="2000" dirty="0"/>
              <a:t> </a:t>
            </a:r>
            <a:r>
              <a:rPr lang="en-US" sz="2000" dirty="0" err="1"/>
              <a:t>kualifikasinya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SDM. </a:t>
            </a:r>
          </a:p>
          <a:p>
            <a:pPr algn="just"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30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61F4-DE49-124F-B894-485B7F4C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55" y="841665"/>
            <a:ext cx="10515600" cy="436418"/>
          </a:xfrm>
        </p:spPr>
        <p:txBody>
          <a:bodyPr>
            <a:normAutofit/>
          </a:bodyPr>
          <a:lstStyle/>
          <a:p>
            <a:pPr marL="577850" indent="-577850"/>
            <a:r>
              <a:rPr lang="en-US" sz="2400" b="1" dirty="0"/>
              <a:t>d) 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tenaga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pesaing</a:t>
            </a:r>
            <a:r>
              <a:rPr lang="en-US" sz="2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96E7-3426-BD42-B925-3096B77B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55" y="1278084"/>
            <a:ext cx="10515600" cy="44832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areal </a:t>
            </a:r>
            <a:r>
              <a:rPr lang="en-US" sz="2400" dirty="0" err="1"/>
              <a:t>geografis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persediaan</a:t>
            </a:r>
            <a:r>
              <a:rPr lang="en-US" sz="2400" dirty="0"/>
              <a:t> (supply/S)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(TK) yang </a:t>
            </a:r>
            <a:r>
              <a:rPr lang="en-US" sz="2400" dirty="0" err="1"/>
              <a:t>dibutuhkan</a:t>
            </a:r>
            <a:r>
              <a:rPr lang="en-US" sz="2400" dirty="0"/>
              <a:t> (demand/D)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/>
              <a:t>Area </a:t>
            </a:r>
            <a:r>
              <a:rPr lang="en-US" sz="2400" dirty="0" err="1"/>
              <a:t>geografis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(</a:t>
            </a:r>
            <a:r>
              <a:rPr lang="en-US" sz="2400" dirty="0" err="1"/>
              <a:t>kabupaten</a:t>
            </a:r>
            <a:r>
              <a:rPr lang="en-US" sz="2400" dirty="0"/>
              <a:t>/</a:t>
            </a:r>
            <a:r>
              <a:rPr lang="en-US" sz="2400" dirty="0" err="1"/>
              <a:t>provinsi</a:t>
            </a:r>
            <a:r>
              <a:rPr lang="en-US" sz="2400" dirty="0"/>
              <a:t>),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demnd</a:t>
            </a:r>
            <a:r>
              <a:rPr lang="en-US" sz="2400" dirty="0"/>
              <a:t> SDM,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/</a:t>
            </a:r>
            <a:r>
              <a:rPr lang="en-US" sz="2400" dirty="0" err="1"/>
              <a:t>domestik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multi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TK </a:t>
            </a:r>
            <a:r>
              <a:rPr lang="en-US" sz="2400" dirty="0" err="1"/>
              <a:t>internasional</a:t>
            </a:r>
            <a:r>
              <a:rPr lang="en-US" sz="24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TK </a:t>
            </a:r>
            <a:r>
              <a:rPr lang="en-US" sz="2400" dirty="0" err="1"/>
              <a:t>berlangsung</a:t>
            </a:r>
            <a:r>
              <a:rPr lang="en-US" sz="2400" dirty="0"/>
              <a:t> 2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D </a:t>
            </a:r>
            <a:r>
              <a:rPr lang="en-US" sz="2400" dirty="0" err="1"/>
              <a:t>dan</a:t>
            </a:r>
            <a:r>
              <a:rPr lang="en-US" sz="2400" dirty="0"/>
              <a:t> S,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calon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pencari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, </a:t>
            </a:r>
            <a:r>
              <a:rPr lang="en-US" sz="2400" dirty="0" err="1"/>
              <a:t>sisi</a:t>
            </a:r>
            <a:r>
              <a:rPr lang="en-US" sz="2400" dirty="0"/>
              <a:t> lain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(</a:t>
            </a:r>
            <a:r>
              <a:rPr lang="en-US" sz="2400" dirty="0" err="1"/>
              <a:t>perusahaan</a:t>
            </a:r>
            <a:r>
              <a:rPr lang="en-US" sz="2400" dirty="0"/>
              <a:t>) yang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dirty="0"/>
              <a:t>Hasil </a:t>
            </a:r>
            <a:r>
              <a:rPr lang="en-US" sz="2400" dirty="0" err="1"/>
              <a:t>interaksi</a:t>
            </a:r>
            <a:r>
              <a:rPr lang="en-US" sz="2400" dirty="0"/>
              <a:t> 2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Ratio </a:t>
            </a:r>
            <a:r>
              <a:rPr lang="en-US" sz="2400" dirty="0" err="1"/>
              <a:t>seleksi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: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854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0098-F09E-BA4A-AB89-C20F18A4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438331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RASIO SELEKSI </a:t>
            </a:r>
            <a:r>
              <a:rPr lang="en-US" sz="2400" dirty="0" err="1"/>
              <a:t>dengan</a:t>
            </a:r>
            <a:r>
              <a:rPr lang="en-US" sz="2400" dirty="0"/>
              <a:t> RUMUS: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4E012-82A7-C54F-A542-FBE21900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75508"/>
            <a:ext cx="9603275" cy="4561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=</a:t>
            </a:r>
          </a:p>
          <a:p>
            <a:pPr marL="0" indent="0" algn="just">
              <a:buNone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yang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pekerja</a:t>
            </a:r>
            <a:r>
              <a:rPr lang="en-US" sz="1800" dirty="0"/>
              <a:t> (</a:t>
            </a:r>
            <a:r>
              <a:rPr lang="en-US" sz="1800" dirty="0" err="1"/>
              <a:t>jabatan</a:t>
            </a:r>
            <a:r>
              <a:rPr lang="en-US" sz="1800" dirty="0"/>
              <a:t>/</a:t>
            </a:r>
            <a:r>
              <a:rPr lang="en-US" sz="1800" dirty="0" err="1"/>
              <a:t>pekerjaankosong</a:t>
            </a:r>
            <a:r>
              <a:rPr lang="en-US" sz="1800" dirty="0"/>
              <a:t>)</a:t>
            </a:r>
          </a:p>
          <a:p>
            <a:pPr marL="0" indent="0" algn="just">
              <a:buNone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(</a:t>
            </a:r>
            <a:r>
              <a:rPr lang="en-US" dirty="0" err="1"/>
              <a:t>pelamar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r>
              <a:rPr lang="en-US" dirty="0" err="1"/>
              <a:t>Misalnya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= 1 : 20 (</a:t>
            </a:r>
            <a:r>
              <a:rPr lang="en-US" dirty="0" err="1"/>
              <a:t>artinya</a:t>
            </a:r>
            <a:r>
              <a:rPr lang="en-US" dirty="0"/>
              <a:t>: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diminati</a:t>
            </a:r>
            <a:r>
              <a:rPr lang="en-US" dirty="0"/>
              <a:t> 20 			orang </a:t>
            </a:r>
            <a:r>
              <a:rPr lang="en-US" dirty="0" err="1"/>
              <a:t>pelamar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kecip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1: 2 </a:t>
            </a:r>
            <a:r>
              <a:rPr lang="en-US" dirty="0" err="1"/>
              <a:t>atau</a:t>
            </a:r>
            <a:r>
              <a:rPr lang="en-US" dirty="0"/>
              <a:t> 1: 4,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juga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 </a:t>
            </a:r>
            <a:r>
              <a:rPr lang="en-US" dirty="0" err="1"/>
              <a:t>seperti</a:t>
            </a:r>
            <a:r>
              <a:rPr lang="en-US" dirty="0"/>
              <a:t> 1 : 100 </a:t>
            </a:r>
            <a:r>
              <a:rPr lang="en-US" dirty="0" err="1"/>
              <a:t>atau</a:t>
            </a:r>
            <a:r>
              <a:rPr lang="en-US" dirty="0"/>
              <a:t> 1 : 1500 </a:t>
            </a:r>
            <a:r>
              <a:rPr lang="en-US" dirty="0" err="1"/>
              <a:t>dst</a:t>
            </a:r>
            <a:r>
              <a:rPr lang="en-US" dirty="0"/>
              <a:t>….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(S) TK di </a:t>
            </a:r>
            <a:r>
              <a:rPr lang="en-US" dirty="0" err="1"/>
              <a:t>pasar</a:t>
            </a:r>
            <a:r>
              <a:rPr lang="en-US" dirty="0"/>
              <a:t> TK. </a:t>
            </a:r>
          </a:p>
          <a:p>
            <a:pPr marL="0" indent="0" algn="just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B2337F-47FD-4140-B187-6489E9BCDA35}"/>
              </a:ext>
            </a:extLst>
          </p:cNvPr>
          <p:cNvCxnSpPr>
            <a:cxnSpLocks/>
          </p:cNvCxnSpPr>
          <p:nvPr/>
        </p:nvCxnSpPr>
        <p:spPr>
          <a:xfrm>
            <a:off x="1226126" y="2462645"/>
            <a:ext cx="82399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70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BEB7-92AA-A546-95AA-C67BDC79B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893618"/>
            <a:ext cx="9603275" cy="4572727"/>
          </a:xfrm>
        </p:spPr>
        <p:txBody>
          <a:bodyPr/>
          <a:lstStyle/>
          <a:p>
            <a:pPr marL="457200" indent="-457200" algn="just">
              <a:buFont typeface="+mj-lt"/>
              <a:buAutoNum type="alphaLcParenR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 </a:t>
            </a:r>
            <a:r>
              <a:rPr lang="en-US" dirty="0" err="1"/>
              <a:t>bahwa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TK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SDM </a:t>
            </a:r>
            <a:r>
              <a:rPr lang="en-US" dirty="0" err="1"/>
              <a:t>yng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/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Tknya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local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TK </a:t>
            </a:r>
            <a:r>
              <a:rPr lang="en-US" dirty="0" err="1"/>
              <a:t>nasional</a:t>
            </a:r>
            <a:r>
              <a:rPr lang="en-US" dirty="0"/>
              <a:t>/</a:t>
            </a:r>
            <a:r>
              <a:rPr lang="en-US" dirty="0" err="1"/>
              <a:t>domestik</a:t>
            </a:r>
            <a:r>
              <a:rPr lang="en-US" dirty="0"/>
              <a:t>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TK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SDM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Ratio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/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D SDM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3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C443-237E-6045-BF01-B2D8172F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09221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200" dirty="0" err="1"/>
              <a:t>Rasio</a:t>
            </a:r>
            <a:r>
              <a:rPr lang="en-US" sz="2200" dirty="0"/>
              <a:t> </a:t>
            </a:r>
            <a:r>
              <a:rPr lang="en-US" sz="2200" dirty="0" err="1"/>
              <a:t>seleksi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 </a:t>
            </a:r>
            <a:r>
              <a:rPr lang="en-US" sz="2200" dirty="0" err="1"/>
              <a:t>menggambarkan</a:t>
            </a:r>
            <a:r>
              <a:rPr lang="en-US" sz="2200" dirty="0"/>
              <a:t> </a:t>
            </a:r>
            <a:r>
              <a:rPr lang="en-US" sz="2200" dirty="0" err="1"/>
              <a:t>persediaan</a:t>
            </a:r>
            <a:r>
              <a:rPr lang="en-US" sz="2200" dirty="0"/>
              <a:t> SDM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langka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r>
              <a:rPr lang="en-US" sz="2200" dirty="0"/>
              <a:t>/</a:t>
            </a:r>
            <a:r>
              <a:rPr lang="en-US" sz="2200" dirty="0" err="1"/>
              <a:t>jabatan</a:t>
            </a:r>
            <a:r>
              <a:rPr lang="en-US" sz="2200" dirty="0"/>
              <a:t> yang </a:t>
            </a:r>
            <a:r>
              <a:rPr lang="en-US" sz="2200" dirty="0" err="1"/>
              <a:t>berarti</a:t>
            </a:r>
            <a:r>
              <a:rPr lang="en-US" sz="2200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1B14-FFDE-7748-A60F-F1E79A31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62545"/>
            <a:ext cx="9603275" cy="3803800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/</a:t>
            </a:r>
            <a:r>
              <a:rPr lang="en-US" dirty="0" err="1"/>
              <a:t>keahlian</a:t>
            </a:r>
            <a:r>
              <a:rPr lang="en-US" dirty="0"/>
              <a:t> yang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PSDM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TK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/</a:t>
            </a:r>
            <a:r>
              <a:rPr lang="en-US" dirty="0" err="1"/>
              <a:t>jenjangnya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jawabnya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diminati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pelamar</a:t>
            </a:r>
            <a:r>
              <a:rPr lang="en-US" dirty="0"/>
              <a:t>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Upah</a:t>
            </a:r>
            <a:r>
              <a:rPr lang="en-US" dirty="0"/>
              <a:t>/</a:t>
            </a:r>
            <a:r>
              <a:rPr lang="en-US" dirty="0" err="1"/>
              <a:t>gaji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volume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Pelamar</a:t>
            </a:r>
            <a:r>
              <a:rPr lang="en-US" dirty="0"/>
              <a:t> yang </a:t>
            </a:r>
            <a:r>
              <a:rPr lang="en-US" dirty="0" err="1"/>
              <a:t>memnuhi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tawaran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,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(Quality of Work Life/QWL). </a:t>
            </a:r>
          </a:p>
        </p:txBody>
      </p:sp>
    </p:spTree>
    <p:extLst>
      <p:ext uri="{BB962C8B-B14F-4D97-AF65-F5344CB8AC3E}">
        <p14:creationId xmlns:p14="http://schemas.microsoft.com/office/powerpoint/2010/main" val="96199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04B6A2-95F2-CF4E-A2A5-BFFE3F47D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676" y="827004"/>
            <a:ext cx="6084722" cy="3983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8F0639-4E28-F340-9017-DA75B10EE16E}"/>
              </a:ext>
            </a:extLst>
          </p:cNvPr>
          <p:cNvSpPr txBox="1"/>
          <p:nvPr/>
        </p:nvSpPr>
        <p:spPr>
          <a:xfrm>
            <a:off x="5708677" y="4788787"/>
            <a:ext cx="608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Gambar: 7.1</a:t>
            </a:r>
          </a:p>
          <a:p>
            <a:pPr algn="ctr"/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PSDM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55AB4-BE55-1142-BBA8-30D9DC00AFAF}"/>
              </a:ext>
            </a:extLst>
          </p:cNvPr>
          <p:cNvSpPr txBox="1"/>
          <p:nvPr/>
        </p:nvSpPr>
        <p:spPr>
          <a:xfrm>
            <a:off x="1101435" y="827004"/>
            <a:ext cx="4416137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Gambar diagram </a:t>
            </a:r>
            <a:r>
              <a:rPr lang="en-US" dirty="0"/>
              <a:t>7.1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SDM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SDM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Segi</a:t>
            </a:r>
            <a:r>
              <a:rPr lang="en-US" b="1" dirty="0"/>
              <a:t>  </a:t>
            </a:r>
            <a:r>
              <a:rPr lang="en-US" b="1" dirty="0" err="1"/>
              <a:t>geografis</a:t>
            </a:r>
            <a:r>
              <a:rPr lang="en-US" b="1" dirty="0"/>
              <a:t> </a:t>
            </a:r>
            <a:r>
              <a:rPr lang="en-US" dirty="0" err="1"/>
              <a:t>persediaan</a:t>
            </a:r>
            <a:r>
              <a:rPr lang="en-US" dirty="0"/>
              <a:t> SDM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local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diwilayah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diperluas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cost mahal.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mahal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kedua</a:t>
            </a:r>
            <a:r>
              <a:rPr lang="en-US" dirty="0"/>
              <a:t> areal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821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FF1D3-793C-BE44-ABF3-0960D260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955964"/>
            <a:ext cx="9603275" cy="4510381"/>
          </a:xfrm>
        </p:spPr>
        <p:txBody>
          <a:bodyPr/>
          <a:lstStyle/>
          <a:p>
            <a:pPr algn="just"/>
            <a:r>
              <a:rPr lang="en-US" dirty="0" err="1"/>
              <a:t>Pasar</a:t>
            </a:r>
            <a:r>
              <a:rPr lang="en-US" dirty="0"/>
              <a:t> TK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b="1" dirty="0" err="1"/>
              <a:t>unsur</a:t>
            </a:r>
            <a:r>
              <a:rPr lang="en-US" b="1" dirty="0"/>
              <a:t> Pendidikan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SDM yang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b="1" dirty="0" err="1"/>
              <a:t>sertifikat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lisensi</a:t>
            </a:r>
            <a:r>
              <a:rPr lang="en-US" b="1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TK,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Lembaga/</a:t>
            </a:r>
            <a:r>
              <a:rPr lang="en-US" dirty="0" err="1"/>
              <a:t>institusi</a:t>
            </a:r>
            <a:r>
              <a:rPr lang="en-US" dirty="0"/>
              <a:t> yang </a:t>
            </a:r>
            <a:r>
              <a:rPr lang="en-US" dirty="0" err="1"/>
              <a:t>memberikannya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mengesahkan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disekolah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Lembaga Pendidikan. </a:t>
            </a:r>
          </a:p>
          <a:p>
            <a:pPr marL="236538" indent="-236538" algn="just">
              <a:buNone/>
            </a:pPr>
            <a:r>
              <a:rPr lang="en-US" dirty="0"/>
              <a:t>	</a:t>
            </a:r>
            <a:r>
              <a:rPr lang="en-US" dirty="0" err="1"/>
              <a:t>Misal</a:t>
            </a:r>
            <a:r>
              <a:rPr lang="en-US" dirty="0"/>
              <a:t> :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pilot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terbang</a:t>
            </a:r>
            <a:r>
              <a:rPr lang="en-US" dirty="0"/>
              <a:t> </a:t>
            </a:r>
            <a:r>
              <a:rPr lang="en-US" dirty="0" err="1"/>
              <a:t>niaga</a:t>
            </a:r>
            <a:r>
              <a:rPr lang="en-US" dirty="0"/>
              <a:t>,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juru</a:t>
            </a:r>
            <a:r>
              <a:rPr lang="en-US" dirty="0"/>
              <a:t> </a:t>
            </a:r>
            <a:r>
              <a:rPr lang="en-US" dirty="0" err="1"/>
              <a:t>masak</a:t>
            </a:r>
            <a:r>
              <a:rPr lang="en-US" dirty="0"/>
              <a:t>,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……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pengupahannya</a:t>
            </a:r>
            <a:r>
              <a:rPr lang="en-US" dirty="0"/>
              <a:t> pun relative </a:t>
            </a:r>
            <a:r>
              <a:rPr lang="en-US" dirty="0" err="1"/>
              <a:t>cukup</a:t>
            </a:r>
            <a:r>
              <a:rPr lang="en-US" dirty="0"/>
              <a:t> mahal. </a:t>
            </a:r>
          </a:p>
        </p:txBody>
      </p:sp>
    </p:spTree>
    <p:extLst>
      <p:ext uri="{BB962C8B-B14F-4D97-AF65-F5344CB8AC3E}">
        <p14:creationId xmlns:p14="http://schemas.microsoft.com/office/powerpoint/2010/main" val="275032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0D1B-729C-7141-B4B5-4FD0AB2A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20061"/>
            <a:ext cx="10058400" cy="767225"/>
          </a:xfrm>
        </p:spPr>
        <p:txBody>
          <a:bodyPr>
            <a:normAutofit/>
          </a:bodyPr>
          <a:lstStyle/>
          <a:p>
            <a:r>
              <a:rPr lang="en-US" dirty="0" err="1"/>
              <a:t>Pendahuluan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727D-E5AC-4D49-9469-3B1B8D64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87286"/>
            <a:ext cx="10058400" cy="448491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kearah</a:t>
            </a:r>
            <a:r>
              <a:rPr lang="en-US" dirty="0"/>
              <a:t> system </a:t>
            </a:r>
            <a:r>
              <a:rPr lang="en-US" dirty="0" err="1"/>
              <a:t>perekonomian</a:t>
            </a:r>
            <a:r>
              <a:rPr lang="en-US" dirty="0"/>
              <a:t> global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global juga.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Perencaan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Perencaan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perencaan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para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lowong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proaktif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tujuan-tujuan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.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para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esensial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25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97203-5364-204A-8FD5-1D75C3BD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904009"/>
            <a:ext cx="9603275" cy="4562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Sarikat</a:t>
            </a:r>
            <a:r>
              <a:rPr lang="en-US" b="1" dirty="0"/>
              <a:t> </a:t>
            </a:r>
            <a:r>
              <a:rPr lang="en-US" b="1" dirty="0" err="1"/>
              <a:t>pekerja</a:t>
            </a:r>
            <a:r>
              <a:rPr lang="en-US" b="1" dirty="0"/>
              <a:t> (SP),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TK,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(supply) SDM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pPr marL="236538" indent="-236538" algn="just">
              <a:buNone/>
            </a:pPr>
            <a:r>
              <a:rPr lang="en-US" dirty="0"/>
              <a:t>	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SP/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SDM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PSDM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Unsur</a:t>
            </a:r>
            <a:r>
              <a:rPr lang="en-US" b="1" dirty="0"/>
              <a:t> Perusahaan </a:t>
            </a:r>
            <a:r>
              <a:rPr lang="en-US" b="1" dirty="0" err="1"/>
              <a:t>Pesaing</a:t>
            </a:r>
            <a:r>
              <a:rPr lang="en-US" b="1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(demand) SDM </a:t>
            </a:r>
            <a:r>
              <a:rPr lang="en-US" dirty="0" err="1"/>
              <a:t>antara</a:t>
            </a:r>
            <a:r>
              <a:rPr lang="en-US" dirty="0"/>
              <a:t> lain: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TK </a:t>
            </a:r>
            <a:r>
              <a:rPr lang="en-US" dirty="0" err="1"/>
              <a:t>berketerampilan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berkeahlian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/</a:t>
            </a:r>
            <a:r>
              <a:rPr lang="en-US" dirty="0" err="1"/>
              <a:t>langka</a:t>
            </a:r>
            <a:r>
              <a:rPr lang="en-US" dirty="0"/>
              <a:t> yang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TK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SDM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,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peurahaan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/competitor, yang </a:t>
            </a:r>
            <a:r>
              <a:rPr lang="en-US" dirty="0" err="1"/>
              <a:t>dinilainya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1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6F30-A65E-F246-B57B-192FF7408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078182"/>
            <a:ext cx="9603275" cy="231717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Hasil survey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Supply </a:t>
            </a:r>
            <a:r>
              <a:rPr lang="en-US" dirty="0" err="1"/>
              <a:t>SDm</a:t>
            </a:r>
            <a:r>
              <a:rPr lang="en-US" dirty="0"/>
              <a:t> </a:t>
            </a:r>
            <a:r>
              <a:rPr lang="en-US" dirty="0" err="1"/>
              <a:t>berketarampilan</a:t>
            </a:r>
            <a:r>
              <a:rPr lang="en-US" dirty="0"/>
              <a:t>/</a:t>
            </a:r>
            <a:r>
              <a:rPr lang="en-US" dirty="0" err="1"/>
              <a:t>berkeahlian</a:t>
            </a:r>
            <a:r>
              <a:rPr lang="en-US" dirty="0"/>
              <a:t> </a:t>
            </a:r>
            <a:r>
              <a:rPr lang="en-US" dirty="0" err="1"/>
              <a:t>ternayata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mendapatkannya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568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EAB5-7D6E-3947-B43A-8E2B2F23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5361"/>
            <a:ext cx="10058400" cy="62332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3.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Ketenagakerjaan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78BF-61B3-D74B-A61E-9D6FCDBA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58686"/>
            <a:ext cx="10058400" cy="4563953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/>
              <a:t>Faktor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(SDM) yang </a:t>
            </a:r>
            <a:r>
              <a:rPr lang="en-US" sz="1800" dirty="0" err="1"/>
              <a:t>dimiliki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sekarang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prediksinya</a:t>
            </a:r>
            <a:r>
              <a:rPr lang="en-US" sz="1800" dirty="0"/>
              <a:t> </a:t>
            </a:r>
            <a:r>
              <a:rPr lang="en-US" sz="1800" dirty="0" err="1"/>
              <a:t>dimasa</a:t>
            </a:r>
            <a:r>
              <a:rPr lang="en-US" sz="1800" dirty="0"/>
              <a:t> </a:t>
            </a:r>
            <a:r>
              <a:rPr lang="en-US" sz="1800" dirty="0" err="1"/>
              <a:t>depan</a:t>
            </a:r>
            <a:r>
              <a:rPr lang="en-US" sz="1800" dirty="0"/>
              <a:t> yang </a:t>
            </a:r>
            <a:r>
              <a:rPr lang="en-US" sz="1800" dirty="0" err="1"/>
              <a:t>berpengaruh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permintaan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.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diketahui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audit SDM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SDM (SISDM)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manajemen</a:t>
            </a:r>
            <a:r>
              <a:rPr lang="en-US" sz="1800" dirty="0"/>
              <a:t> (SIM)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/</a:t>
            </a:r>
            <a:r>
              <a:rPr lang="en-US" sz="1800" dirty="0" err="1"/>
              <a:t>perusahaan</a:t>
            </a:r>
            <a:r>
              <a:rPr lang="en-US" sz="1800" dirty="0"/>
              <a:t>. </a:t>
            </a:r>
          </a:p>
          <a:p>
            <a:pPr marL="0" indent="0" algn="just">
              <a:buNone/>
            </a:pPr>
            <a:r>
              <a:rPr lang="en-US" sz="1800" b="1" dirty="0" err="1"/>
              <a:t>Beberapa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faktor</a:t>
            </a:r>
            <a:r>
              <a:rPr lang="en-US" sz="1800" b="1" dirty="0"/>
              <a:t> </a:t>
            </a:r>
            <a:r>
              <a:rPr lang="en-US" sz="1800" b="1" dirty="0" err="1"/>
              <a:t>ini</a:t>
            </a:r>
            <a:r>
              <a:rPr lang="en-US" sz="1800" b="1" dirty="0"/>
              <a:t> </a:t>
            </a:r>
            <a:r>
              <a:rPr lang="en-US" sz="1800" b="1" dirty="0" err="1"/>
              <a:t>adalah</a:t>
            </a:r>
            <a:r>
              <a:rPr lang="en-US" sz="1800" b="1" dirty="0"/>
              <a:t>: </a:t>
            </a:r>
          </a:p>
          <a:p>
            <a:pPr algn="just"/>
            <a:r>
              <a:rPr lang="en-US" sz="1800" dirty="0" err="1"/>
              <a:t>Jumlah</a:t>
            </a:r>
            <a:r>
              <a:rPr lang="en-US" sz="1800" dirty="0"/>
              <a:t>,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kualifikasi</a:t>
            </a:r>
            <a:r>
              <a:rPr lang="en-US" sz="1800" dirty="0"/>
              <a:t> SDM yang </a:t>
            </a:r>
            <a:r>
              <a:rPr lang="en-US" sz="1800" dirty="0" err="1"/>
              <a:t>pensiun</a:t>
            </a:r>
            <a:r>
              <a:rPr lang="en-US" sz="1800" dirty="0"/>
              <a:t>,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dimasukan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prediksi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SDM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/</a:t>
            </a:r>
            <a:r>
              <a:rPr lang="en-US" sz="1800" dirty="0" err="1"/>
              <a:t>jabatan</a:t>
            </a:r>
            <a:r>
              <a:rPr lang="en-US" sz="1800" dirty="0"/>
              <a:t> </a:t>
            </a:r>
            <a:r>
              <a:rPr lang="en-US" sz="1800" dirty="0" err="1"/>
              <a:t>kosong</a:t>
            </a:r>
            <a:r>
              <a:rPr lang="en-US" sz="1800" dirty="0"/>
              <a:t>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dicari</a:t>
            </a:r>
            <a:r>
              <a:rPr lang="en-US" sz="1800" dirty="0"/>
              <a:t> </a:t>
            </a:r>
            <a:r>
              <a:rPr lang="en-US" sz="1800" dirty="0" err="1"/>
              <a:t>penggantinya</a:t>
            </a:r>
            <a:r>
              <a:rPr lang="en-US" sz="1800" dirty="0"/>
              <a:t>. </a:t>
            </a:r>
          </a:p>
          <a:p>
            <a:pPr algn="just"/>
            <a:r>
              <a:rPr lang="en-US" sz="1800" dirty="0" err="1"/>
              <a:t>Prediksi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kualifikasi</a:t>
            </a:r>
            <a:r>
              <a:rPr lang="en-US" sz="1800" dirty="0"/>
              <a:t> SDM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berhenti</a:t>
            </a:r>
            <a:r>
              <a:rPr lang="en-US" sz="1800" dirty="0"/>
              <a:t>/</a:t>
            </a:r>
            <a:r>
              <a:rPr lang="en-US" sz="1800" dirty="0" err="1"/>
              <a:t>keluar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PHK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Kesepakatan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Bersama(KKB)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kontrak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, yang </a:t>
            </a:r>
            <a:r>
              <a:rPr lang="en-US" sz="1800" dirty="0" err="1"/>
              <a:t>harud</a:t>
            </a:r>
            <a:r>
              <a:rPr lang="en-US" sz="1800" dirty="0"/>
              <a:t> </a:t>
            </a:r>
            <a:r>
              <a:rPr lang="en-US" sz="1800" dirty="0" err="1"/>
              <a:t>diprediksi</a:t>
            </a:r>
            <a:r>
              <a:rPr lang="en-US" sz="1800" dirty="0"/>
              <a:t> </a:t>
            </a:r>
            <a:r>
              <a:rPr lang="en-US" sz="1800" dirty="0" err="1"/>
              <a:t>calon</a:t>
            </a:r>
            <a:r>
              <a:rPr lang="en-US" sz="1800" dirty="0"/>
              <a:t> </a:t>
            </a:r>
            <a:r>
              <a:rPr lang="en-US" sz="1800" dirty="0" err="1"/>
              <a:t>penggantinya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mengisi</a:t>
            </a:r>
            <a:r>
              <a:rPr lang="en-US" sz="1800" dirty="0"/>
              <a:t> </a:t>
            </a:r>
            <a:r>
              <a:rPr lang="en-US" sz="1800" dirty="0" err="1"/>
              <a:t>kekosongan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yang </a:t>
            </a:r>
            <a:r>
              <a:rPr lang="en-US" sz="1800" dirty="0" err="1"/>
              <a:t>tepat</a:t>
            </a:r>
            <a:r>
              <a:rPr lang="en-US" sz="1800" dirty="0"/>
              <a:t>, </a:t>
            </a:r>
            <a:r>
              <a:rPr lang="en-US" sz="1800" dirty="0" err="1"/>
              <a:t>baik</a:t>
            </a:r>
            <a:r>
              <a:rPr lang="en-US" sz="1800" dirty="0"/>
              <a:t> yang </a:t>
            </a:r>
            <a:r>
              <a:rPr lang="en-US" sz="1800" dirty="0" err="1"/>
              <a:t>bersumber</a:t>
            </a:r>
            <a:r>
              <a:rPr lang="en-US" sz="1800" dirty="0"/>
              <a:t> internal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eksternal</a:t>
            </a:r>
            <a:r>
              <a:rPr lang="en-US" sz="1800" dirty="0"/>
              <a:t>. </a:t>
            </a:r>
          </a:p>
          <a:p>
            <a:pPr algn="just">
              <a:buFont typeface="Wingdings" pitchFamily="2" charset="2"/>
              <a:buChar char="v"/>
            </a:pP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078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D8D7A-8EF3-0548-B83F-10E81D7D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Prediksi</a:t>
            </a:r>
            <a:r>
              <a:rPr lang="en-US" dirty="0"/>
              <a:t> yang </a:t>
            </a:r>
            <a:r>
              <a:rPr lang="en-US" dirty="0" err="1"/>
              <a:t>meninggal</a:t>
            </a:r>
            <a:r>
              <a:rPr lang="en-US" dirty="0"/>
              <a:t> dunia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PSDM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HRD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2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CABF-05FF-9D40-8E84-FC02F96E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35"/>
            <a:ext cx="10515600" cy="1009484"/>
          </a:xfrm>
        </p:spPr>
        <p:txBody>
          <a:bodyPr/>
          <a:lstStyle/>
          <a:p>
            <a:pPr algn="r"/>
            <a:r>
              <a:rPr lang="en-US" dirty="0"/>
              <a:t>PERAMALAN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9C91-4E76-F74A-92C6-56752070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608"/>
            <a:ext cx="10515600" cy="539871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Peramalan</a:t>
            </a:r>
            <a:r>
              <a:rPr lang="en-US" sz="1800" dirty="0"/>
              <a:t> (forecasting)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masa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mengidentifikasi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masa </a:t>
            </a:r>
            <a:r>
              <a:rPr lang="en-US" sz="1800" dirty="0" err="1"/>
              <a:t>depan</a:t>
            </a:r>
            <a:r>
              <a:rPr lang="en-US" sz="1800" dirty="0"/>
              <a:t> yang </a:t>
            </a:r>
            <a:r>
              <a:rPr lang="en-US" sz="1800" dirty="0" err="1"/>
              <a:t>diharapkan</a:t>
            </a:r>
            <a:r>
              <a:rPr lang="en-US" sz="1800" dirty="0"/>
              <a:t>. </a:t>
            </a:r>
            <a:r>
              <a:rPr lang="en-US" sz="1800" dirty="0" err="1"/>
              <a:t>Proyeksi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masa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datang</a:t>
            </a:r>
            <a:r>
              <a:rPr lang="en-US" sz="1800" dirty="0"/>
              <a:t> </a:t>
            </a:r>
            <a:r>
              <a:rPr lang="en-US" sz="1800" dirty="0" err="1"/>
              <a:t>tentu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unsur</a:t>
            </a:r>
            <a:r>
              <a:rPr lang="en-US" sz="1800" dirty="0"/>
              <a:t> </a:t>
            </a:r>
            <a:r>
              <a:rPr lang="en-US" sz="1800" dirty="0" err="1"/>
              <a:t>ketidaktepatan</a:t>
            </a:r>
            <a:r>
              <a:rPr lang="en-US" sz="1800" dirty="0"/>
              <a:t>. </a:t>
            </a:r>
            <a:r>
              <a:rPr lang="en-US" sz="1800" dirty="0" err="1"/>
              <a:t>Basanya</a:t>
            </a:r>
            <a:r>
              <a:rPr lang="en-US" sz="1800" dirty="0"/>
              <a:t> orang yang </a:t>
            </a:r>
            <a:r>
              <a:rPr lang="en-US" sz="1800" dirty="0" err="1"/>
              <a:t>berpengalaman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meramal</a:t>
            </a:r>
            <a:r>
              <a:rPr lang="en-US" sz="1800" dirty="0"/>
              <a:t> </a:t>
            </a:r>
            <a:r>
              <a:rPr lang="en-US" sz="1800" dirty="0" err="1"/>
              <a:t>cukup</a:t>
            </a:r>
            <a:r>
              <a:rPr lang="en-US" sz="1800" dirty="0"/>
              <a:t> </a:t>
            </a:r>
            <a:r>
              <a:rPr lang="en-US" sz="1800" dirty="0" err="1"/>
              <a:t>akurat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benefit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rencana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. </a:t>
            </a:r>
            <a:r>
              <a:rPr lang="en-US" sz="1800" dirty="0" err="1"/>
              <a:t>Pendekatan-pendekatan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meramal</a:t>
            </a:r>
            <a:r>
              <a:rPr lang="en-US" sz="1800" dirty="0"/>
              <a:t> SDM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dimulai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perkiraan</a:t>
            </a:r>
            <a:r>
              <a:rPr lang="en-US" sz="1800" dirty="0"/>
              <a:t> </a:t>
            </a:r>
            <a:r>
              <a:rPr lang="en-US" sz="1800" dirty="0" err="1"/>
              <a:t>terbaik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para </a:t>
            </a:r>
            <a:r>
              <a:rPr lang="en-US" sz="1800" dirty="0" err="1"/>
              <a:t>manajer</a:t>
            </a:r>
            <a:r>
              <a:rPr lang="en-US" sz="1800" dirty="0"/>
              <a:t>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simulasi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yang </a:t>
            </a:r>
            <a:r>
              <a:rPr lang="en-US" sz="1800" dirty="0" err="1"/>
              <a:t>rumit</a:t>
            </a:r>
            <a:r>
              <a:rPr lang="en-US" sz="1800" dirty="0"/>
              <a:t>. </a:t>
            </a:r>
            <a:r>
              <a:rPr lang="en-US" sz="1800" dirty="0" err="1"/>
              <a:t>Asumsi</a:t>
            </a:r>
            <a:r>
              <a:rPr lang="en-US" sz="1800" dirty="0"/>
              <a:t> yang </a:t>
            </a:r>
            <a:r>
              <a:rPr lang="en-US" sz="1800" dirty="0" err="1"/>
              <a:t>sederhana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cukup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yang </a:t>
            </a:r>
            <a:r>
              <a:rPr lang="en-US" sz="1800" dirty="0" err="1"/>
              <a:t>rumit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diperlukan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yang lain.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peramalan</a:t>
            </a:r>
            <a:r>
              <a:rPr lang="en-US" sz="1800" dirty="0"/>
              <a:t> </a:t>
            </a:r>
            <a:r>
              <a:rPr lang="en-US" sz="1800" dirty="0" err="1"/>
              <a:t>Peramalan</a:t>
            </a:r>
            <a:r>
              <a:rPr lang="en-US" sz="1800" dirty="0"/>
              <a:t> SDM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tiga</a:t>
            </a:r>
            <a:r>
              <a:rPr lang="en-US" sz="1800" dirty="0"/>
              <a:t> </a:t>
            </a:r>
            <a:r>
              <a:rPr lang="en-US" sz="1800" dirty="0" err="1"/>
              <a:t>tahap</a:t>
            </a:r>
            <a:r>
              <a:rPr lang="en-US" sz="1800" dirty="0"/>
              <a:t>: </a:t>
            </a:r>
            <a:r>
              <a:rPr lang="en-US" sz="1800" dirty="0" err="1"/>
              <a:t>perencanaan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pendek</a:t>
            </a:r>
            <a:r>
              <a:rPr lang="en-US" sz="1800" dirty="0"/>
              <a:t>, </a:t>
            </a:r>
            <a:r>
              <a:rPr lang="en-US" sz="1800" dirty="0" err="1"/>
              <a:t>menengah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/>
              <a:t>Peramalan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SDM (</a:t>
            </a:r>
            <a:r>
              <a:rPr lang="en-US" sz="1800" dirty="0" err="1"/>
              <a:t>permintaan</a:t>
            </a:r>
            <a:r>
              <a:rPr lang="en-US" sz="1800" dirty="0"/>
              <a:t>) </a:t>
            </a:r>
            <a:r>
              <a:rPr lang="en-US" sz="1800" dirty="0" err="1"/>
              <a:t>Penekanan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peramalan</a:t>
            </a:r>
            <a:r>
              <a:rPr lang="en-US" sz="1800" dirty="0"/>
              <a:t> SDM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meramalkan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SDM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permintaan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SDM. </a:t>
            </a:r>
            <a:r>
              <a:rPr lang="en-US" sz="1800" dirty="0" err="1"/>
              <a:t>Ramalan</a:t>
            </a:r>
            <a:r>
              <a:rPr lang="en-US" sz="1800" dirty="0"/>
              <a:t> </a:t>
            </a:r>
            <a:r>
              <a:rPr lang="en-US" sz="1800" dirty="0" err="1"/>
              <a:t>permintaan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subjektif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matematis</a:t>
            </a:r>
            <a:r>
              <a:rPr lang="en-US" sz="18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8505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ECCC-51E0-3943-A32A-84B2302F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0"/>
            <a:ext cx="9603275" cy="1664616"/>
          </a:xfrm>
        </p:spPr>
        <p:txBody>
          <a:bodyPr>
            <a:normAutofit fontScale="90000"/>
          </a:bodyPr>
          <a:lstStyle/>
          <a:p>
            <a:pPr algn="r"/>
            <a:br>
              <a:rPr lang="sv" dirty="0"/>
            </a:br>
            <a:br>
              <a:rPr lang="sv" dirty="0"/>
            </a:br>
            <a:r>
              <a:rPr lang="sv" dirty="0"/>
              <a:t>Teknik-teknik Metode meramalkan permintaan, yaitu:</a:t>
            </a:r>
            <a:br>
              <a:rPr lang="sv" dirty="0"/>
            </a:br>
            <a:br>
              <a:rPr lang="sv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4306-EC6F-514A-8363-E58DB47F0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64616"/>
            <a:ext cx="9603275" cy="4485663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top down </a:t>
            </a:r>
            <a:r>
              <a:rPr lang="en-US" dirty="0" err="1"/>
              <a:t>atau</a:t>
            </a:r>
            <a:r>
              <a:rPr lang="en-US" dirty="0"/>
              <a:t> bottom up,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r>
              <a:rPr lang="en-US" dirty="0"/>
              <a:t> </a:t>
            </a:r>
            <a:r>
              <a:rPr lang="en-US" dirty="0" err="1"/>
              <a:t>ditanya</a:t>
            </a:r>
            <a:r>
              <a:rPr lang="en-US" dirty="0"/>
              <a:t> “</a:t>
            </a:r>
            <a:r>
              <a:rPr lang="en-US" dirty="0" err="1"/>
              <a:t>Berapa</a:t>
            </a:r>
            <a:r>
              <a:rPr lang="en-US" dirty="0"/>
              <a:t> orang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?” </a:t>
            </a:r>
          </a:p>
          <a:p>
            <a:pPr algn="just"/>
            <a:r>
              <a:rPr lang="en-US" dirty="0"/>
              <a:t>Rules of thumb </a:t>
            </a:r>
            <a:r>
              <a:rPr lang="en-US" dirty="0" err="1"/>
              <a:t>mempercayakan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. </a:t>
            </a:r>
            <a:r>
              <a:rPr lang="en-US" dirty="0" err="1"/>
              <a:t>Contoh</a:t>
            </a:r>
            <a:r>
              <a:rPr lang="en-US" dirty="0"/>
              <a:t>; </a:t>
            </a:r>
            <a:r>
              <a:rPr lang="en-US" dirty="0" err="1"/>
              <a:t>pedoman</a:t>
            </a:r>
            <a:r>
              <a:rPr lang="en-US" dirty="0"/>
              <a:t> “one operations managers per five reporting supervisors”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supervisor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divisi. </a:t>
            </a:r>
            <a:r>
              <a:rPr lang="en-US" dirty="0" err="1"/>
              <a:t>Bagaimanapun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Teknik Delphi </a:t>
            </a:r>
            <a:r>
              <a:rPr lang="en-US" dirty="0" err="1"/>
              <a:t>menggunakan</a:t>
            </a:r>
            <a:r>
              <a:rPr lang="en-US" dirty="0"/>
              <a:t> input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.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diramalkan</a:t>
            </a:r>
            <a:r>
              <a:rPr lang="en-US" dirty="0"/>
              <a:t>.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para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kedua</a:t>
            </a:r>
            <a:r>
              <a:rPr lang="en-US" dirty="0"/>
              <a:t>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akana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asetuju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meramalakan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SDM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perekrutan</a:t>
            </a:r>
            <a:r>
              <a:rPr lang="en-US" dirty="0"/>
              <a:t> staff. Teknik </a:t>
            </a:r>
            <a:r>
              <a:rPr lang="en-US" dirty="0" err="1"/>
              <a:t>kelompok</a:t>
            </a:r>
            <a:r>
              <a:rPr lang="en-US" dirty="0"/>
              <a:t> Nominal,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Delphi,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kali, </a:t>
            </a:r>
            <a:r>
              <a:rPr lang="en-US" dirty="0" err="1"/>
              <a:t>didiskusikan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senagai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23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4CBE-7122-614B-87F0-64BB2EDE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39659"/>
            <a:ext cx="10058400" cy="502293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it" dirty="0"/>
              <a:t>2. Metode Matematika, terdiri dari</a:t>
            </a:r>
            <a:endParaRPr lang="en-US" dirty="0"/>
          </a:p>
          <a:p>
            <a:pPr algn="just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masa </a:t>
            </a:r>
            <a:r>
              <a:rPr lang="en-US" dirty="0" err="1"/>
              <a:t>lampau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retail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retail </a:t>
            </a:r>
            <a:r>
              <a:rPr lang="en-US" dirty="0" err="1"/>
              <a:t>meningkat</a:t>
            </a:r>
            <a:r>
              <a:rPr lang="en-US" dirty="0"/>
              <a:t> 30 %.</a:t>
            </a:r>
          </a:p>
          <a:p>
            <a:pPr algn="just"/>
            <a:r>
              <a:rPr lang="en-US" dirty="0" err="1"/>
              <a:t>Meode</a:t>
            </a:r>
            <a:r>
              <a:rPr lang="en-US" dirty="0"/>
              <a:t>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model </a:t>
            </a:r>
            <a:r>
              <a:rPr lang="en-US" dirty="0" err="1"/>
              <a:t>ekonometri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software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software.</a:t>
            </a:r>
          </a:p>
          <a:p>
            <a:pPr algn="just"/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rata-rata </a:t>
            </a:r>
            <a:r>
              <a:rPr lang="en-US" dirty="0" err="1"/>
              <a:t>jumlah</a:t>
            </a:r>
            <a:r>
              <a:rPr lang="en-US" dirty="0"/>
              <a:t> unit yang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perkaryawan</a:t>
            </a:r>
            <a:r>
              <a:rPr lang="en-US" dirty="0"/>
              <a:t>. Rata-rata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diaplikasikan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ramalan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representative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orang </a:t>
            </a:r>
            <a:r>
              <a:rPr lang="en-US" dirty="0" err="1"/>
              <a:t>klerikal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25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yang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klerikal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6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36DC-CC4F-AB45-8AC9-26AA7DEF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599903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245D4-29F5-674E-A6D8-0FD4F571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816274"/>
            <a:ext cx="9603275" cy="3650071"/>
          </a:xfrm>
        </p:spPr>
        <p:txBody>
          <a:bodyPr/>
          <a:lstStyle/>
          <a:p>
            <a:r>
              <a:rPr lang="en-US" dirty="0"/>
              <a:t>CARI KASUS : PROFIL SUATU PERUSAHAAN </a:t>
            </a:r>
          </a:p>
          <a:p>
            <a:r>
              <a:rPr lang="en-US" dirty="0"/>
              <a:t>MISAL : </a:t>
            </a:r>
            <a:r>
              <a:rPr lang="en-US" b="1" dirty="0"/>
              <a:t>PROFIL PERUSAHAAN NIKE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PENJABARAN </a:t>
            </a:r>
            <a:r>
              <a:rPr lang="en-US" b="1" dirty="0"/>
              <a:t>KASUS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PEMBAHASAN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KESIMPULAN DAN SARAN 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9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6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0DEC-E389-2E40-8E1E-F1A17A15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4FD70-2D41-B846-AD5C-9F6E87690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57796-452C-0C44-9FEE-E9E500E7F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08314"/>
            <a:ext cx="10058400" cy="496388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dirty="0" err="1"/>
              <a:t>Prediksi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SDM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SDM di </a:t>
            </a:r>
            <a:r>
              <a:rPr lang="en-US" sz="2400" dirty="0" err="1"/>
              <a:t>lingkungannya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sebab-sebab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 </a:t>
            </a:r>
            <a:r>
              <a:rPr lang="en-US" sz="2400" dirty="0" err="1"/>
              <a:t>Prediksi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rasa </a:t>
            </a:r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SDM yang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kontribusi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/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strategic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visinya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prediksi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didasari</a:t>
            </a:r>
            <a:r>
              <a:rPr lang="en-US" sz="2400" dirty="0"/>
              <a:t> </a:t>
            </a:r>
            <a:r>
              <a:rPr lang="en-US" sz="2400" dirty="0" err="1"/>
              <a:t>alasan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SDM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obyektif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ketidakmampuan</a:t>
            </a:r>
            <a:r>
              <a:rPr lang="en-US" sz="2400" dirty="0"/>
              <a:t> </a:t>
            </a:r>
            <a:r>
              <a:rPr lang="en-US" sz="2400" dirty="0" err="1"/>
              <a:t>mendayagunakan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 SDM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.</a:t>
            </a:r>
          </a:p>
          <a:p>
            <a:pPr algn="just"/>
            <a:r>
              <a:rPr lang="id-ID" sz="2400" dirty="0"/>
              <a:t>Menurut Hadari Nawawi (2003)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sebab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SDM,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internal,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ketenagakerjaan</a:t>
            </a:r>
            <a:endParaRPr lang="en-US" sz="2400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E88A-8324-8742-A3F5-52BBE478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218445"/>
          </a:xfrm>
        </p:spPr>
        <p:txBody>
          <a:bodyPr>
            <a:normAutofit fontScale="90000"/>
          </a:bodyPr>
          <a:lstStyle/>
          <a:p>
            <a:pPr marL="693738" indent="-684213" algn="r"/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Faktor</a:t>
            </a:r>
            <a:r>
              <a:rPr lang="en-US" dirty="0"/>
              <a:t> internal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  </a:t>
            </a:r>
            <a:r>
              <a:rPr lang="en-US" dirty="0" err="1"/>
              <a:t>permintaan</a:t>
            </a:r>
            <a:r>
              <a:rPr lang="en-US" dirty="0"/>
              <a:t> SDM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C6FD-3B43-5443-8661-D3288083D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Faktor</a:t>
            </a:r>
            <a:r>
              <a:rPr lang="en-US" dirty="0"/>
              <a:t> internal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kesiapan</a:t>
            </a:r>
            <a:r>
              <a:rPr lang="en-US" dirty="0"/>
              <a:t> SDM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 </a:t>
            </a:r>
            <a:r>
              <a:rPr lang="en-US" dirty="0" err="1"/>
              <a:t>faktor</a:t>
            </a:r>
            <a:r>
              <a:rPr lang="en-US" dirty="0"/>
              <a:t> internal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SDM,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SDM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bisnisnya</a:t>
            </a:r>
            <a:r>
              <a:rPr lang="en-US" dirty="0"/>
              <a:t>,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SDM. </a:t>
            </a:r>
          </a:p>
          <a:p>
            <a:pPr marL="0" indent="0" algn="just">
              <a:buNone/>
            </a:pP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(cost) SDM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pembukaan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(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)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keikutsertaan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6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528B-35E1-5143-8196-E55EC21C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9348"/>
            <a:ext cx="10515600" cy="5287615"/>
          </a:xfrm>
        </p:spPr>
        <p:txBody>
          <a:bodyPr>
            <a:normAutofit fontScale="62500" lnSpcReduction="20000"/>
          </a:bodyPr>
          <a:lstStyle/>
          <a:p>
            <a:pPr marL="350838" indent="-350838" algn="just">
              <a:buNone/>
            </a:pPr>
            <a:r>
              <a:rPr lang="en-US" sz="2400" b="1" dirty="0"/>
              <a:t>a) 	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Rencana</a:t>
            </a:r>
            <a:r>
              <a:rPr lang="en-US" sz="2400" b="1" dirty="0"/>
              <a:t> </a:t>
            </a:r>
            <a:r>
              <a:rPr lang="en-US" sz="2400" b="1" dirty="0" err="1"/>
              <a:t>Strategik</a:t>
            </a:r>
            <a:r>
              <a:rPr lang="en-US" sz="2400" b="1" dirty="0"/>
              <a:t> RENSTRA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Rencana</a:t>
            </a:r>
            <a:r>
              <a:rPr lang="en-US" sz="2400" b="1" dirty="0"/>
              <a:t> </a:t>
            </a:r>
            <a:r>
              <a:rPr lang="en-US" sz="2400" b="1" dirty="0" err="1"/>
              <a:t>operasional</a:t>
            </a:r>
            <a:r>
              <a:rPr lang="en-US" sz="2400" b="1" dirty="0"/>
              <a:t> (</a:t>
            </a:r>
            <a:r>
              <a:rPr lang="en-US" sz="2400" b="1" dirty="0" err="1"/>
              <a:t>renop</a:t>
            </a:r>
            <a:r>
              <a:rPr lang="en-US" sz="2400" b="1" dirty="0"/>
              <a:t>)</a:t>
            </a:r>
            <a:endParaRPr lang="en-US" sz="2400" dirty="0"/>
          </a:p>
          <a:p>
            <a:pPr marL="350838" indent="-350838" algn="just"/>
            <a:r>
              <a:rPr lang="en-US" sz="2400" dirty="0" err="1"/>
              <a:t>Pengadaan</a:t>
            </a:r>
            <a:r>
              <a:rPr lang="en-US" sz="2400" dirty="0"/>
              <a:t> SDM di </a:t>
            </a:r>
            <a:r>
              <a:rPr lang="en-US" sz="2400" dirty="0" err="1"/>
              <a:t>lingkungan</a:t>
            </a:r>
            <a:r>
              <a:rPr lang="en-US" sz="2400" dirty="0"/>
              <a:t> 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organisasi!perusahaan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 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melaksanlan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RENOP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penjabaran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RENSTRA.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demikian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RENOP </a:t>
            </a:r>
            <a:r>
              <a:rPr lang="en-US" sz="2400" dirty="0" err="1"/>
              <a:t>dan</a:t>
            </a:r>
            <a:r>
              <a:rPr lang="en-US" sz="2400" dirty="0"/>
              <a:t> RENSTRA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terpenting</a:t>
            </a:r>
            <a:r>
              <a:rPr lang="en-US" sz="2400" dirty="0"/>
              <a:t> </a:t>
            </a:r>
            <a:r>
              <a:rPr lang="en-US" sz="2400" dirty="0" err="1"/>
              <a:t>dalammemprediksi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SDM.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prediksi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kualifikasi</a:t>
            </a:r>
            <a:r>
              <a:rPr lang="en-US" sz="2400" dirty="0"/>
              <a:t> SDM yang </a:t>
            </a:r>
            <a:r>
              <a:rPr lang="en-US" sz="2400" dirty="0" err="1"/>
              <a:t>dibutuhkan</a:t>
            </a:r>
            <a:r>
              <a:rPr lang="en-US" sz="2400" dirty="0"/>
              <a:t>,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kekurangan</a:t>
            </a:r>
            <a:r>
              <a:rPr lang="en-US" sz="2400" dirty="0"/>
              <a:t> SDM yang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program- program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kegiatan-kegiatan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.</a:t>
            </a:r>
          </a:p>
          <a:p>
            <a:pPr marL="350838" indent="-350838" algn="just">
              <a:buNone/>
            </a:pPr>
            <a:r>
              <a:rPr lang="en-US" sz="2400" b="1" dirty="0"/>
              <a:t>b) 	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prediksi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penjualan</a:t>
            </a:r>
            <a:r>
              <a:rPr lang="en-US" sz="2400" b="1" dirty="0"/>
              <a:t> </a:t>
            </a:r>
          </a:p>
          <a:p>
            <a:pPr marL="350838" indent="-350838" algn="just"/>
            <a:r>
              <a:rPr lang="en-US" sz="2400" dirty="0" err="1"/>
              <a:t>Prediksi</a:t>
            </a:r>
            <a:r>
              <a:rPr lang="en-US" sz="2400" dirty="0"/>
              <a:t> </a:t>
            </a:r>
            <a:r>
              <a:rPr lang="en-US" sz="2400" dirty="0" err="1"/>
              <a:t>itu</a:t>
            </a:r>
            <a:r>
              <a:rPr lang="en-US" sz="2400" dirty="0"/>
              <a:t> </a:t>
            </a:r>
            <a:r>
              <a:rPr lang="en-US" sz="2400" dirty="0" err="1"/>
              <a:t>pada</a:t>
            </a:r>
            <a:r>
              <a:rPr lang="en-US" sz="2400" dirty="0"/>
              <a:t> </a:t>
            </a:r>
            <a:r>
              <a:rPr lang="en-US" sz="2400" dirty="0" err="1"/>
              <a:t>dasarnya</a:t>
            </a:r>
            <a:r>
              <a:rPr lang="en-US" sz="2400" dirty="0"/>
              <a:t> </a:t>
            </a:r>
            <a:r>
              <a:rPr lang="en-US" sz="2400" dirty="0" err="1"/>
              <a:t>merupakan</a:t>
            </a:r>
            <a:r>
              <a:rPr lang="en-US" sz="2400" dirty="0"/>
              <a:t> </a:t>
            </a:r>
            <a:r>
              <a:rPr lang="en-US" sz="2400" dirty="0" err="1"/>
              <a:t>prediksi</a:t>
            </a:r>
            <a:r>
              <a:rPr lang="en-US" sz="2400" dirty="0"/>
              <a:t> </a:t>
            </a:r>
            <a:r>
              <a:rPr lang="en-US" sz="2400" dirty="0" err="1"/>
              <a:t>laba</a:t>
            </a:r>
            <a:r>
              <a:rPr lang="en-US" sz="2400" dirty="0"/>
              <a:t> yang </a:t>
            </a:r>
            <a:r>
              <a:rPr lang="en-US" sz="2400" dirty="0" err="1"/>
              <a:t>dapat</a:t>
            </a:r>
            <a:r>
              <a:rPr lang="en-US" sz="2400" dirty="0"/>
              <a:t> </a:t>
            </a:r>
            <a:r>
              <a:rPr lang="en-US" sz="2400" dirty="0" err="1"/>
              <a:t>diraih</a:t>
            </a:r>
            <a:r>
              <a:rPr lang="en-US" sz="2400" dirty="0"/>
              <a:t>, </a:t>
            </a:r>
            <a:r>
              <a:rPr lang="en-US" sz="2400" dirty="0" err="1"/>
              <a:t>denganmempergunakan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SDM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. </a:t>
            </a:r>
            <a:r>
              <a:rPr lang="en-US" sz="2400" dirty="0" err="1"/>
              <a:t>Selanjutnya</a:t>
            </a:r>
            <a:r>
              <a:rPr lang="en-US" sz="2400" dirty="0"/>
              <a:t> </a:t>
            </a:r>
            <a:r>
              <a:rPr lang="en-US" sz="2400" dirty="0" err="1"/>
              <a:t>perusahaan</a:t>
            </a:r>
            <a:r>
              <a:rPr lang="en-US" sz="2400" dirty="0"/>
              <a:t> </a:t>
            </a:r>
            <a:r>
              <a:rPr lang="en-US" sz="2400" dirty="0" err="1"/>
              <a:t>harus</a:t>
            </a:r>
            <a:r>
              <a:rPr lang="en-US" sz="2400" dirty="0"/>
              <a:t>  </a:t>
            </a:r>
            <a:r>
              <a:rPr lang="en-US" sz="2400" dirty="0" err="1"/>
              <a:t>memprediksi</a:t>
            </a:r>
            <a:r>
              <a:rPr lang="en-US" sz="2400" dirty="0"/>
              <a:t>  pula  </a:t>
            </a:r>
            <a:r>
              <a:rPr lang="en-US" sz="2400" dirty="0" err="1"/>
              <a:t>apakah</a:t>
            </a:r>
            <a:r>
              <a:rPr lang="en-US" sz="2400" dirty="0"/>
              <a:t>  </a:t>
            </a:r>
            <a:r>
              <a:rPr lang="en-US" sz="2400" dirty="0" err="1"/>
              <a:t>produk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 </a:t>
            </a:r>
            <a:r>
              <a:rPr lang="en-US" sz="2400" dirty="0" err="1"/>
              <a:t>kemampuan</a:t>
            </a:r>
            <a:r>
              <a:rPr lang="en-US" sz="2400" dirty="0"/>
              <a:t> </a:t>
            </a:r>
            <a:r>
              <a:rPr lang="en-US" sz="2400" dirty="0" err="1"/>
              <a:t>memasarkandapat</a:t>
            </a:r>
            <a:r>
              <a:rPr lang="en-US" sz="2400" dirty="0"/>
              <a:t> </a:t>
            </a:r>
            <a:r>
              <a:rPr lang="en-US" sz="2400" dirty="0" err="1"/>
              <a:t>ditingkatkan</a:t>
            </a:r>
            <a:r>
              <a:rPr lang="en-US" sz="2400" dirty="0"/>
              <a:t> di masa </a:t>
            </a:r>
            <a:r>
              <a:rPr lang="en-US" sz="2400" dirty="0" err="1"/>
              <a:t>depan</a:t>
            </a:r>
            <a:r>
              <a:rPr lang="en-US" sz="2400" dirty="0"/>
              <a:t>, yang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en-US" sz="2400" dirty="0"/>
              <a:t>.</a:t>
            </a:r>
          </a:p>
          <a:p>
            <a:pPr marL="350838" indent="-350838" algn="just">
              <a:buNone/>
            </a:pPr>
            <a:r>
              <a:rPr lang="en-US" sz="2400" b="1" dirty="0"/>
              <a:t>c) 	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Anggaran</a:t>
            </a:r>
            <a:r>
              <a:rPr lang="en-US" sz="2400" b="1" dirty="0"/>
              <a:t>/</a:t>
            </a:r>
            <a:r>
              <a:rPr lang="en-US" sz="2400" b="1" dirty="0" err="1"/>
              <a:t>pembiayaan</a:t>
            </a:r>
            <a:r>
              <a:rPr lang="en-US" sz="2400" b="1" dirty="0"/>
              <a:t> SDM</a:t>
            </a:r>
            <a:endParaRPr lang="en-US" sz="2400" dirty="0"/>
          </a:p>
          <a:p>
            <a:pPr marL="350838" indent="-350838" algn="just">
              <a:buNone/>
            </a:pPr>
            <a:r>
              <a:rPr lang="en-US" sz="2400" dirty="0"/>
              <a:t>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SDM </a:t>
            </a:r>
            <a:r>
              <a:rPr lang="en-US" sz="2400" dirty="0" err="1"/>
              <a:t>sangan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pembiayaan</a:t>
            </a:r>
            <a:r>
              <a:rPr lang="en-US" sz="2400" dirty="0"/>
              <a:t> SDM </a:t>
            </a:r>
            <a:r>
              <a:rPr lang="en-US" sz="2400" dirty="0" err="1"/>
              <a:t>yangdapat</a:t>
            </a:r>
            <a:r>
              <a:rPr lang="en-US" sz="2400" dirty="0"/>
              <a:t> </a:t>
            </a:r>
            <a:r>
              <a:rPr lang="en-US" sz="2400" dirty="0" err="1"/>
              <a:t>disediakan</a:t>
            </a:r>
            <a:r>
              <a:rPr lang="en-US" sz="2400" dirty="0"/>
              <a:t> </a:t>
            </a:r>
            <a:r>
              <a:rPr lang="en-US" sz="2400" dirty="0" err="1"/>
              <a:t>organisasi</a:t>
            </a:r>
            <a:r>
              <a:rPr lang="en-US" sz="2400" dirty="0"/>
              <a:t> </a:t>
            </a:r>
            <a:r>
              <a:rPr lang="en-US" sz="2400" dirty="0" err="1"/>
              <a:t>dari</a:t>
            </a:r>
            <a:r>
              <a:rPr lang="en-US" sz="2400" dirty="0"/>
              <a:t> </a:t>
            </a:r>
            <a:r>
              <a:rPr lang="en-US" sz="2400" dirty="0" err="1"/>
              <a:t>laba</a:t>
            </a:r>
            <a:r>
              <a:rPr lang="en-US" sz="2400" dirty="0"/>
              <a:t> </a:t>
            </a:r>
            <a:r>
              <a:rPr lang="en-US" sz="2400" dirty="0" err="1"/>
              <a:t>komperatif</a:t>
            </a:r>
            <a:r>
              <a:rPr lang="en-US" sz="2400" dirty="0"/>
              <a:t> yang </a:t>
            </a:r>
            <a:r>
              <a:rPr lang="en-US" sz="2400" dirty="0" err="1"/>
              <a:t>berkelanjutan</a:t>
            </a:r>
            <a:r>
              <a:rPr lang="en-US" sz="2400" dirty="0"/>
              <a:t>. </a:t>
            </a:r>
            <a:r>
              <a:rPr lang="en-US" sz="2400" dirty="0" err="1"/>
              <a:t>Kondisi</a:t>
            </a:r>
            <a:r>
              <a:rPr lang="en-US" sz="2400" dirty="0"/>
              <a:t> </a:t>
            </a:r>
            <a:r>
              <a:rPr lang="en-US" sz="2400" dirty="0" err="1"/>
              <a:t>itu</a:t>
            </a:r>
            <a:r>
              <a:rPr lang="en-US" sz="2400" dirty="0"/>
              <a:t> </a:t>
            </a:r>
            <a:r>
              <a:rPr lang="en-US" sz="2400" dirty="0" err="1"/>
              <a:t>berartiorganisasi</a:t>
            </a:r>
            <a:r>
              <a:rPr lang="en-US" sz="2400" dirty="0"/>
              <a:t> </a:t>
            </a:r>
            <a:r>
              <a:rPr lang="en-US" sz="2400" dirty="0" err="1"/>
              <a:t>memikul</a:t>
            </a:r>
            <a:r>
              <a:rPr lang="en-US" sz="2400" dirty="0"/>
              <a:t> </a:t>
            </a:r>
            <a:r>
              <a:rPr lang="en-US" sz="2400" dirty="0" err="1"/>
              <a:t>tanggung</a:t>
            </a:r>
            <a:r>
              <a:rPr lang="en-US" sz="2400" dirty="0"/>
              <a:t> </a:t>
            </a:r>
            <a:r>
              <a:rPr lang="en-US" sz="2400" dirty="0" err="1"/>
              <a:t>jawab</a:t>
            </a:r>
            <a:r>
              <a:rPr lang="en-US" sz="2400" dirty="0"/>
              <a:t> </a:t>
            </a:r>
            <a:r>
              <a:rPr lang="en-US" sz="2400" dirty="0" err="1"/>
              <a:t>menjamin</a:t>
            </a:r>
            <a:r>
              <a:rPr lang="en-US" sz="2400" dirty="0"/>
              <a:t> </a:t>
            </a:r>
            <a:r>
              <a:rPr lang="en-US" sz="2400" dirty="0" err="1"/>
              <a:t>bahwa</a:t>
            </a:r>
            <a:r>
              <a:rPr lang="en-US" sz="2400" dirty="0"/>
              <a:t> </a:t>
            </a:r>
            <a:r>
              <a:rPr lang="en-US" sz="2400" dirty="0" err="1"/>
              <a:t>upah!gaji</a:t>
            </a:r>
            <a:r>
              <a:rPr lang="en-US" sz="2400" dirty="0"/>
              <a:t> </a:t>
            </a:r>
            <a:r>
              <a:rPr lang="en-US" sz="2400" dirty="0" err="1"/>
              <a:t>tetap</a:t>
            </a:r>
            <a:r>
              <a:rPr lang="en-US" sz="2400" dirty="0"/>
              <a:t> </a:t>
            </a:r>
            <a:r>
              <a:rPr lang="en-US" sz="2400" dirty="0" err="1"/>
              <a:t>setiap</a:t>
            </a:r>
            <a:r>
              <a:rPr lang="en-US" sz="2400" dirty="0"/>
              <a:t> SDM yang </a:t>
            </a:r>
            <a:r>
              <a:rPr lang="en-US" sz="2400" dirty="0" err="1"/>
              <a:t>dipekerjakan</a:t>
            </a:r>
            <a:r>
              <a:rPr lang="en-US" sz="2400" dirty="0"/>
              <a:t> </a:t>
            </a:r>
            <a:r>
              <a:rPr lang="en-US" sz="2400" dirty="0" err="1"/>
              <a:t>sebagai</a:t>
            </a:r>
            <a:r>
              <a:rPr lang="en-US" sz="2400" dirty="0"/>
              <a:t> </a:t>
            </a:r>
            <a:r>
              <a:rPr lang="en-US" sz="2400" dirty="0" err="1"/>
              <a:t>karyawan</a:t>
            </a:r>
            <a:r>
              <a:rPr lang="en-US" sz="2400" dirty="0"/>
              <a:t> </a:t>
            </a:r>
            <a:r>
              <a:rPr lang="en-US" sz="2400" dirty="0" err="1"/>
              <a:t>tetap</a:t>
            </a:r>
            <a:r>
              <a:rPr lang="en-US" sz="2400" dirty="0"/>
              <a:t> </a:t>
            </a:r>
            <a:r>
              <a:rPr lang="en-US" sz="2400" dirty="0" err="1"/>
              <a:t>dapat</a:t>
            </a:r>
            <a:r>
              <a:rPr lang="en-US" sz="2400" dirty="0"/>
              <a:t> </a:t>
            </a:r>
            <a:r>
              <a:rPr lang="en-US" sz="2400" dirty="0" err="1"/>
              <a:t>dibayar</a:t>
            </a:r>
            <a:r>
              <a:rPr lang="en-US" sz="2400" dirty="0"/>
              <a:t> </a:t>
            </a:r>
            <a:r>
              <a:rPr lang="en-US" sz="2400" dirty="0" err="1"/>
              <a:t>secara</a:t>
            </a:r>
            <a:r>
              <a:rPr lang="en-US" sz="2400" dirty="0"/>
              <a:t> </a:t>
            </a:r>
            <a:r>
              <a:rPr lang="en-US" sz="2400" dirty="0" err="1"/>
              <a:t>berkelanjutan</a:t>
            </a:r>
            <a:r>
              <a:rPr lang="en-US" sz="2400" dirty="0"/>
              <a:t>. </a:t>
            </a:r>
            <a:r>
              <a:rPr lang="en-US" sz="2400" dirty="0" err="1"/>
              <a:t>Dengan</a:t>
            </a:r>
            <a:r>
              <a:rPr lang="en-US" sz="2400" dirty="0"/>
              <a:t> kata lain </a:t>
            </a:r>
            <a:r>
              <a:rPr lang="en-US" sz="2400" dirty="0" err="1"/>
              <a:t>upah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 </a:t>
            </a:r>
            <a:r>
              <a:rPr lang="en-US" sz="2400" dirty="0" err="1"/>
              <a:t>tetap</a:t>
            </a:r>
            <a:r>
              <a:rPr lang="en-US" sz="2400" dirty="0"/>
              <a:t> SDM yang </a:t>
            </a:r>
            <a:r>
              <a:rPr lang="en-US" sz="2400" dirty="0" err="1"/>
              <a:t>dipekerjakan</a:t>
            </a:r>
            <a:r>
              <a:rPr lang="en-US" sz="2400" dirty="0"/>
              <a:t> </a:t>
            </a:r>
            <a:r>
              <a:rPr lang="en-US" sz="2400" dirty="0" err="1"/>
              <a:t>harus</a:t>
            </a:r>
            <a:r>
              <a:rPr lang="en-US" sz="2400" dirty="0"/>
              <a:t> </a:t>
            </a:r>
            <a:r>
              <a:rPr lang="en-US" sz="2400" dirty="0" err="1"/>
              <a:t>dibayar</a:t>
            </a:r>
            <a:r>
              <a:rPr lang="en-US" sz="2400" dirty="0"/>
              <a:t> </a:t>
            </a:r>
            <a:r>
              <a:rPr lang="en-US" sz="2400" dirty="0" err="1"/>
              <a:t>meskipun</a:t>
            </a:r>
            <a:r>
              <a:rPr lang="en-US" sz="2400" dirty="0"/>
              <a:t> </a:t>
            </a:r>
            <a:r>
              <a:rPr lang="en-US" sz="2400" dirty="0" err="1"/>
              <a:t>organisasi</a:t>
            </a:r>
            <a:r>
              <a:rPr lang="en-US" sz="2400" dirty="0"/>
              <a:t> </a:t>
            </a:r>
            <a:r>
              <a:rPr lang="en-US" sz="2400" dirty="0" err="1"/>
              <a:t>mengalami</a:t>
            </a:r>
            <a:r>
              <a:rPr lang="en-US" sz="2400" dirty="0"/>
              <a:t> 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rugi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bisnisnya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5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90684-921D-0345-93C7-6FC4E396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54599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d</a:t>
            </a:r>
            <a:r>
              <a:rPr lang="en-US" sz="2200" b="1" dirty="0"/>
              <a:t>) </a:t>
            </a:r>
            <a:r>
              <a:rPr lang="en-US" sz="2200" b="1" dirty="0" err="1"/>
              <a:t>Faktor</a:t>
            </a:r>
            <a:r>
              <a:rPr lang="en-US" sz="2200" b="1" dirty="0"/>
              <a:t> </a:t>
            </a:r>
            <a:r>
              <a:rPr lang="en-US" sz="2200" b="1" dirty="0" err="1"/>
              <a:t>Bisnis</a:t>
            </a:r>
            <a:r>
              <a:rPr lang="en-US" sz="2200" b="1" dirty="0"/>
              <a:t> </a:t>
            </a:r>
            <a:r>
              <a:rPr lang="en-US" sz="2200" b="1" dirty="0" err="1"/>
              <a:t>baru</a:t>
            </a:r>
            <a:endParaRPr lang="en-US" sz="2200" b="1" dirty="0"/>
          </a:p>
          <a:p>
            <a:pPr algn="just"/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di </a:t>
            </a:r>
            <a:r>
              <a:rPr lang="en-US" sz="2200" dirty="0" err="1"/>
              <a:t>lingkungan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dasarnya</a:t>
            </a:r>
            <a:r>
              <a:rPr lang="en-US" sz="2200" dirty="0"/>
              <a:t> </a:t>
            </a:r>
            <a:r>
              <a:rPr lang="en-US" sz="2200" dirty="0" err="1"/>
              <a:t>berarti</a:t>
            </a:r>
            <a:r>
              <a:rPr lang="en-US" sz="2200" dirty="0"/>
              <a:t> </a:t>
            </a:r>
            <a:r>
              <a:rPr lang="en-US" sz="2200" dirty="0" err="1"/>
              <a:t>pengembangan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 </a:t>
            </a:r>
            <a:r>
              <a:rPr lang="en-US" sz="2200" dirty="0" err="1"/>
              <a:t>produk</a:t>
            </a:r>
            <a:r>
              <a:rPr lang="en-US" sz="2200" dirty="0"/>
              <a:t> </a:t>
            </a:r>
            <a:r>
              <a:rPr lang="en-US" sz="2200" dirty="0" err="1"/>
              <a:t>dengan</a:t>
            </a:r>
            <a:r>
              <a:rPr lang="en-US" sz="2200" dirty="0"/>
              <a:t> </a:t>
            </a:r>
            <a:r>
              <a:rPr lang="en-US" sz="2200" dirty="0" err="1"/>
              <a:t>mempergunakan</a:t>
            </a:r>
            <a:r>
              <a:rPr lang="en-US" sz="2200" dirty="0"/>
              <a:t> </a:t>
            </a:r>
            <a:r>
              <a:rPr lang="en-US" sz="2200" dirty="0" err="1"/>
              <a:t>teknologi</a:t>
            </a:r>
            <a:r>
              <a:rPr lang="en-US" sz="2200" dirty="0"/>
              <a:t> yang </a:t>
            </a:r>
            <a:r>
              <a:rPr lang="en-US" sz="2200" dirty="0" err="1"/>
              <a:t>dimiliki</a:t>
            </a:r>
            <a:r>
              <a:rPr lang="en-US" sz="2200" dirty="0"/>
              <a:t> yang  </a:t>
            </a:r>
            <a:r>
              <a:rPr lang="en-US" sz="2200" dirty="0" err="1"/>
              <a:t>belum</a:t>
            </a:r>
            <a:r>
              <a:rPr lang="en-US" sz="2200" dirty="0"/>
              <a:t>  </a:t>
            </a:r>
            <a:r>
              <a:rPr lang="en-US" sz="2200" dirty="0" err="1"/>
              <a:t>dipergunakan</a:t>
            </a:r>
            <a:r>
              <a:rPr lang="en-US" sz="2200" dirty="0"/>
              <a:t> 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maksimum</a:t>
            </a:r>
            <a:r>
              <a:rPr lang="en-US" sz="2200" dirty="0"/>
              <a:t>.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survey </a:t>
            </a:r>
            <a:r>
              <a:rPr lang="en-US" sz="2200" dirty="0" err="1"/>
              <a:t>pasar</a:t>
            </a:r>
            <a:r>
              <a:rPr lang="en-US" sz="2200" dirty="0"/>
              <a:t>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informasimasih</a:t>
            </a:r>
            <a:r>
              <a:rPr lang="en-US" sz="2200" dirty="0"/>
              <a:t> </a:t>
            </a:r>
            <a:r>
              <a:rPr lang="en-US" sz="2200" dirty="0" err="1"/>
              <a:t>terdapat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potensial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yang </a:t>
            </a:r>
            <a:r>
              <a:rPr lang="en-US" sz="2200" dirty="0" err="1"/>
              <a:t>cukup</a:t>
            </a:r>
            <a:r>
              <a:rPr lang="en-US" sz="2200" dirty="0"/>
              <a:t> </a:t>
            </a:r>
            <a:r>
              <a:rPr lang="en-US" sz="2200" dirty="0" err="1"/>
              <a:t>besar</a:t>
            </a:r>
            <a:r>
              <a:rPr lang="en-US" sz="2200" dirty="0"/>
              <a:t>. </a:t>
            </a:r>
            <a:r>
              <a:rPr lang="en-US" sz="2200" dirty="0" err="1"/>
              <a:t>Pengembangan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berdampak</a:t>
            </a:r>
            <a:r>
              <a:rPr lang="en-US" sz="2200" dirty="0"/>
              <a:t> </a:t>
            </a:r>
            <a:r>
              <a:rPr lang="en-US" sz="2200" dirty="0" err="1"/>
              <a:t>diperlukannya</a:t>
            </a:r>
            <a:r>
              <a:rPr lang="en-US" sz="2200" dirty="0"/>
              <a:t> </a:t>
            </a:r>
            <a:r>
              <a:rPr lang="en-US" sz="2200" dirty="0" err="1"/>
              <a:t>penmabahan</a:t>
            </a:r>
            <a:r>
              <a:rPr lang="en-US" sz="2200" dirty="0"/>
              <a:t> SDM,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penambahan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 </a:t>
            </a:r>
            <a:r>
              <a:rPr lang="en-US" sz="2200" dirty="0" err="1"/>
              <a:t>bahkan</a:t>
            </a:r>
            <a:r>
              <a:rPr lang="en-US" sz="2200" dirty="0"/>
              <a:t> </a:t>
            </a:r>
            <a:r>
              <a:rPr lang="en-US" sz="2200" dirty="0" err="1"/>
              <a:t>mungkin</a:t>
            </a:r>
            <a:r>
              <a:rPr lang="en-US" sz="2200" dirty="0"/>
              <a:t> </a:t>
            </a:r>
            <a:r>
              <a:rPr lang="en-US" sz="2200" dirty="0" err="1"/>
              <a:t>bertambahnya</a:t>
            </a:r>
            <a:r>
              <a:rPr lang="en-US" sz="2200" dirty="0"/>
              <a:t> </a:t>
            </a:r>
            <a:r>
              <a:rPr lang="en-US" sz="2200" dirty="0" err="1"/>
              <a:t>jabatan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.</a:t>
            </a:r>
          </a:p>
          <a:p>
            <a:pPr marL="0" indent="0" algn="just">
              <a:buNone/>
            </a:pPr>
            <a:r>
              <a:rPr lang="en-US" sz="2200" b="1" dirty="0"/>
              <a:t>e) </a:t>
            </a:r>
            <a:r>
              <a:rPr lang="en-US" sz="2200" b="1" dirty="0" err="1"/>
              <a:t>Faktor</a:t>
            </a:r>
            <a:r>
              <a:rPr lang="en-US" sz="2200" b="1" dirty="0"/>
              <a:t> </a:t>
            </a:r>
            <a:r>
              <a:rPr lang="en-US" sz="2200" b="1" dirty="0" err="1"/>
              <a:t>struktur</a:t>
            </a:r>
            <a:r>
              <a:rPr lang="en-US" sz="2200" b="1" dirty="0"/>
              <a:t> </a:t>
            </a:r>
            <a:r>
              <a:rPr lang="en-US" sz="2200" b="1" dirty="0" err="1"/>
              <a:t>organisasi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desain</a:t>
            </a:r>
            <a:r>
              <a:rPr lang="en-US" sz="2200" b="1" dirty="0"/>
              <a:t> </a:t>
            </a:r>
            <a:r>
              <a:rPr lang="en-US" sz="2200" b="1" dirty="0" err="1"/>
              <a:t>pekerjaan</a:t>
            </a:r>
            <a:r>
              <a:rPr lang="en-US" sz="2200" b="1" dirty="0"/>
              <a:t> </a:t>
            </a:r>
            <a:endParaRPr lang="en-US" sz="2200" dirty="0"/>
          </a:p>
          <a:p>
            <a:pPr algn="just"/>
            <a:r>
              <a:rPr lang="en-US" sz="2200" dirty="0" err="1"/>
              <a:t>Struktur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yang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unit-unit </a:t>
            </a:r>
            <a:r>
              <a:rPr lang="en-US" sz="2200" dirty="0" err="1"/>
              <a:t>kerja</a:t>
            </a:r>
            <a:r>
              <a:rPr lang="en-US" sz="2200" dirty="0"/>
              <a:t> yang </a:t>
            </a:r>
            <a:r>
              <a:rPr lang="en-US" sz="2200" dirty="0" err="1"/>
              <a:t>disebut</a:t>
            </a:r>
            <a:r>
              <a:rPr lang="en-US" sz="2200" dirty="0"/>
              <a:t> divisi, </a:t>
            </a:r>
            <a:r>
              <a:rPr lang="en-US" sz="2200" dirty="0" err="1"/>
              <a:t>departemen</a:t>
            </a:r>
            <a:r>
              <a:rPr lang="en-US" sz="2200" dirty="0"/>
              <a:t> </a:t>
            </a:r>
            <a:r>
              <a:rPr lang="en-US" sz="2200" dirty="0" err="1"/>
              <a:t>dll</a:t>
            </a:r>
            <a:r>
              <a:rPr lang="en-US" sz="2200" dirty="0"/>
              <a:t> </a:t>
            </a:r>
            <a:r>
              <a:rPr lang="en-US" sz="2200" dirty="0" err="1"/>
              <a:t>yangtersusun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vertical </a:t>
            </a:r>
            <a:r>
              <a:rPr lang="en-US" sz="2200" dirty="0" err="1"/>
              <a:t>dan</a:t>
            </a:r>
            <a:r>
              <a:rPr lang="en-US" sz="2200" dirty="0"/>
              <a:t> hori9ontal,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/>
              <a:t>awal</a:t>
            </a:r>
            <a:r>
              <a:rPr lang="en-US" sz="2200" dirty="0"/>
              <a:t> </a:t>
            </a:r>
            <a:r>
              <a:rPr lang="en-US" sz="2200" dirty="0" err="1"/>
              <a:t>berpengaruh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prediksi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manajer</a:t>
            </a:r>
            <a:r>
              <a:rPr lang="en-US" sz="2200" dirty="0"/>
              <a:t>/</a:t>
            </a:r>
            <a:r>
              <a:rPr lang="en-US" sz="2200" dirty="0" err="1"/>
              <a:t>pemimpin</a:t>
            </a:r>
            <a:r>
              <a:rPr lang="en-US" sz="2200" dirty="0"/>
              <a:t> yang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dikerjakan</a:t>
            </a:r>
            <a:r>
              <a:rPr lang="en-US" sz="2200" dirty="0"/>
              <a:t>. </a:t>
            </a:r>
            <a:r>
              <a:rPr lang="en-US" sz="2200" dirty="0" err="1"/>
              <a:t>Dengan</a:t>
            </a:r>
            <a:r>
              <a:rPr lang="en-US" sz="2200" dirty="0"/>
              <a:t> kata lain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manajer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disesuaikandengan</a:t>
            </a:r>
            <a:r>
              <a:rPr lang="en-US" sz="2200" dirty="0"/>
              <a:t> </a:t>
            </a:r>
            <a:r>
              <a:rPr lang="en-US" sz="2200" dirty="0" err="1"/>
              <a:t>banyaknya</a:t>
            </a:r>
            <a:r>
              <a:rPr lang="en-US" sz="2200" dirty="0"/>
              <a:t> unit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kualifikasi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jenjangnya</a:t>
            </a:r>
            <a:r>
              <a:rPr lang="en-US" sz="2200" dirty="0"/>
              <a:t> </a:t>
            </a:r>
            <a:r>
              <a:rPr lang="en-US" sz="2200" dirty="0" err="1"/>
              <a:t>masing-masing</a:t>
            </a:r>
            <a:r>
              <a:rPr lang="en-US" sz="2200" dirty="0"/>
              <a:t>.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katalain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penambahan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pengurangan</a:t>
            </a:r>
            <a:r>
              <a:rPr lang="en-US" sz="2200" dirty="0"/>
              <a:t> unit </a:t>
            </a:r>
            <a:r>
              <a:rPr lang="en-US" sz="2200" dirty="0" err="1"/>
              <a:t>kerja</a:t>
            </a:r>
            <a:r>
              <a:rPr lang="en-US" sz="2200" dirty="0"/>
              <a:t>, </a:t>
            </a:r>
            <a:r>
              <a:rPr lang="en-US" sz="2200" dirty="0" err="1"/>
              <a:t>berarti</a:t>
            </a:r>
            <a:r>
              <a:rPr lang="en-US" sz="2200" dirty="0"/>
              <a:t> juga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 </a:t>
            </a:r>
            <a:r>
              <a:rPr lang="en-US" sz="2200" dirty="0" err="1"/>
              <a:t>prediksi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kulifikasi</a:t>
            </a:r>
            <a:r>
              <a:rPr lang="en-US" sz="2200" dirty="0"/>
              <a:t> </a:t>
            </a:r>
            <a:r>
              <a:rPr lang="en-US" sz="2200" dirty="0" err="1"/>
              <a:t>manajer</a:t>
            </a:r>
            <a:r>
              <a:rPr lang="en-US" sz="2200" dirty="0"/>
              <a:t> yang </a:t>
            </a:r>
            <a:r>
              <a:rPr lang="en-US" sz="2200" dirty="0" err="1"/>
              <a:t>dibutuhkan</a:t>
            </a:r>
            <a:endParaRPr lang="en-US" sz="22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368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E1F2-91EA-2C42-923C-E1FCB20D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231717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000" b="1" dirty="0"/>
              <a:t>f) 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keterbukaan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keikut</a:t>
            </a:r>
            <a:r>
              <a:rPr lang="en-US" sz="2400" b="1" dirty="0"/>
              <a:t> </a:t>
            </a:r>
            <a:r>
              <a:rPr lang="en-US" sz="2400" b="1" dirty="0" err="1"/>
              <a:t>sertaan</a:t>
            </a:r>
            <a:r>
              <a:rPr lang="en-US" sz="2400" b="1" dirty="0"/>
              <a:t> Para </a:t>
            </a:r>
            <a:r>
              <a:rPr lang="en-US" sz="2400" b="1" dirty="0" err="1"/>
              <a:t>Manajer</a:t>
            </a:r>
            <a:endParaRPr lang="en-US" sz="2400" dirty="0"/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berkenaan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keterbukaan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 </a:t>
            </a:r>
            <a:r>
              <a:rPr lang="en-US" sz="2400" dirty="0" err="1"/>
              <a:t>Puncak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pengimplementasiannya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para </a:t>
            </a:r>
            <a:r>
              <a:rPr lang="en-US" sz="2400" dirty="0" err="1"/>
              <a:t>manajer</a:t>
            </a:r>
            <a:r>
              <a:rPr lang="en-US" sz="2400" dirty="0"/>
              <a:t> unit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pembatunya</a:t>
            </a:r>
            <a:r>
              <a:rPr lang="en-US" sz="2400" dirty="0"/>
              <a:t>. </a:t>
            </a:r>
            <a:r>
              <a:rPr lang="en-US" sz="2400" dirty="0" err="1"/>
              <a:t>ari</a:t>
            </a:r>
            <a:r>
              <a:rPr lang="en-US" sz="2400" dirty="0"/>
              <a:t> </a:t>
            </a:r>
            <a:r>
              <a:rPr lang="en-US" sz="2400" dirty="0" err="1"/>
              <a:t>segi</a:t>
            </a:r>
            <a:r>
              <a:rPr lang="en-US" sz="2400" dirty="0"/>
              <a:t> </a:t>
            </a:r>
            <a:r>
              <a:rPr lang="en-US" sz="2400" dirty="0" err="1"/>
              <a:t>bijaksanaan</a:t>
            </a:r>
            <a:r>
              <a:rPr lang="en-US" sz="2400" dirty="0"/>
              <a:t> </a:t>
            </a:r>
            <a:r>
              <a:rPr lang="en-US" sz="2400" dirty="0" err="1"/>
              <a:t>sebagaimana</a:t>
            </a:r>
            <a:r>
              <a:rPr lang="en-US" sz="2400" dirty="0"/>
              <a:t> </a:t>
            </a:r>
            <a:r>
              <a:rPr lang="en-US" sz="2400" dirty="0" err="1"/>
              <a:t>telah</a:t>
            </a:r>
            <a:r>
              <a:rPr lang="en-US" sz="2400" dirty="0"/>
              <a:t> </a:t>
            </a:r>
            <a:r>
              <a:rPr lang="en-US" sz="2400" dirty="0" err="1"/>
              <a:t>dikemukakan</a:t>
            </a:r>
            <a:r>
              <a:rPr lang="en-US" sz="2400" dirty="0"/>
              <a:t> </a:t>
            </a:r>
            <a:r>
              <a:rPr lang="en-US" sz="2400" dirty="0" err="1"/>
              <a:t>dalam</a:t>
            </a:r>
            <a:r>
              <a:rPr lang="en-US" sz="2400" dirty="0"/>
              <a:t> </a:t>
            </a:r>
            <a:r>
              <a:rPr lang="en-US" sz="2400" dirty="0" err="1"/>
              <a:t>uraian-uraian</a:t>
            </a:r>
            <a:r>
              <a:rPr lang="en-US" sz="2400" dirty="0"/>
              <a:t> </a:t>
            </a:r>
            <a:r>
              <a:rPr lang="en-US" sz="2400" dirty="0" err="1"/>
              <a:t>terdahulu</a:t>
            </a:r>
            <a:r>
              <a:rPr lang="en-US" sz="2400" dirty="0"/>
              <a:t> </a:t>
            </a:r>
            <a:r>
              <a:rPr lang="en-US" sz="2400" dirty="0" err="1"/>
              <a:t>dapat</a:t>
            </a:r>
            <a:r>
              <a:rPr lang="en-US" sz="2400" dirty="0"/>
              <a:t> </a:t>
            </a:r>
            <a:r>
              <a:rPr lang="en-US" sz="2400" dirty="0" err="1"/>
              <a:t>berbentuk</a:t>
            </a:r>
            <a:r>
              <a:rPr lang="en-US" sz="2400" dirty="0"/>
              <a:t> 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diskriminasi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kebijaksanaandiskriminatif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61C9-BA9F-A745-9FDE-362C110C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692"/>
            <a:ext cx="10515600" cy="819439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/>
              <a:t>2. </a:t>
            </a:r>
            <a:r>
              <a:rPr lang="en-US" sz="2800" b="1" dirty="0" err="1"/>
              <a:t>Faktor</a:t>
            </a:r>
            <a:r>
              <a:rPr lang="en-US" sz="2800" b="1" dirty="0"/>
              <a:t> </a:t>
            </a:r>
            <a:r>
              <a:rPr lang="en-US" sz="2800" b="1" dirty="0" err="1"/>
              <a:t>eksternal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sebab</a:t>
            </a:r>
            <a:r>
              <a:rPr lang="en-US" sz="2800" b="1" dirty="0"/>
              <a:t> </a:t>
            </a:r>
            <a:r>
              <a:rPr lang="en-US" sz="2800" b="1" dirty="0" err="1"/>
              <a:t>permintaan</a:t>
            </a:r>
            <a:r>
              <a:rPr lang="en-US" sz="2800" b="1" dirty="0"/>
              <a:t> 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A6EA-FC1C-2943-AB85-EA42B28F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373"/>
            <a:ext cx="10515600" cy="40725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yang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diluar</a:t>
            </a:r>
            <a:r>
              <a:rPr lang="en-US" sz="2000" dirty="0"/>
              <a:t> </a:t>
            </a:r>
            <a:r>
              <a:rPr lang="en-US" sz="2000" dirty="0" err="1"/>
              <a:t>kendali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yang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strategic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SDM.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dikategorikan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sebab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SDM </a:t>
            </a:r>
            <a:r>
              <a:rPr lang="en-US" sz="2000" dirty="0" err="1"/>
              <a:t>dilingkungan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/</a:t>
            </a:r>
            <a:r>
              <a:rPr lang="en-US" sz="2000" dirty="0" err="1"/>
              <a:t>perusahaan</a:t>
            </a:r>
            <a:r>
              <a:rPr lang="en-US" sz="2000" dirty="0"/>
              <a:t>. </a:t>
            </a:r>
            <a:r>
              <a:rPr lang="en-US" sz="2000" dirty="0" err="1"/>
              <a:t>Sebab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: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Nasional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(Global)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Tenaga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Pesaing</a:t>
            </a:r>
            <a:endParaRPr lang="en-US" sz="2000" dirty="0"/>
          </a:p>
          <a:p>
            <a:pPr marL="0" indent="0" algn="just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4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076-CCF6-5345-A758-73217687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44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2700" b="1" dirty="0"/>
              <a:t>a) </a:t>
            </a:r>
            <a:r>
              <a:rPr lang="en-US" sz="2700" b="1" dirty="0" err="1"/>
              <a:t>Faktor</a:t>
            </a:r>
            <a:r>
              <a:rPr lang="en-US" sz="2700" b="1" dirty="0"/>
              <a:t> </a:t>
            </a:r>
            <a:r>
              <a:rPr lang="en-US" sz="2700" b="1" dirty="0" err="1"/>
              <a:t>Ekonomi</a:t>
            </a:r>
            <a:r>
              <a:rPr lang="en-US" sz="2700" b="1" dirty="0"/>
              <a:t> Nasional </a:t>
            </a:r>
            <a:r>
              <a:rPr lang="en-US" sz="2700" b="1" dirty="0" err="1"/>
              <a:t>dan</a:t>
            </a:r>
            <a:r>
              <a:rPr lang="en-US" sz="2700" b="1" dirty="0"/>
              <a:t> </a:t>
            </a:r>
            <a:r>
              <a:rPr lang="en-US" sz="2700" b="1" dirty="0" err="1"/>
              <a:t>Internasional</a:t>
            </a:r>
            <a:r>
              <a:rPr lang="en-US" sz="2700" b="1" dirty="0"/>
              <a:t> (Global)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7392-D064-BC40-89B2-B05A7082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79"/>
            <a:ext cx="10515600" cy="45986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berupa</a:t>
            </a:r>
            <a:r>
              <a:rPr lang="en-US" sz="2600" dirty="0"/>
              <a:t> </a:t>
            </a:r>
            <a:r>
              <a:rPr lang="en-US" sz="2600" dirty="0" err="1"/>
              <a:t>kondisi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kecenderungan</a:t>
            </a:r>
            <a:r>
              <a:rPr lang="en-US" sz="2600" dirty="0"/>
              <a:t> </a:t>
            </a:r>
            <a:r>
              <a:rPr lang="en-US" sz="2600" dirty="0" err="1"/>
              <a:t>pertumbuhan</a:t>
            </a:r>
            <a:r>
              <a:rPr lang="en-US" sz="2600" dirty="0"/>
              <a:t> </a:t>
            </a:r>
            <a:r>
              <a:rPr lang="en-US" sz="2600" dirty="0" err="1"/>
              <a:t>ekonomi</a:t>
            </a:r>
            <a:r>
              <a:rPr lang="en-US" sz="2600" dirty="0"/>
              <a:t> </a:t>
            </a:r>
            <a:r>
              <a:rPr lang="en-US" sz="2600" dirty="0" err="1"/>
              <a:t>danmoneter</a:t>
            </a:r>
            <a:r>
              <a:rPr lang="en-US" sz="2600" dirty="0"/>
              <a:t> </a:t>
            </a:r>
            <a:r>
              <a:rPr lang="en-US" sz="2600" dirty="0" err="1"/>
              <a:t>nasional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internasional</a:t>
            </a:r>
            <a:r>
              <a:rPr lang="en-US" sz="2600" dirty="0"/>
              <a:t> yang </a:t>
            </a:r>
            <a:r>
              <a:rPr lang="en-US" sz="2600" dirty="0" err="1"/>
              <a:t>berpengaruh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kegiatan</a:t>
            </a:r>
            <a:r>
              <a:rPr lang="en-US" sz="2600" dirty="0"/>
              <a:t> </a:t>
            </a:r>
            <a:r>
              <a:rPr lang="en-US" sz="2600" dirty="0" err="1"/>
              <a:t>bisnis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organisasi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. 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kenyataannya</a:t>
            </a:r>
            <a:r>
              <a:rPr lang="en-US" sz="2600" dirty="0"/>
              <a:t> </a:t>
            </a:r>
            <a:r>
              <a:rPr lang="en-US" sz="2600" dirty="0" err="1"/>
              <a:t>pengaruh</a:t>
            </a:r>
            <a:r>
              <a:rPr lang="en-US" sz="2600" dirty="0"/>
              <a:t> yang </a:t>
            </a:r>
            <a:r>
              <a:rPr lang="en-US" sz="2600" dirty="0" err="1"/>
              <a:t>berpotensial</a:t>
            </a:r>
            <a:r>
              <a:rPr lang="en-US" sz="2600" dirty="0"/>
              <a:t> </a:t>
            </a:r>
            <a:r>
              <a:rPr lang="en-US" sz="2600" dirty="0" err="1"/>
              <a:t>terjadi</a:t>
            </a:r>
            <a:r>
              <a:rPr lang="en-US" sz="2600" dirty="0"/>
              <a:t> 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kondisiekonomi</a:t>
            </a:r>
            <a:r>
              <a:rPr lang="en-US" sz="2600" dirty="0"/>
              <a:t> </a:t>
            </a:r>
            <a:r>
              <a:rPr lang="en-US" sz="2600" dirty="0" err="1"/>
              <a:t>internasional</a:t>
            </a:r>
            <a:r>
              <a:rPr lang="en-US" sz="2600" dirty="0"/>
              <a:t> </a:t>
            </a:r>
            <a:r>
              <a:rPr lang="en-US" sz="2600" dirty="0" err="1"/>
              <a:t>berpengaruh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trend </a:t>
            </a:r>
            <a:r>
              <a:rPr lang="en-US" sz="2600" dirty="0" err="1"/>
              <a:t>pertumbuhan</a:t>
            </a:r>
            <a:r>
              <a:rPr lang="en-US" sz="2600" dirty="0"/>
              <a:t> </a:t>
            </a:r>
            <a:r>
              <a:rPr lang="en-US" sz="2600" dirty="0" err="1"/>
              <a:t>ekonomi</a:t>
            </a:r>
            <a:r>
              <a:rPr lang="en-US" sz="2600" dirty="0"/>
              <a:t> </a:t>
            </a:r>
            <a:r>
              <a:rPr lang="en-US" sz="2600" dirty="0" err="1"/>
              <a:t>nasional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pernahterjadi</a:t>
            </a:r>
            <a:r>
              <a:rPr lang="en-US" sz="2600" dirty="0"/>
              <a:t> </a:t>
            </a:r>
            <a:r>
              <a:rPr lang="en-US" sz="2600" dirty="0" err="1"/>
              <a:t>sebaliknya</a:t>
            </a:r>
            <a:r>
              <a:rPr lang="en-US" sz="2600" dirty="0"/>
              <a:t>. </a:t>
            </a:r>
          </a:p>
          <a:p>
            <a:pPr algn="just"/>
            <a:r>
              <a:rPr lang="en-US" sz="2600" dirty="0"/>
              <a:t> </a:t>
            </a:r>
            <a:r>
              <a:rPr lang="en-US" sz="2600" dirty="0" err="1"/>
              <a:t>Dampak</a:t>
            </a:r>
            <a:r>
              <a:rPr lang="en-US" sz="2600" dirty="0"/>
              <a:t> </a:t>
            </a:r>
            <a:r>
              <a:rPr lang="en-US" sz="2600" dirty="0" err="1"/>
              <a:t>kondisi</a:t>
            </a:r>
            <a:r>
              <a:rPr lang="en-US" sz="2600" dirty="0"/>
              <a:t> </a:t>
            </a:r>
            <a:r>
              <a:rPr lang="en-US" sz="2600" dirty="0" err="1"/>
              <a:t>pertumbuhan</a:t>
            </a:r>
            <a:r>
              <a:rPr lang="en-US" sz="2600" dirty="0"/>
              <a:t> </a:t>
            </a:r>
            <a:r>
              <a:rPr lang="en-US" sz="2600" dirty="0" err="1"/>
              <a:t>ekonomi</a:t>
            </a:r>
            <a:r>
              <a:rPr lang="en-US" sz="2600" dirty="0"/>
              <a:t> </a:t>
            </a:r>
            <a:r>
              <a:rPr lang="en-US" sz="2600" dirty="0" err="1"/>
              <a:t>internasional</a:t>
            </a:r>
            <a:r>
              <a:rPr lang="en-US" sz="2600" dirty="0"/>
              <a:t> </a:t>
            </a:r>
            <a:r>
              <a:rPr lang="en-US" sz="2600" dirty="0" err="1"/>
              <a:t>dan</a:t>
            </a:r>
            <a:r>
              <a:rPr lang="en-US" sz="2600" dirty="0"/>
              <a:t> </a:t>
            </a:r>
            <a:r>
              <a:rPr lang="en-US" sz="2600" dirty="0" err="1"/>
              <a:t>nasional</a:t>
            </a:r>
            <a:r>
              <a:rPr lang="en-US" sz="2600" dirty="0"/>
              <a:t> 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renstra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renop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, </a:t>
            </a:r>
            <a:r>
              <a:rPr lang="en-US" sz="2600" dirty="0" err="1"/>
              <a:t>bagi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organisasi</a:t>
            </a:r>
            <a:r>
              <a:rPr lang="en-US" sz="2600" dirty="0"/>
              <a:t> </a:t>
            </a:r>
            <a:r>
              <a:rPr lang="en-US" sz="2600" dirty="0" err="1"/>
              <a:t>langsung</a:t>
            </a:r>
            <a:r>
              <a:rPr lang="en-US" sz="2600" dirty="0"/>
              <a:t> </a:t>
            </a:r>
            <a:r>
              <a:rPr lang="en-US" sz="2600" dirty="0" err="1"/>
              <a:t>berpengaruh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prediksi</a:t>
            </a:r>
            <a:r>
              <a:rPr lang="en-US" sz="2600" dirty="0"/>
              <a:t> </a:t>
            </a:r>
            <a:r>
              <a:rPr lang="en-US" sz="2600" dirty="0" err="1"/>
              <a:t>permintaan</a:t>
            </a:r>
            <a:r>
              <a:rPr lang="en-US" sz="2600" dirty="0"/>
              <a:t> SDM,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jumlah</a:t>
            </a:r>
            <a:r>
              <a:rPr lang="en-US" sz="2600" dirty="0"/>
              <a:t> </a:t>
            </a:r>
            <a:r>
              <a:rPr lang="en-US" sz="2600" dirty="0" err="1"/>
              <a:t>maupun</a:t>
            </a:r>
            <a:r>
              <a:rPr lang="en-US" sz="2600" dirty="0"/>
              <a:t> </a:t>
            </a:r>
            <a:r>
              <a:rPr lang="en-US" sz="2600" dirty="0" err="1"/>
              <a:t>kualifikasinya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Perencanaan</a:t>
            </a:r>
            <a:r>
              <a:rPr lang="en-US" sz="2600" dirty="0"/>
              <a:t> SDM.</a:t>
            </a:r>
          </a:p>
          <a:p>
            <a:pPr marL="0" indent="0" algn="just">
              <a:buNone/>
            </a:pPr>
            <a:r>
              <a:rPr lang="en-US" sz="2600" b="1" dirty="0"/>
              <a:t>b) </a:t>
            </a: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Sosial</a:t>
            </a:r>
            <a:r>
              <a:rPr lang="en-US" sz="2600" dirty="0"/>
              <a:t>, </a:t>
            </a:r>
            <a:r>
              <a:rPr lang="en-US" sz="2600" dirty="0" err="1"/>
              <a:t>Politik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Hukum</a:t>
            </a:r>
            <a:r>
              <a:rPr lang="en-US" sz="2600" dirty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b="1" dirty="0" err="1"/>
              <a:t>Faktor</a:t>
            </a:r>
            <a:r>
              <a:rPr lang="en-US" sz="2600" b="1" dirty="0"/>
              <a:t> </a:t>
            </a:r>
            <a:r>
              <a:rPr lang="en-US" sz="2600" b="1" dirty="0" err="1"/>
              <a:t>Sosial</a:t>
            </a:r>
            <a:r>
              <a:rPr lang="en-US" sz="2600" b="1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diartikan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kondisi</a:t>
            </a:r>
            <a:r>
              <a:rPr lang="en-US" sz="2600" dirty="0"/>
              <a:t> </a:t>
            </a:r>
            <a:r>
              <a:rPr lang="en-US" sz="2600" dirty="0" err="1"/>
              <a:t>kehidupan</a:t>
            </a:r>
            <a:r>
              <a:rPr lang="en-US" sz="2600" dirty="0"/>
              <a:t> </a:t>
            </a:r>
            <a:r>
              <a:rPr lang="en-US" sz="2600" dirty="0" err="1"/>
              <a:t>bersama</a:t>
            </a:r>
            <a:r>
              <a:rPr lang="en-US" sz="2600" dirty="0"/>
              <a:t> di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masyarakat</a:t>
            </a:r>
            <a:r>
              <a:rPr lang="en-US" sz="2600" dirty="0"/>
              <a:t> </a:t>
            </a:r>
            <a:r>
              <a:rPr lang="en-US" sz="2600" dirty="0" err="1"/>
              <a:t>yangmenggambarkan</a:t>
            </a:r>
            <a:r>
              <a:rPr lang="en-US" sz="2600" dirty="0"/>
              <a:t> </a:t>
            </a:r>
            <a:r>
              <a:rPr lang="en-US" sz="2600" dirty="0" err="1"/>
              <a:t>merata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tingkat</a:t>
            </a:r>
            <a:r>
              <a:rPr lang="en-US" sz="2600" dirty="0"/>
              <a:t> </a:t>
            </a:r>
            <a:r>
              <a:rPr lang="en-US" sz="2600" dirty="0" err="1"/>
              <a:t>kesejaterahan</a:t>
            </a:r>
            <a:r>
              <a:rPr lang="en-US" sz="2600" dirty="0"/>
              <a:t> </a:t>
            </a:r>
            <a:r>
              <a:rPr lang="en-US" sz="2600" dirty="0" err="1"/>
              <a:t>anggotanya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interaksi</a:t>
            </a:r>
            <a:r>
              <a:rPr lang="en-US" sz="2600" dirty="0"/>
              <a:t> </a:t>
            </a:r>
            <a:r>
              <a:rPr lang="en-US" sz="2600" dirty="0" err="1"/>
              <a:t>sosialantar</a:t>
            </a:r>
            <a:r>
              <a:rPr lang="en-US" sz="2600" dirty="0"/>
              <a:t> </a:t>
            </a:r>
            <a:r>
              <a:rPr lang="en-US" sz="2600" dirty="0" err="1"/>
              <a:t>individu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 </a:t>
            </a:r>
            <a:r>
              <a:rPr lang="en-US" sz="2600" dirty="0" err="1"/>
              <a:t>individu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 </a:t>
            </a:r>
            <a:r>
              <a:rPr lang="en-US" sz="2600" dirty="0" err="1"/>
              <a:t>kelompok</a:t>
            </a:r>
            <a:r>
              <a:rPr lang="en-US" sz="2600" dirty="0"/>
              <a:t> </a:t>
            </a:r>
            <a:r>
              <a:rPr lang="en-US" sz="2600" dirty="0" err="1"/>
              <a:t>sosial</a:t>
            </a:r>
            <a:r>
              <a:rPr lang="en-US" sz="2600" dirty="0"/>
              <a:t> </a:t>
            </a:r>
            <a:r>
              <a:rPr lang="en-US" sz="2600" dirty="0" err="1"/>
              <a:t>termasuk</a:t>
            </a:r>
            <a:r>
              <a:rPr lang="en-US" sz="2600" dirty="0"/>
              <a:t> juga 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organisasi</a:t>
            </a:r>
            <a:r>
              <a:rPr lang="en-US" sz="2600" dirty="0"/>
              <a:t> </a:t>
            </a:r>
            <a:r>
              <a:rPr lang="en-US" sz="2600" dirty="0" err="1"/>
              <a:t>dibidang</a:t>
            </a:r>
            <a:r>
              <a:rPr lang="en-US" sz="2600" dirty="0"/>
              <a:t> </a:t>
            </a:r>
            <a:r>
              <a:rPr lang="en-US" sz="2600" dirty="0" err="1"/>
              <a:t>bisnis</a:t>
            </a:r>
            <a:r>
              <a:rPr lang="en-US" sz="2600" dirty="0"/>
              <a:t>. </a:t>
            </a:r>
          </a:p>
          <a:p>
            <a:pPr algn="just">
              <a:lnSpc>
                <a:spcPct val="120000"/>
              </a:lnSpc>
            </a:pP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sosial</a:t>
            </a:r>
            <a:r>
              <a:rPr lang="en-US" sz="2600" dirty="0"/>
              <a:t> yang </a:t>
            </a:r>
            <a:r>
              <a:rPr lang="en-US" sz="2600" dirty="0" err="1"/>
              <a:t>bersumber</a:t>
            </a:r>
            <a:r>
              <a:rPr lang="en-US" sz="2600" dirty="0"/>
              <a:t> </a:t>
            </a:r>
            <a:r>
              <a:rPr lang="en-US" sz="2600" dirty="0" err="1"/>
              <a:t>dari</a:t>
            </a:r>
            <a:r>
              <a:rPr lang="en-US" sz="2600" dirty="0"/>
              <a:t> </a:t>
            </a:r>
            <a:r>
              <a:rPr lang="en-US" sz="2600" dirty="0" err="1"/>
              <a:t>interaksi</a:t>
            </a:r>
            <a:r>
              <a:rPr lang="en-US" sz="2600" dirty="0"/>
              <a:t> </a:t>
            </a:r>
            <a:r>
              <a:rPr lang="en-US" sz="2600" dirty="0" err="1"/>
              <a:t>seperti</a:t>
            </a:r>
            <a:r>
              <a:rPr lang="en-US" sz="2600" dirty="0"/>
              <a:t> </a:t>
            </a:r>
            <a:r>
              <a:rPr lang="en-US" sz="2600" dirty="0" err="1"/>
              <a:t>diuraikan</a:t>
            </a:r>
            <a:r>
              <a:rPr lang="en-US" sz="2600" dirty="0"/>
              <a:t> di </a:t>
            </a:r>
            <a:r>
              <a:rPr lang="en-US" sz="2600" dirty="0" err="1"/>
              <a:t>atas</a:t>
            </a:r>
            <a:r>
              <a:rPr lang="en-US" sz="2600" dirty="0"/>
              <a:t>, </a:t>
            </a:r>
            <a:r>
              <a:rPr lang="en-US" sz="2600" dirty="0" err="1"/>
              <a:t>terlihat</a:t>
            </a:r>
            <a:r>
              <a:rPr lang="en-US" sz="2600" dirty="0"/>
              <a:t> </a:t>
            </a:r>
            <a:r>
              <a:rPr lang="en-US" sz="2600" dirty="0" err="1"/>
              <a:t>dalam</a:t>
            </a:r>
            <a:r>
              <a:rPr lang="en-US" sz="2600" dirty="0"/>
              <a:t> </a:t>
            </a:r>
            <a:r>
              <a:rPr lang="en-US" sz="2600" dirty="0" err="1"/>
              <a:t>adatistiadat</a:t>
            </a:r>
            <a:r>
              <a:rPr lang="en-US" sz="2600" dirty="0"/>
              <a:t>, </a:t>
            </a:r>
            <a:r>
              <a:rPr lang="en-US" sz="2600" dirty="0" err="1"/>
              <a:t>kebiasaan</a:t>
            </a:r>
            <a:r>
              <a:rPr lang="en-US" sz="2600" dirty="0"/>
              <a:t>, </a:t>
            </a:r>
            <a:r>
              <a:rPr lang="en-US" sz="2600" dirty="0" err="1"/>
              <a:t>kebudayaan</a:t>
            </a:r>
            <a:r>
              <a:rPr lang="en-US" sz="2600" dirty="0"/>
              <a:t>, </a:t>
            </a:r>
            <a:r>
              <a:rPr lang="en-US" sz="2600" dirty="0" err="1"/>
              <a:t>kehidupan</a:t>
            </a:r>
            <a:r>
              <a:rPr lang="en-US" sz="2600" dirty="0"/>
              <a:t> </a:t>
            </a:r>
            <a:r>
              <a:rPr lang="en-US" sz="2600" dirty="0" err="1"/>
              <a:t>beragama</a:t>
            </a:r>
            <a:r>
              <a:rPr lang="en-US" sz="2600" dirty="0"/>
              <a:t>, rata-rata </a:t>
            </a:r>
            <a:r>
              <a:rPr lang="en-US" sz="2600" dirty="0" err="1"/>
              <a:t>tingkat</a:t>
            </a:r>
            <a:r>
              <a:rPr lang="en-US" sz="2600" dirty="0"/>
              <a:t> </a:t>
            </a:r>
            <a:r>
              <a:rPr lang="en-US" sz="2600" dirty="0" err="1"/>
              <a:t>pendidikan</a:t>
            </a:r>
            <a:r>
              <a:rPr lang="en-US" sz="2600" dirty="0"/>
              <a:t> </a:t>
            </a:r>
            <a:r>
              <a:rPr lang="en-US" sz="2600" dirty="0" err="1"/>
              <a:t>anggotamasyarakat</a:t>
            </a:r>
            <a:r>
              <a:rPr lang="en-US" sz="2600" dirty="0"/>
              <a:t>, </a:t>
            </a:r>
            <a:r>
              <a:rPr lang="en-US" sz="2600" dirty="0" err="1"/>
              <a:t>jumlah</a:t>
            </a:r>
            <a:r>
              <a:rPr lang="en-US" sz="2600" dirty="0"/>
              <a:t> </a:t>
            </a:r>
            <a:r>
              <a:rPr lang="en-US" sz="2600" dirty="0" err="1"/>
              <a:t>populasi</a:t>
            </a:r>
            <a:r>
              <a:rPr lang="en-US" sz="2600" dirty="0"/>
              <a:t>, </a:t>
            </a:r>
            <a:r>
              <a:rPr lang="en-US" sz="2600" dirty="0" err="1"/>
              <a:t>kondisi</a:t>
            </a:r>
            <a:r>
              <a:rPr lang="en-US" sz="2600" dirty="0"/>
              <a:t> </a:t>
            </a:r>
            <a:r>
              <a:rPr lang="en-US" sz="2600" dirty="0" err="1"/>
              <a:t>ketenagakerjaan</a:t>
            </a:r>
            <a:r>
              <a:rPr lang="en-US" sz="2600" dirty="0"/>
              <a:t>, rata-rata </a:t>
            </a:r>
            <a:r>
              <a:rPr lang="en-US" sz="2600" dirty="0" err="1"/>
              <a:t>tingkat</a:t>
            </a:r>
            <a:r>
              <a:rPr lang="en-US" sz="2600" dirty="0"/>
              <a:t> </a:t>
            </a:r>
            <a:r>
              <a:rPr lang="en-US" sz="2600" dirty="0" err="1"/>
              <a:t>kesejaterahan</a:t>
            </a:r>
            <a:r>
              <a:rPr lang="en-US" sz="2600" dirty="0"/>
              <a:t> </a:t>
            </a:r>
            <a:r>
              <a:rPr lang="en-US" sz="2600" dirty="0" err="1"/>
              <a:t>anggotamasyarakat</a:t>
            </a:r>
            <a:r>
              <a:rPr lang="en-US" sz="2600" dirty="0"/>
              <a:t> </a:t>
            </a:r>
            <a:r>
              <a:rPr lang="en-US" sz="2600" dirty="0" err="1"/>
              <a:t>dll</a:t>
            </a:r>
            <a:r>
              <a:rPr lang="en-US" sz="2600" dirty="0"/>
              <a:t>. </a:t>
            </a:r>
            <a:r>
              <a:rPr lang="en-US" sz="2600" dirty="0" err="1"/>
              <a:t>Kondisi</a:t>
            </a:r>
            <a:r>
              <a:rPr lang="en-US" sz="2600" dirty="0"/>
              <a:t> 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 </a:t>
            </a:r>
            <a:r>
              <a:rPr lang="en-US" sz="2600" dirty="0" err="1"/>
              <a:t>langsung</a:t>
            </a:r>
            <a:r>
              <a:rPr lang="en-US" sz="2600" dirty="0"/>
              <a:t> </a:t>
            </a:r>
            <a:r>
              <a:rPr lang="en-US" sz="2600" dirty="0" err="1"/>
              <a:t>mempengaruhi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 </a:t>
            </a:r>
            <a:r>
              <a:rPr lang="en-US" sz="2600" dirty="0" err="1"/>
              <a:t>jenis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 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mengkonsumsi</a:t>
            </a:r>
            <a:r>
              <a:rPr lang="en-US" sz="2600" dirty="0"/>
              <a:t> </a:t>
            </a:r>
            <a:r>
              <a:rPr lang="en-US" sz="2600" dirty="0" err="1"/>
              <a:t>produk</a:t>
            </a:r>
            <a:r>
              <a:rPr lang="en-US" sz="2600" dirty="0"/>
              <a:t> yang </a:t>
            </a:r>
            <a:r>
              <a:rPr lang="en-US" sz="2600" dirty="0" err="1"/>
              <a:t>dipasarkan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organisasi</a:t>
            </a:r>
            <a:endParaRPr lang="en-US" sz="2600" b="1" dirty="0"/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29451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{1B86180A-6739-AA4E-88E1-A4BE486FC47C}tf10001119</Template>
  <TotalTime>558</TotalTime>
  <Words>1595</Words>
  <Application>Microsoft Macintosh PowerPoint</Application>
  <PresentationFormat>Widescreen</PresentationFormat>
  <Paragraphs>128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</vt:lpstr>
      <vt:lpstr>Gallery</vt:lpstr>
      <vt:lpstr>ANALISIS SEBAB-SEBAB PERMINTAAN SDM</vt:lpstr>
      <vt:lpstr>Pendahuluan </vt:lpstr>
      <vt:lpstr>PowerPoint Presentation</vt:lpstr>
      <vt:lpstr> 1. Faktor internal sebagai sebab   permintaan SDM  </vt:lpstr>
      <vt:lpstr>PowerPoint Presentation</vt:lpstr>
      <vt:lpstr>PowerPoint Presentation</vt:lpstr>
      <vt:lpstr>PowerPoint Presentation</vt:lpstr>
      <vt:lpstr>2. Faktor eksternal sebagai sebab permintaan SDM</vt:lpstr>
      <vt:lpstr> a) Faktor Ekonomi Nasional dan Internasional (Global)  </vt:lpstr>
      <vt:lpstr>PowerPoint Presentation</vt:lpstr>
      <vt:lpstr>PowerPoint Presentation</vt:lpstr>
      <vt:lpstr>PowerPoint Presentation</vt:lpstr>
      <vt:lpstr>C) Faktor kemajuan perkembangan ilmu dan teknologi</vt:lpstr>
      <vt:lpstr>d) Faktor pasar tenaga kerja dan perusahaan pesaing </vt:lpstr>
      <vt:lpstr>RASIO SELEKSI dengan RUMUS: </vt:lpstr>
      <vt:lpstr>PowerPoint Presentation</vt:lpstr>
      <vt:lpstr>Rasio seleksi kecil menggambarkan persediaan SDM sedikit atau langka untuk suatu pekerjaan/jabatan yang berarti: </vt:lpstr>
      <vt:lpstr>PowerPoint Presentation</vt:lpstr>
      <vt:lpstr>PowerPoint Presentation</vt:lpstr>
      <vt:lpstr>PowerPoint Presentation</vt:lpstr>
      <vt:lpstr>PowerPoint Presentation</vt:lpstr>
      <vt:lpstr>3. Faktor Ketenagakerjaan </vt:lpstr>
      <vt:lpstr>PowerPoint Presentation</vt:lpstr>
      <vt:lpstr>PERAMALAN</vt:lpstr>
      <vt:lpstr>  Teknik-teknik Metode meramalkan permintaan, yaitu:  </vt:lpstr>
      <vt:lpstr>PowerPoint Presentation</vt:lpstr>
      <vt:lpstr>Tugas Pertemuan 07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SEBAB-SEBAB PERMINTAAN SDM</dc:title>
  <dc:creator>29116506 Indra Zulhijayanto</dc:creator>
  <cp:lastModifiedBy>29116506 Indra Zulhijayanto</cp:lastModifiedBy>
  <cp:revision>28</cp:revision>
  <dcterms:created xsi:type="dcterms:W3CDTF">2020-03-27T02:29:55Z</dcterms:created>
  <dcterms:modified xsi:type="dcterms:W3CDTF">2020-04-09T04:00:39Z</dcterms:modified>
</cp:coreProperties>
</file>