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7"/>
    <p:restoredTop sz="92264"/>
  </p:normalViewPr>
  <p:slideViewPr>
    <p:cSldViewPr snapToGrid="0" snapToObjects="1">
      <p:cViewPr varScale="1">
        <p:scale>
          <a:sx n="98" d="100"/>
          <a:sy n="98" d="100"/>
        </p:scale>
        <p:origin x="21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4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1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5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0258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7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00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42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20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3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2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2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7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5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6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AC87E-3E07-474A-87D8-DEE833F14108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F5233-3828-8140-830E-7964525BE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69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F8411-D9FD-B242-A5E7-11C50DE53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4251" y="1549197"/>
            <a:ext cx="5429793" cy="956899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PERTEMUAN-07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48C97-71FC-B446-AA56-6E9F1818A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8149" y="2713764"/>
            <a:ext cx="6322422" cy="2903264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dirty="0">
                <a:solidFill>
                  <a:schemeClr val="bg1"/>
                </a:solidFill>
              </a:rPr>
              <a:t>PEMBUKUAN </a:t>
            </a:r>
          </a:p>
          <a:p>
            <a:pPr algn="ctr">
              <a:lnSpc>
                <a:spcPct val="100000"/>
              </a:lnSpc>
            </a:pPr>
            <a:r>
              <a:rPr lang="en-US" sz="4800" dirty="0">
                <a:solidFill>
                  <a:schemeClr val="bg1"/>
                </a:solidFill>
              </a:rPr>
              <a:t>DAN </a:t>
            </a:r>
          </a:p>
          <a:p>
            <a:pPr algn="ctr">
              <a:lnSpc>
                <a:spcPct val="100000"/>
              </a:lnSpc>
            </a:pPr>
            <a:r>
              <a:rPr lang="en-US" sz="4800" dirty="0">
                <a:solidFill>
                  <a:schemeClr val="bg1"/>
                </a:solidFill>
              </a:rPr>
              <a:t>PENCATATAN </a:t>
            </a:r>
          </a:p>
        </p:txBody>
      </p:sp>
    </p:spTree>
    <p:extLst>
      <p:ext uri="{BB962C8B-B14F-4D97-AF65-F5344CB8AC3E}">
        <p14:creationId xmlns:p14="http://schemas.microsoft.com/office/powerpoint/2010/main" val="114157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C6E24-9452-BA43-8AC7-B582D2499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87383"/>
            <a:ext cx="9905998" cy="1175657"/>
          </a:xfrm>
        </p:spPr>
        <p:txBody>
          <a:bodyPr>
            <a:noAutofit/>
          </a:bodyPr>
          <a:lstStyle/>
          <a:p>
            <a:pPr algn="r"/>
            <a:r>
              <a:rPr lang="en-US" sz="2800" b="1" dirty="0" err="1">
                <a:solidFill>
                  <a:schemeClr val="bg1"/>
                </a:solidFill>
              </a:rPr>
              <a:t>Syarat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untk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menyelenggarakan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pembukuan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bhs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asing</a:t>
            </a:r>
            <a:r>
              <a:rPr lang="en-US" sz="2800" b="1" dirty="0">
                <a:solidFill>
                  <a:schemeClr val="bg1"/>
                </a:solidFill>
              </a:rPr>
              <a:t>: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C0CC7-77CB-0044-832A-C2FAF9D2F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58537"/>
            <a:ext cx="9905999" cy="443266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>
                <a:solidFill>
                  <a:schemeClr val="bg1"/>
                </a:solidFill>
              </a:rPr>
              <a:t>WP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minta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izin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tertulis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Menteri </a:t>
            </a:r>
            <a:r>
              <a:rPr lang="en-US" dirty="0" err="1">
                <a:solidFill>
                  <a:schemeClr val="bg1"/>
                </a:solidFill>
              </a:rPr>
              <a:t>Keuangan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mengajukan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surat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permohonan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Kepala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Kanwil</a:t>
            </a:r>
            <a:r>
              <a:rPr lang="en-US" dirty="0">
                <a:solidFill>
                  <a:schemeClr val="bg1"/>
                </a:solidFill>
              </a:rPr>
              <a:t> paling </a:t>
            </a:r>
            <a:r>
              <a:rPr lang="en-US" dirty="0" err="1">
                <a:solidFill>
                  <a:schemeClr val="bg1"/>
                </a:solidFill>
              </a:rPr>
              <a:t>lambat</a:t>
            </a:r>
            <a:r>
              <a:rPr lang="en-US" dirty="0">
                <a:solidFill>
                  <a:schemeClr val="bg1"/>
                </a:solidFill>
              </a:rPr>
              <a:t> 3 </a:t>
            </a:r>
            <a:r>
              <a:rPr lang="en-US" dirty="0" err="1">
                <a:solidFill>
                  <a:schemeClr val="bg1"/>
                </a:solidFill>
              </a:rPr>
              <a:t>bln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sebelum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bhs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Inggris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dolar</a:t>
            </a:r>
            <a:r>
              <a:rPr lang="en-US" dirty="0">
                <a:solidFill>
                  <a:schemeClr val="bg1"/>
                </a:solidFill>
              </a:rPr>
              <a:t> AS </a:t>
            </a:r>
            <a:r>
              <a:rPr lang="en-US" dirty="0" err="1">
                <a:solidFill>
                  <a:schemeClr val="bg1"/>
                </a:solidFill>
              </a:rPr>
              <a:t>dimulai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tgl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pendirian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bagi</a:t>
            </a:r>
            <a:r>
              <a:rPr lang="en-US" dirty="0">
                <a:solidFill>
                  <a:schemeClr val="bg1"/>
                </a:solidFill>
              </a:rPr>
              <a:t> WP </a:t>
            </a:r>
            <a:r>
              <a:rPr lang="en-US" dirty="0" err="1">
                <a:solidFill>
                  <a:schemeClr val="bg1"/>
                </a:solidFill>
              </a:rPr>
              <a:t>baru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pertama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Permohonan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izin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kepada</a:t>
            </a:r>
            <a:r>
              <a:rPr lang="en-US" dirty="0">
                <a:solidFill>
                  <a:schemeClr val="bg1"/>
                </a:solidFill>
              </a:rPr>
              <a:t> Menteri </a:t>
            </a:r>
            <a:r>
              <a:rPr lang="en-US" dirty="0" err="1">
                <a:solidFill>
                  <a:schemeClr val="bg1"/>
                </a:solidFill>
              </a:rPr>
              <a:t>Keuangan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dilampiri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dengan:Fotokopi</a:t>
            </a:r>
            <a:r>
              <a:rPr lang="en-US" dirty="0">
                <a:solidFill>
                  <a:schemeClr val="bg1"/>
                </a:solidFill>
              </a:rPr>
              <a:t> SPT </a:t>
            </a:r>
            <a:r>
              <a:rPr lang="en-US" dirty="0" err="1">
                <a:solidFill>
                  <a:schemeClr val="bg1"/>
                </a:solidFill>
              </a:rPr>
              <a:t>tahunan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PPh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terakhir</a:t>
            </a:r>
            <a:r>
              <a:rPr lang="en-US" dirty="0">
                <a:solidFill>
                  <a:schemeClr val="bg1"/>
                </a:solidFill>
              </a:rPr>
              <a:t> (WP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lebih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Fotokopi</a:t>
            </a:r>
            <a:r>
              <a:rPr lang="en-US" dirty="0">
                <a:solidFill>
                  <a:schemeClr val="bg1"/>
                </a:solidFill>
              </a:rPr>
              <a:t> NPWP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fotokopi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Pendirian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lainnya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serupa</a:t>
            </a:r>
            <a:r>
              <a:rPr lang="en-US" dirty="0">
                <a:solidFill>
                  <a:schemeClr val="bg1"/>
                </a:solidFill>
              </a:rPr>
              <a:t> (WP BUT/WP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berjalan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Keputusan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diberikan</a:t>
            </a:r>
            <a:r>
              <a:rPr lang="en-US" dirty="0">
                <a:solidFill>
                  <a:schemeClr val="bg1"/>
                </a:solidFill>
              </a:rPr>
              <a:t> paling lama 1 </a:t>
            </a:r>
            <a:r>
              <a:rPr lang="en-US" dirty="0" err="1">
                <a:solidFill>
                  <a:schemeClr val="bg1"/>
                </a:solidFill>
              </a:rPr>
              <a:t>bln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permohonan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WP </a:t>
            </a:r>
            <a:r>
              <a:rPr lang="en-US" dirty="0" err="1">
                <a:solidFill>
                  <a:schemeClr val="bg1"/>
                </a:solidFill>
              </a:rPr>
              <a:t>diterima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lengkap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Jika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lewat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waktu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bln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belum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keputusan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permohonan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tsb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dianggap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diterima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5666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DC49-6A3B-6A48-BEB4-E38048531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7064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err="1">
                <a:solidFill>
                  <a:schemeClr val="bg1"/>
                </a:solidFill>
              </a:rPr>
              <a:t>Pembukuan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Dengan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Komputer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1C848-8AED-3043-B5DF-FC852D767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489166"/>
            <a:ext cx="9905999" cy="430203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>
                <a:solidFill>
                  <a:schemeClr val="bg1"/>
                </a:solidFill>
              </a:rPr>
              <a:t>Ketentuan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dipenuhi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sehub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penggunaan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komputer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WP, </a:t>
            </a:r>
            <a:r>
              <a:rPr lang="en-US" dirty="0" err="1">
                <a:solidFill>
                  <a:schemeClr val="bg1"/>
                </a:solidFill>
              </a:rPr>
              <a:t>antara</a:t>
            </a:r>
            <a:r>
              <a:rPr lang="en-US" dirty="0">
                <a:solidFill>
                  <a:schemeClr val="bg1"/>
                </a:solidFill>
              </a:rPr>
              <a:t> lain: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tsb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memenuhi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ketentuan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Ps 28 UU KUP.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Hasil </a:t>
            </a:r>
            <a:r>
              <a:rPr lang="en-US" dirty="0" err="1">
                <a:solidFill>
                  <a:schemeClr val="bg1"/>
                </a:solidFill>
              </a:rPr>
              <a:t>cetak</a:t>
            </a:r>
            <a:r>
              <a:rPr lang="en-US" dirty="0">
                <a:solidFill>
                  <a:schemeClr val="bg1"/>
                </a:solidFill>
              </a:rPr>
              <a:t> (print-out) </a:t>
            </a:r>
            <a:r>
              <a:rPr lang="en-US" dirty="0" err="1">
                <a:solidFill>
                  <a:schemeClr val="bg1"/>
                </a:solidFill>
              </a:rPr>
              <a:t>komputer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berkenaan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dpt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tersedia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cepat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diperlukan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pemeriksaan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Kewajiban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bagi</a:t>
            </a:r>
            <a:r>
              <a:rPr lang="en-US" dirty="0">
                <a:solidFill>
                  <a:schemeClr val="bg1"/>
                </a:solidFill>
              </a:rPr>
              <a:t> WP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memperlihatkan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meminjamkan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sebagaimana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Pasal</a:t>
            </a:r>
            <a:r>
              <a:rPr lang="en-US" dirty="0">
                <a:solidFill>
                  <a:schemeClr val="bg1"/>
                </a:solidFill>
              </a:rPr>
              <a:t> 29 </a:t>
            </a:r>
            <a:r>
              <a:rPr lang="en-US" dirty="0" err="1">
                <a:solidFill>
                  <a:schemeClr val="bg1"/>
                </a:solidFill>
              </a:rPr>
              <a:t>ayat</a:t>
            </a:r>
            <a:r>
              <a:rPr lang="en-US" dirty="0">
                <a:solidFill>
                  <a:schemeClr val="bg1"/>
                </a:solidFill>
              </a:rPr>
              <a:t> (3) </a:t>
            </a:r>
            <a:r>
              <a:rPr lang="en-US" dirty="0" err="1">
                <a:solidFill>
                  <a:schemeClr val="bg1"/>
                </a:solidFill>
              </a:rPr>
              <a:t>huruf</a:t>
            </a:r>
            <a:r>
              <a:rPr lang="en-US" dirty="0">
                <a:solidFill>
                  <a:schemeClr val="bg1"/>
                </a:solidFill>
              </a:rPr>
              <a:t> a UU KUP </a:t>
            </a:r>
            <a:r>
              <a:rPr lang="en-US" dirty="0" err="1">
                <a:solidFill>
                  <a:schemeClr val="bg1"/>
                </a:solidFill>
              </a:rPr>
              <a:t>berlaku</a:t>
            </a:r>
            <a:r>
              <a:rPr lang="en-US" dirty="0">
                <a:solidFill>
                  <a:schemeClr val="bg1"/>
                </a:solidFill>
              </a:rPr>
              <a:t> pula </a:t>
            </a:r>
            <a:r>
              <a:rPr lang="en-US" dirty="0" err="1">
                <a:solidFill>
                  <a:schemeClr val="bg1"/>
                </a:solidFill>
              </a:rPr>
              <a:t>untk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memperlihatkan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meminjamkan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semua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sarana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perangkat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sehub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penyelenggaraan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komputer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contoh</a:t>
            </a:r>
            <a:r>
              <a:rPr lang="en-US" dirty="0">
                <a:solidFill>
                  <a:schemeClr val="bg1"/>
                </a:solidFill>
              </a:rPr>
              <a:t> :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28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DDA06-5320-FE45-BFD7-AACA3735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01337"/>
            <a:ext cx="9905999" cy="4889864"/>
          </a:xfrm>
        </p:spPr>
        <p:txBody>
          <a:bodyPr>
            <a:normAutofit fontScale="25000" lnSpcReduction="20000"/>
          </a:bodyPr>
          <a:lstStyle/>
          <a:p>
            <a:pPr marL="231775" indent="-231775" algn="just"/>
            <a:r>
              <a:rPr lang="en-US" sz="8000" b="1" dirty="0" err="1">
                <a:solidFill>
                  <a:schemeClr val="bg1"/>
                </a:solidFill>
              </a:rPr>
              <a:t>Memberikan</a:t>
            </a:r>
            <a:r>
              <a:rPr lang="en-US" sz="8000" b="1" dirty="0">
                <a:solidFill>
                  <a:schemeClr val="bg1"/>
                </a:solidFill>
              </a:rPr>
              <a:t> </a:t>
            </a:r>
            <a:r>
              <a:rPr lang="en-US" sz="8000" b="1" dirty="0" err="1">
                <a:solidFill>
                  <a:schemeClr val="bg1"/>
                </a:solidFill>
              </a:rPr>
              <a:t>jenis</a:t>
            </a:r>
            <a:r>
              <a:rPr lang="en-US" sz="8000" b="1" dirty="0">
                <a:solidFill>
                  <a:schemeClr val="bg1"/>
                </a:solidFill>
              </a:rPr>
              <a:t> program </a:t>
            </a:r>
            <a:r>
              <a:rPr lang="en-US" sz="8000" b="1" dirty="0" err="1">
                <a:solidFill>
                  <a:schemeClr val="bg1"/>
                </a:solidFill>
              </a:rPr>
              <a:t>komputer</a:t>
            </a:r>
            <a:r>
              <a:rPr lang="en-US" sz="8000" b="1" dirty="0">
                <a:solidFill>
                  <a:schemeClr val="bg1"/>
                </a:solidFill>
              </a:rPr>
              <a:t> </a:t>
            </a:r>
            <a:r>
              <a:rPr lang="en-US" sz="8000" b="1" dirty="0" err="1">
                <a:solidFill>
                  <a:schemeClr val="bg1"/>
                </a:solidFill>
              </a:rPr>
              <a:t>yg</a:t>
            </a:r>
            <a:r>
              <a:rPr lang="en-US" sz="8000" b="1" dirty="0">
                <a:solidFill>
                  <a:schemeClr val="bg1"/>
                </a:solidFill>
              </a:rPr>
              <a:t> </a:t>
            </a:r>
            <a:r>
              <a:rPr lang="en-US" sz="8000" b="1" dirty="0" err="1">
                <a:solidFill>
                  <a:schemeClr val="bg1"/>
                </a:solidFill>
              </a:rPr>
              <a:t>digunakan</a:t>
            </a:r>
            <a:endParaRPr lang="en-US" sz="8000" b="1" dirty="0">
              <a:solidFill>
                <a:schemeClr val="bg1"/>
              </a:solidFill>
            </a:endParaRPr>
          </a:p>
          <a:p>
            <a:pPr marL="231775" indent="-231775" algn="just">
              <a:buNone/>
            </a:pPr>
            <a:r>
              <a:rPr lang="en-US" sz="8000" dirty="0">
                <a:solidFill>
                  <a:schemeClr val="bg1"/>
                </a:solidFill>
              </a:rPr>
              <a:t>	</a:t>
            </a:r>
            <a:r>
              <a:rPr lang="en-US" sz="8000" dirty="0" err="1">
                <a:solidFill>
                  <a:schemeClr val="bg1"/>
                </a:solidFill>
              </a:rPr>
              <a:t>Menjelaskan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mekanisme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sistem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pembukuan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prosedur</a:t>
            </a:r>
            <a:r>
              <a:rPr lang="en-US" sz="8000" dirty="0">
                <a:solidFill>
                  <a:schemeClr val="bg1"/>
                </a:solidFill>
              </a:rPr>
              <a:t>/ </a:t>
            </a:r>
            <a:r>
              <a:rPr lang="en-US" sz="8000" dirty="0" err="1">
                <a:solidFill>
                  <a:schemeClr val="bg1"/>
                </a:solidFill>
              </a:rPr>
              <a:t>arus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dokumenmemberikan</a:t>
            </a:r>
            <a:r>
              <a:rPr lang="en-US" sz="8000" dirty="0">
                <a:solidFill>
                  <a:schemeClr val="bg1"/>
                </a:solidFill>
              </a:rPr>
              <a:t> kata </a:t>
            </a:r>
            <a:r>
              <a:rPr lang="en-US" sz="8000" dirty="0" err="1">
                <a:solidFill>
                  <a:schemeClr val="bg1"/>
                </a:solidFill>
              </a:rPr>
              <a:t>sandi</a:t>
            </a:r>
            <a:r>
              <a:rPr lang="en-US" sz="8000" dirty="0">
                <a:solidFill>
                  <a:schemeClr val="bg1"/>
                </a:solidFill>
              </a:rPr>
              <a:t> (password) </a:t>
            </a:r>
            <a:r>
              <a:rPr lang="en-US" sz="8000" dirty="0" err="1">
                <a:solidFill>
                  <a:schemeClr val="bg1"/>
                </a:solidFill>
              </a:rPr>
              <a:t>yg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digunakan.memperlihatkan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meminjamkan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segala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dokumen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yg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dipakai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sebagai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masukan</a:t>
            </a:r>
            <a:r>
              <a:rPr lang="en-US" sz="8000" dirty="0">
                <a:solidFill>
                  <a:schemeClr val="bg1"/>
                </a:solidFill>
              </a:rPr>
              <a:t> (input) </a:t>
            </a:r>
            <a:r>
              <a:rPr lang="en-US" sz="8000" dirty="0" err="1">
                <a:solidFill>
                  <a:schemeClr val="bg1"/>
                </a:solidFill>
              </a:rPr>
              <a:t>komputer</a:t>
            </a:r>
            <a:r>
              <a:rPr lang="en-US" sz="8000" dirty="0">
                <a:solidFill>
                  <a:schemeClr val="bg1"/>
                </a:solidFill>
              </a:rPr>
              <a:t>, </a:t>
            </a:r>
            <a:r>
              <a:rPr lang="en-US" sz="8000" dirty="0" err="1">
                <a:solidFill>
                  <a:schemeClr val="bg1"/>
                </a:solidFill>
              </a:rPr>
              <a:t>termasuk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keluaran</a:t>
            </a:r>
            <a:r>
              <a:rPr lang="en-US" sz="8000" dirty="0">
                <a:solidFill>
                  <a:schemeClr val="bg1"/>
                </a:solidFill>
              </a:rPr>
              <a:t> (output) program </a:t>
            </a:r>
            <a:r>
              <a:rPr lang="en-US" sz="8000" dirty="0" err="1">
                <a:solidFill>
                  <a:schemeClr val="bg1"/>
                </a:solidFill>
              </a:rPr>
              <a:t>dlm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bentuk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kartu</a:t>
            </a:r>
            <a:r>
              <a:rPr lang="en-US" sz="8000" dirty="0">
                <a:solidFill>
                  <a:schemeClr val="bg1"/>
                </a:solidFill>
              </a:rPr>
              <a:t> punch (punch </a:t>
            </a:r>
            <a:r>
              <a:rPr lang="en-US" sz="8000" dirty="0" err="1">
                <a:solidFill>
                  <a:schemeClr val="bg1"/>
                </a:solidFill>
              </a:rPr>
              <a:t>kartu</a:t>
            </a:r>
            <a:r>
              <a:rPr lang="en-US" sz="8000" dirty="0">
                <a:solidFill>
                  <a:schemeClr val="bg1"/>
                </a:solidFill>
              </a:rPr>
              <a:t>), floppy </a:t>
            </a:r>
            <a:r>
              <a:rPr lang="en-US" sz="8000" dirty="0" err="1">
                <a:solidFill>
                  <a:schemeClr val="bg1"/>
                </a:solidFill>
              </a:rPr>
              <a:t>disket</a:t>
            </a:r>
            <a:r>
              <a:rPr lang="en-US" sz="8000" dirty="0">
                <a:solidFill>
                  <a:schemeClr val="bg1"/>
                </a:solidFill>
              </a:rPr>
              <a:t>, </a:t>
            </a:r>
            <a:r>
              <a:rPr lang="en-US" sz="8000" dirty="0" err="1">
                <a:solidFill>
                  <a:schemeClr val="bg1"/>
                </a:solidFill>
              </a:rPr>
              <a:t>maupun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dlm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bentuk</a:t>
            </a:r>
            <a:r>
              <a:rPr lang="en-US" sz="8000" dirty="0">
                <a:solidFill>
                  <a:schemeClr val="bg1"/>
                </a:solidFill>
              </a:rPr>
              <a:t> pita (tape)</a:t>
            </a:r>
          </a:p>
          <a:p>
            <a:pPr marL="231775" indent="-231775" algn="just"/>
            <a:r>
              <a:rPr lang="en-US" sz="8000" b="1" dirty="0" err="1">
                <a:solidFill>
                  <a:schemeClr val="bg1"/>
                </a:solidFill>
              </a:rPr>
              <a:t>Kewajiban</a:t>
            </a:r>
            <a:r>
              <a:rPr lang="en-US" sz="8000" b="1" dirty="0">
                <a:solidFill>
                  <a:schemeClr val="bg1"/>
                </a:solidFill>
              </a:rPr>
              <a:t> </a:t>
            </a:r>
            <a:r>
              <a:rPr lang="en-US" sz="8000" b="1" dirty="0" err="1">
                <a:solidFill>
                  <a:schemeClr val="bg1"/>
                </a:solidFill>
              </a:rPr>
              <a:t>Pencatatan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231775" indent="-231775" algn="just">
              <a:buNone/>
            </a:pPr>
            <a:r>
              <a:rPr lang="en-US" sz="8000" dirty="0">
                <a:solidFill>
                  <a:schemeClr val="bg1"/>
                </a:solidFill>
              </a:rPr>
              <a:t>	</a:t>
            </a:r>
            <a:r>
              <a:rPr lang="en-US" sz="8000" dirty="0" err="1">
                <a:solidFill>
                  <a:schemeClr val="bg1"/>
                </a:solidFill>
              </a:rPr>
              <a:t>Menurut</a:t>
            </a:r>
            <a:r>
              <a:rPr lang="en-US" sz="8000" dirty="0">
                <a:solidFill>
                  <a:schemeClr val="bg1"/>
                </a:solidFill>
              </a:rPr>
              <a:t> UU </a:t>
            </a:r>
            <a:r>
              <a:rPr lang="en-US" sz="8000" dirty="0" err="1">
                <a:solidFill>
                  <a:schemeClr val="bg1"/>
                </a:solidFill>
              </a:rPr>
              <a:t>PPh</a:t>
            </a:r>
            <a:r>
              <a:rPr lang="en-US" sz="8000" dirty="0">
                <a:solidFill>
                  <a:schemeClr val="bg1"/>
                </a:solidFill>
              </a:rPr>
              <a:t> No. 36 </a:t>
            </a:r>
            <a:r>
              <a:rPr lang="en-US" sz="8000" dirty="0" err="1">
                <a:solidFill>
                  <a:schemeClr val="bg1"/>
                </a:solidFill>
              </a:rPr>
              <a:t>tahun</a:t>
            </a:r>
            <a:r>
              <a:rPr lang="en-US" sz="8000" dirty="0">
                <a:solidFill>
                  <a:schemeClr val="bg1"/>
                </a:solidFill>
              </a:rPr>
              <a:t> 2008 </a:t>
            </a:r>
            <a:r>
              <a:rPr lang="en-US" sz="8000" dirty="0" err="1">
                <a:solidFill>
                  <a:schemeClr val="bg1"/>
                </a:solidFill>
              </a:rPr>
              <a:t>Pasal</a:t>
            </a:r>
            <a:r>
              <a:rPr lang="en-US" sz="8000" dirty="0">
                <a:solidFill>
                  <a:schemeClr val="bg1"/>
                </a:solidFill>
              </a:rPr>
              <a:t> 28 </a:t>
            </a:r>
            <a:r>
              <a:rPr lang="en-US" sz="8000" dirty="0" err="1">
                <a:solidFill>
                  <a:schemeClr val="bg1"/>
                </a:solidFill>
              </a:rPr>
              <a:t>ayat</a:t>
            </a:r>
            <a:r>
              <a:rPr lang="en-US" sz="8000" dirty="0">
                <a:solidFill>
                  <a:schemeClr val="bg1"/>
                </a:solidFill>
              </a:rPr>
              <a:t> (12) jo PMK-197/PMK.03/2007 </a:t>
            </a:r>
            <a:r>
              <a:rPr lang="en-US" sz="8000" dirty="0" err="1">
                <a:solidFill>
                  <a:schemeClr val="bg1"/>
                </a:solidFill>
              </a:rPr>
              <a:t>yg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wajib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melakukan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pencatatan:WPOP</a:t>
            </a:r>
            <a:r>
              <a:rPr lang="en-US" sz="8000" dirty="0">
                <a:solidFill>
                  <a:schemeClr val="bg1"/>
                </a:solidFill>
              </a:rPr>
              <a:t> yang </a:t>
            </a:r>
            <a:r>
              <a:rPr lang="en-US" sz="8000" dirty="0" err="1">
                <a:solidFill>
                  <a:schemeClr val="bg1"/>
                </a:solidFill>
              </a:rPr>
              <a:t>melakukan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kegiatan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usaha</a:t>
            </a:r>
            <a:r>
              <a:rPr lang="en-US" sz="8000" dirty="0">
                <a:solidFill>
                  <a:schemeClr val="bg1"/>
                </a:solidFill>
              </a:rPr>
              <a:t>/</a:t>
            </a:r>
            <a:r>
              <a:rPr lang="en-US" sz="8000" dirty="0" err="1">
                <a:solidFill>
                  <a:schemeClr val="bg1"/>
                </a:solidFill>
              </a:rPr>
              <a:t>pekerjaan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bebas</a:t>
            </a:r>
            <a:r>
              <a:rPr lang="en-US" sz="8000" dirty="0">
                <a:solidFill>
                  <a:schemeClr val="bg1"/>
                </a:solidFill>
              </a:rPr>
              <a:t>, </a:t>
            </a:r>
            <a:r>
              <a:rPr lang="en-US" sz="8000" dirty="0" err="1">
                <a:solidFill>
                  <a:schemeClr val="bg1"/>
                </a:solidFill>
              </a:rPr>
              <a:t>untk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menghitung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penghasilan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neto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dng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menggunakan</a:t>
            </a:r>
            <a:r>
              <a:rPr lang="en-US" sz="8000" dirty="0">
                <a:solidFill>
                  <a:schemeClr val="bg1"/>
                </a:solidFill>
              </a:rPr>
              <a:t> Norma </a:t>
            </a:r>
            <a:r>
              <a:rPr lang="en-US" sz="8000" dirty="0" err="1">
                <a:solidFill>
                  <a:schemeClr val="bg1"/>
                </a:solidFill>
              </a:rPr>
              <a:t>Perhitungan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Penghasilan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Neto</a:t>
            </a:r>
            <a:r>
              <a:rPr lang="en-US" sz="8000" dirty="0">
                <a:solidFill>
                  <a:schemeClr val="bg1"/>
                </a:solidFill>
              </a:rPr>
              <a:t> (</a:t>
            </a:r>
            <a:r>
              <a:rPr lang="en-US" sz="8000" dirty="0" err="1">
                <a:solidFill>
                  <a:schemeClr val="bg1"/>
                </a:solidFill>
              </a:rPr>
              <a:t>yg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peredaran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bruto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dlm</a:t>
            </a:r>
            <a:r>
              <a:rPr lang="en-US" sz="8000" dirty="0">
                <a:solidFill>
                  <a:schemeClr val="bg1"/>
                </a:solidFill>
              </a:rPr>
              <a:t> 1 </a:t>
            </a:r>
            <a:r>
              <a:rPr lang="en-US" sz="8000" dirty="0" err="1">
                <a:solidFill>
                  <a:schemeClr val="bg1"/>
                </a:solidFill>
              </a:rPr>
              <a:t>tahun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kurang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dari</a:t>
            </a:r>
            <a:r>
              <a:rPr lang="en-US" sz="8000" dirty="0">
                <a:solidFill>
                  <a:schemeClr val="bg1"/>
                </a:solidFill>
              </a:rPr>
              <a:t> 4,8 </a:t>
            </a:r>
            <a:r>
              <a:rPr lang="en-US" sz="8000" dirty="0" err="1">
                <a:solidFill>
                  <a:schemeClr val="bg1"/>
                </a:solidFill>
              </a:rPr>
              <a:t>Milyar</a:t>
            </a:r>
            <a:r>
              <a:rPr lang="en-US" sz="8000" dirty="0">
                <a:solidFill>
                  <a:schemeClr val="bg1"/>
                </a:solidFill>
              </a:rPr>
              <a:t>) </a:t>
            </a:r>
            <a:r>
              <a:rPr lang="en-US" sz="8000" dirty="0" err="1">
                <a:solidFill>
                  <a:schemeClr val="bg1"/>
                </a:solidFill>
              </a:rPr>
              <a:t>danWPOP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yg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tidak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melakukan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kegiatan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usaha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atau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pekerjaan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bebas.Kewajiban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pencatatan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untk</a:t>
            </a:r>
            <a:r>
              <a:rPr lang="en-US" sz="8000" dirty="0">
                <a:solidFill>
                  <a:schemeClr val="bg1"/>
                </a:solidFill>
              </a:rPr>
              <a:t> WPOP </a:t>
            </a:r>
            <a:r>
              <a:rPr lang="en-US" sz="8000" dirty="0" err="1">
                <a:solidFill>
                  <a:schemeClr val="bg1"/>
                </a:solidFill>
              </a:rPr>
              <a:t>diatur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dlm</a:t>
            </a:r>
            <a:r>
              <a:rPr lang="en-US" sz="8000" dirty="0">
                <a:solidFill>
                  <a:schemeClr val="bg1"/>
                </a:solidFill>
              </a:rPr>
              <a:t> SE-1/PJ/2009 </a:t>
            </a:r>
            <a:r>
              <a:rPr lang="en-US" sz="8000" dirty="0" err="1">
                <a:solidFill>
                  <a:schemeClr val="bg1"/>
                </a:solidFill>
              </a:rPr>
              <a:t>yg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berlaku</a:t>
            </a:r>
            <a:r>
              <a:rPr lang="en-US" sz="8000" dirty="0">
                <a:solidFill>
                  <a:schemeClr val="bg1"/>
                </a:solidFill>
              </a:rPr>
              <a:t> </a:t>
            </a:r>
            <a:r>
              <a:rPr lang="en-US" sz="8000" dirty="0" err="1">
                <a:solidFill>
                  <a:schemeClr val="bg1"/>
                </a:solidFill>
              </a:rPr>
              <a:t>mulai</a:t>
            </a:r>
            <a:r>
              <a:rPr lang="en-US" sz="8000" dirty="0">
                <a:solidFill>
                  <a:schemeClr val="bg1"/>
                </a:solidFill>
              </a:rPr>
              <a:t> 1 </a:t>
            </a:r>
            <a:r>
              <a:rPr lang="en-US" sz="8000" dirty="0" err="1">
                <a:solidFill>
                  <a:schemeClr val="bg1"/>
                </a:solidFill>
              </a:rPr>
              <a:t>Januari</a:t>
            </a:r>
            <a:r>
              <a:rPr lang="en-US" sz="8000" dirty="0">
                <a:solidFill>
                  <a:schemeClr val="bg1"/>
                </a:solidFill>
              </a:rPr>
              <a:t> 2009</a:t>
            </a:r>
          </a:p>
          <a:p>
            <a:pPr algn="just"/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5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2E42C-7909-E54F-93BA-80AB87F34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66206"/>
            <a:ext cx="9905999" cy="5124995"/>
          </a:xfrm>
        </p:spPr>
        <p:txBody>
          <a:bodyPr>
            <a:normAutofit fontScale="85000" lnSpcReduction="10000"/>
          </a:bodyPr>
          <a:lstStyle/>
          <a:p>
            <a:pPr marL="296863" indent="-296863" algn="just"/>
            <a:r>
              <a:rPr lang="en-US" b="1" dirty="0" err="1">
                <a:solidFill>
                  <a:schemeClr val="bg1"/>
                </a:solidFill>
              </a:rPr>
              <a:t>Syarat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menyelenggarakan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pencatatan</a:t>
            </a:r>
            <a:r>
              <a:rPr lang="en-US" b="1" dirty="0">
                <a:solidFill>
                  <a:schemeClr val="bg1"/>
                </a:solidFill>
              </a:rPr>
              <a:t> :</a:t>
            </a:r>
          </a:p>
          <a:p>
            <a:pPr marL="296863" indent="-296863" algn="just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mencerminkan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keadaan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sebenarnya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huruf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latin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angka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arab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satuan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uang</a:t>
            </a:r>
            <a:r>
              <a:rPr lang="en-US" dirty="0">
                <a:solidFill>
                  <a:schemeClr val="bg1"/>
                </a:solidFill>
              </a:rPr>
              <a:t> rupiah,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disusun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Indonesia.Pencatatan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kronologis.Catatan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dasar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disimpan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tinggal</a:t>
            </a:r>
            <a:r>
              <a:rPr lang="en-US" dirty="0">
                <a:solidFill>
                  <a:schemeClr val="bg1"/>
                </a:solidFill>
              </a:rPr>
              <a:t> WP/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selama</a:t>
            </a:r>
            <a:r>
              <a:rPr lang="en-US" dirty="0">
                <a:solidFill>
                  <a:schemeClr val="bg1"/>
                </a:solidFill>
              </a:rPr>
              <a:t> 10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296863" indent="-296863" algn="just"/>
            <a:r>
              <a:rPr lang="en-US" b="1" dirty="0" err="1">
                <a:solidFill>
                  <a:schemeClr val="bg1"/>
                </a:solidFill>
              </a:rPr>
              <a:t>Pencatatan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harus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dapat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menggambarkan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antara</a:t>
            </a:r>
            <a:r>
              <a:rPr lang="en-US" b="1" dirty="0">
                <a:solidFill>
                  <a:schemeClr val="bg1"/>
                </a:solidFill>
              </a:rPr>
              <a:t> lain:</a:t>
            </a:r>
          </a:p>
          <a:p>
            <a:pPr marL="296863" indent="-296863" algn="just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err="1">
                <a:solidFill>
                  <a:schemeClr val="bg1"/>
                </a:solidFill>
              </a:rPr>
              <a:t>Peredaran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penerimaan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bruto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juml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bruto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diperoleh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danPenghasilan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objek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pengenaan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bersifat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final.WP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memp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Lebih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jenis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maka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dpt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menggambarkan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jelas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masing-masing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jenis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bersangkutan.WP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diwajibkan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diharuskan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kewajiban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3363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DB224-B83A-9542-B8D9-4C0C6F158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26956"/>
          </a:xfrm>
        </p:spPr>
        <p:txBody>
          <a:bodyPr/>
          <a:lstStyle/>
          <a:p>
            <a:pPr algn="r"/>
            <a:r>
              <a:rPr lang="en-US" b="1" dirty="0" err="1">
                <a:solidFill>
                  <a:schemeClr val="bg1"/>
                </a:solidFill>
              </a:rPr>
              <a:t>Kewajiban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Pencatatan</a:t>
            </a:r>
            <a:r>
              <a:rPr lang="en-US" b="1" dirty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CBB1A-B399-E04F-89D0-AE36CCC37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541418"/>
            <a:ext cx="9905999" cy="43020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chemeClr val="bg1"/>
                </a:solidFill>
              </a:rPr>
              <a:t>Menurut</a:t>
            </a:r>
            <a:r>
              <a:rPr lang="en-US" b="1" dirty="0">
                <a:solidFill>
                  <a:schemeClr val="bg1"/>
                </a:solidFill>
              </a:rPr>
              <a:t> UU </a:t>
            </a:r>
            <a:r>
              <a:rPr lang="en-US" b="1" dirty="0" err="1">
                <a:solidFill>
                  <a:schemeClr val="bg1"/>
                </a:solidFill>
              </a:rPr>
              <a:t>PPh</a:t>
            </a:r>
            <a:r>
              <a:rPr lang="en-US" b="1" dirty="0">
                <a:solidFill>
                  <a:schemeClr val="bg1"/>
                </a:solidFill>
              </a:rPr>
              <a:t> No. 36 </a:t>
            </a:r>
            <a:r>
              <a:rPr lang="en-US" b="1" dirty="0" err="1">
                <a:solidFill>
                  <a:schemeClr val="bg1"/>
                </a:solidFill>
              </a:rPr>
              <a:t>tahun</a:t>
            </a:r>
            <a:r>
              <a:rPr lang="en-US" b="1" dirty="0">
                <a:solidFill>
                  <a:schemeClr val="bg1"/>
                </a:solidFill>
              </a:rPr>
              <a:t> 2008 </a:t>
            </a:r>
            <a:r>
              <a:rPr lang="en-US" b="1" dirty="0" err="1">
                <a:solidFill>
                  <a:schemeClr val="bg1"/>
                </a:solidFill>
              </a:rPr>
              <a:t>Pasal</a:t>
            </a:r>
            <a:r>
              <a:rPr lang="en-US" b="1" dirty="0">
                <a:solidFill>
                  <a:schemeClr val="bg1"/>
                </a:solidFill>
              </a:rPr>
              <a:t> 28 </a:t>
            </a:r>
            <a:r>
              <a:rPr lang="en-US" b="1" dirty="0" err="1">
                <a:solidFill>
                  <a:schemeClr val="bg1"/>
                </a:solidFill>
              </a:rPr>
              <a:t>ayat</a:t>
            </a:r>
            <a:r>
              <a:rPr lang="en-US" b="1" dirty="0">
                <a:solidFill>
                  <a:schemeClr val="bg1"/>
                </a:solidFill>
              </a:rPr>
              <a:t> (12) jo PMK-197/PMK.03/2007 </a:t>
            </a:r>
            <a:r>
              <a:rPr lang="en-US" b="1" dirty="0" err="1">
                <a:solidFill>
                  <a:schemeClr val="bg1"/>
                </a:solidFill>
              </a:rPr>
              <a:t>yg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wajib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melakukan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pencatatan</a:t>
            </a:r>
            <a:r>
              <a:rPr lang="en-US" b="1" dirty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WPOP yang </a:t>
            </a:r>
            <a:r>
              <a:rPr lang="en-US" dirty="0" err="1">
                <a:solidFill>
                  <a:schemeClr val="bg1"/>
                </a:solidFill>
              </a:rPr>
              <a:t>melakukan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bebas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untk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menghitung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Norma </a:t>
            </a:r>
            <a:r>
              <a:rPr lang="en-US" dirty="0" err="1">
                <a:solidFill>
                  <a:schemeClr val="bg1"/>
                </a:solidFill>
              </a:rPr>
              <a:t>Perhitungan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Neto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peredaran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bruto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4,8 </a:t>
            </a:r>
            <a:r>
              <a:rPr lang="en-US" dirty="0" err="1">
                <a:solidFill>
                  <a:schemeClr val="bg1"/>
                </a:solidFill>
              </a:rPr>
              <a:t>Milyar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>
                <a:solidFill>
                  <a:schemeClr val="bg1"/>
                </a:solidFill>
              </a:rPr>
              <a:t>WPOP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bebas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dirty="0" err="1">
                <a:solidFill>
                  <a:schemeClr val="bg1"/>
                </a:solidFill>
              </a:rPr>
              <a:t>Kewajiban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untk</a:t>
            </a:r>
            <a:r>
              <a:rPr lang="en-US" dirty="0">
                <a:solidFill>
                  <a:schemeClr val="bg1"/>
                </a:solidFill>
              </a:rPr>
              <a:t> WPOP </a:t>
            </a:r>
            <a:r>
              <a:rPr lang="en-US" dirty="0" err="1">
                <a:solidFill>
                  <a:schemeClr val="bg1"/>
                </a:solidFill>
              </a:rPr>
              <a:t>diatur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SE-1/PJ/2009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berlaku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mulai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Januari</a:t>
            </a:r>
            <a:r>
              <a:rPr lang="en-US" dirty="0">
                <a:solidFill>
                  <a:schemeClr val="bg1"/>
                </a:solidFill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4194747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7C45A-DF1A-1248-A5C3-5F710453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err="1">
                <a:solidFill>
                  <a:schemeClr val="bg1"/>
                </a:solidFill>
              </a:rPr>
              <a:t>Syarat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menyelenggarakan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pencatatan</a:t>
            </a:r>
            <a:r>
              <a:rPr lang="en-US" b="1" dirty="0">
                <a:solidFill>
                  <a:schemeClr val="bg1"/>
                </a:solidFill>
              </a:rPr>
              <a:t> 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ED36-2876-D74A-BAB6-BF9CF980F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694113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mencerminkan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keadaan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sebenarnya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huruf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latin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angka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arab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satuan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uang</a:t>
            </a:r>
            <a:r>
              <a:rPr lang="en-US" dirty="0">
                <a:solidFill>
                  <a:schemeClr val="bg1"/>
                </a:solidFill>
              </a:rPr>
              <a:t> rupiah,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disusun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bahasa</a:t>
            </a:r>
            <a:r>
              <a:rPr lang="en-US" dirty="0">
                <a:solidFill>
                  <a:schemeClr val="bg1"/>
                </a:solidFill>
              </a:rPr>
              <a:t> Indonesia.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kronologis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dasar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disimpan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tinggal</a:t>
            </a:r>
            <a:r>
              <a:rPr lang="en-US" dirty="0">
                <a:solidFill>
                  <a:schemeClr val="bg1"/>
                </a:solidFill>
              </a:rPr>
              <a:t> WP/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selama</a:t>
            </a:r>
            <a:r>
              <a:rPr lang="en-US" dirty="0">
                <a:solidFill>
                  <a:schemeClr val="bg1"/>
                </a:solidFill>
              </a:rPr>
              <a:t> 10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78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23370-377B-E64A-BF00-F05CC521F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5107577"/>
          </a:xfrm>
        </p:spPr>
        <p:txBody>
          <a:bodyPr>
            <a:noAutofit/>
          </a:bodyPr>
          <a:lstStyle/>
          <a:p>
            <a:pPr marL="465138" indent="-465138" algn="just">
              <a:buNone/>
            </a:pPr>
            <a:r>
              <a:rPr lang="en-US" dirty="0">
                <a:solidFill>
                  <a:schemeClr val="bg1"/>
                </a:solidFill>
              </a:rPr>
              <a:t>4. 	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menggambarkan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antara</a:t>
            </a:r>
            <a:r>
              <a:rPr lang="en-US" dirty="0">
                <a:solidFill>
                  <a:schemeClr val="bg1"/>
                </a:solidFill>
              </a:rPr>
              <a:t> lain:</a:t>
            </a:r>
          </a:p>
          <a:p>
            <a:pPr marL="465138" indent="-465138" algn="just"/>
            <a:r>
              <a:rPr lang="en-US" dirty="0" err="1">
                <a:solidFill>
                  <a:schemeClr val="bg1"/>
                </a:solidFill>
              </a:rPr>
              <a:t>Peredaran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penerimaan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bruto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juml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bruto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diperoleh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endParaRPr lang="en-US" dirty="0">
              <a:solidFill>
                <a:schemeClr val="bg1"/>
              </a:solidFill>
            </a:endParaRPr>
          </a:p>
          <a:p>
            <a:pPr marL="465138" indent="-465138" algn="just"/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objek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pengenaan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bersifat</a:t>
            </a:r>
            <a:r>
              <a:rPr lang="en-US" dirty="0">
                <a:solidFill>
                  <a:schemeClr val="bg1"/>
                </a:solidFill>
              </a:rPr>
              <a:t> final.</a:t>
            </a:r>
          </a:p>
          <a:p>
            <a:pPr marL="465138" indent="-465138" algn="just">
              <a:buNone/>
            </a:pPr>
            <a:r>
              <a:rPr lang="en-US" dirty="0">
                <a:solidFill>
                  <a:schemeClr val="bg1"/>
                </a:solidFill>
              </a:rPr>
              <a:t>5. WP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memp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Lebih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jenis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maka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dpt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menggambarkan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jelas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masing-masing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jenis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bersangkutan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465138" indent="-465138" algn="just">
              <a:buNone/>
            </a:pPr>
            <a:r>
              <a:rPr lang="en-US" dirty="0">
                <a:solidFill>
                  <a:schemeClr val="bg1"/>
                </a:solidFill>
              </a:rPr>
              <a:t>6. WP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diwajibkan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diharuskan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kewajiban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79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32915-3D8E-2149-9CB3-FBABA1E6C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041400"/>
            <a:ext cx="8791575" cy="238760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TERIMA KASIH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6DFB9-D962-3F42-A4DD-5AE14EE5E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tx2"/>
          </a:solidFill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PELAJARI PERTEMUAN 1-7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DENGAN BAIK, UNTUK MENGHADAPI UJIAN DI PERTEMUAN KE-08.</a:t>
            </a:r>
          </a:p>
        </p:txBody>
      </p:sp>
    </p:spTree>
    <p:extLst>
      <p:ext uri="{BB962C8B-B14F-4D97-AF65-F5344CB8AC3E}">
        <p14:creationId xmlns:p14="http://schemas.microsoft.com/office/powerpoint/2010/main" val="231576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247088-0EEA-4B49-B82B-751EF2C0B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917" y="618307"/>
            <a:ext cx="7757970" cy="5956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50800" dir="5400000" algn="ctr" rotWithShape="0">
              <a:schemeClr val="tx2"/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CD5144-0584-5D42-AE50-696E1FF36739}"/>
              </a:ext>
            </a:extLst>
          </p:cNvPr>
          <p:cNvSpPr txBox="1"/>
          <p:nvPr/>
        </p:nvSpPr>
        <p:spPr>
          <a:xfrm>
            <a:off x="1330917" y="780482"/>
            <a:ext cx="2286000" cy="56323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DASAR HUKUM PEMBUKUAN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Pasal</a:t>
            </a:r>
            <a:r>
              <a:rPr lang="en-US" sz="2000" dirty="0">
                <a:solidFill>
                  <a:schemeClr val="bg1"/>
                </a:solidFill>
              </a:rPr>
              <a:t> 28 UU KUP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PP No. 80 </a:t>
            </a:r>
            <a:r>
              <a:rPr lang="en-US" sz="2000" dirty="0" err="1">
                <a:solidFill>
                  <a:schemeClr val="bg1"/>
                </a:solidFill>
              </a:rPr>
              <a:t>Tahun</a:t>
            </a:r>
            <a:r>
              <a:rPr lang="en-US" sz="2000" dirty="0">
                <a:solidFill>
                  <a:schemeClr val="bg1"/>
                </a:solidFill>
              </a:rPr>
              <a:t> 2007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PMK No. 196/PMK.03/2007PEMBUKUAN </a:t>
            </a:r>
            <a:r>
              <a:rPr lang="en-US" sz="2000" dirty="0" err="1">
                <a:solidFill>
                  <a:schemeClr val="bg1"/>
                </a:solidFill>
              </a:rPr>
              <a:t>dengan</a:t>
            </a:r>
            <a:r>
              <a:rPr lang="en-US" sz="2000" dirty="0">
                <a:solidFill>
                  <a:schemeClr val="bg1"/>
                </a:solidFill>
              </a:rPr>
              <a:t> Bahasa </a:t>
            </a:r>
            <a:r>
              <a:rPr lang="en-US" sz="2000" dirty="0" err="1">
                <a:solidFill>
                  <a:schemeClr val="bg1"/>
                </a:solidFill>
              </a:rPr>
              <a:t>Asing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danSatuan</a:t>
            </a:r>
            <a:r>
              <a:rPr lang="en-US" sz="2000" dirty="0">
                <a:solidFill>
                  <a:schemeClr val="bg1"/>
                </a:solidFill>
              </a:rPr>
              <a:t> Mata </a:t>
            </a:r>
            <a:r>
              <a:rPr lang="en-US" sz="2000" dirty="0" err="1">
                <a:solidFill>
                  <a:schemeClr val="bg1"/>
                </a:solidFill>
              </a:rPr>
              <a:t>Uang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Selain</a:t>
            </a:r>
            <a:r>
              <a:rPr lang="en-US" sz="2000" dirty="0">
                <a:solidFill>
                  <a:schemeClr val="bg1"/>
                </a:solidFill>
              </a:rPr>
              <a:t> Rupiah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PMK No. 197/PMK.03/2007Bentuk </a:t>
            </a:r>
            <a:r>
              <a:rPr lang="en-US" sz="2000" dirty="0" err="1">
                <a:solidFill>
                  <a:schemeClr val="bg1"/>
                </a:solidFill>
              </a:rPr>
              <a:t>dan</a:t>
            </a:r>
            <a:r>
              <a:rPr lang="en-US" sz="2000" dirty="0">
                <a:solidFill>
                  <a:schemeClr val="bg1"/>
                </a:solidFill>
              </a:rPr>
              <a:t> Tata Cara PENCATATAN </a:t>
            </a:r>
            <a:r>
              <a:rPr lang="en-US" sz="2000" dirty="0" err="1">
                <a:solidFill>
                  <a:schemeClr val="bg1"/>
                </a:solidFill>
              </a:rPr>
              <a:t>bagi</a:t>
            </a:r>
            <a:r>
              <a:rPr lang="en-US" sz="2000" dirty="0">
                <a:solidFill>
                  <a:schemeClr val="bg1"/>
                </a:solidFill>
              </a:rPr>
              <a:t> WP OP</a:t>
            </a:r>
          </a:p>
        </p:txBody>
      </p:sp>
    </p:spTree>
    <p:extLst>
      <p:ext uri="{BB962C8B-B14F-4D97-AF65-F5344CB8AC3E}">
        <p14:creationId xmlns:p14="http://schemas.microsoft.com/office/powerpoint/2010/main" val="423379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5875-5CCB-5F4C-9148-F8144471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PENGERTIAN PEMBUKUAN/PENCATATAN: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CEBCE-FC91-CD42-9696-B87A00E87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02674"/>
            <a:ext cx="9905999" cy="39885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chemeClr val="bg1"/>
                </a:solidFill>
              </a:rPr>
              <a:t>Menurut</a:t>
            </a:r>
            <a:r>
              <a:rPr lang="en-US" b="1" dirty="0">
                <a:solidFill>
                  <a:schemeClr val="bg1"/>
                </a:solidFill>
              </a:rPr>
              <a:t> UU KUP No. 16 </a:t>
            </a:r>
            <a:r>
              <a:rPr lang="en-US" b="1" dirty="0" err="1">
                <a:solidFill>
                  <a:schemeClr val="bg1"/>
                </a:solidFill>
              </a:rPr>
              <a:t>tahun</a:t>
            </a:r>
            <a:r>
              <a:rPr lang="en-US" b="1" dirty="0">
                <a:solidFill>
                  <a:schemeClr val="bg1"/>
                </a:solidFill>
              </a:rPr>
              <a:t> 2009 </a:t>
            </a:r>
            <a:r>
              <a:rPr lang="en-US" b="1" dirty="0" err="1">
                <a:solidFill>
                  <a:schemeClr val="bg1"/>
                </a:solidFill>
              </a:rPr>
              <a:t>Pasal</a:t>
            </a:r>
            <a:r>
              <a:rPr lang="en-US" b="1" dirty="0">
                <a:solidFill>
                  <a:schemeClr val="bg1"/>
                </a:solidFill>
              </a:rPr>
              <a:t> 1 </a:t>
            </a:r>
            <a:r>
              <a:rPr lang="en-US" b="1" dirty="0" err="1">
                <a:solidFill>
                  <a:schemeClr val="bg1"/>
                </a:solidFill>
              </a:rPr>
              <a:t>angka</a:t>
            </a:r>
            <a:r>
              <a:rPr lang="en-US" b="1" dirty="0">
                <a:solidFill>
                  <a:schemeClr val="bg1"/>
                </a:solidFill>
              </a:rPr>
              <a:t> 29 : 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proses </a:t>
            </a: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mengumpulkan</a:t>
            </a:r>
            <a:r>
              <a:rPr lang="en-US" dirty="0">
                <a:solidFill>
                  <a:schemeClr val="bg1"/>
                </a:solidFill>
              </a:rPr>
              <a:t> data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informasi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keuangan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meliputi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harta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kewajiban</a:t>
            </a:r>
            <a:r>
              <a:rPr lang="en-US" dirty="0">
                <a:solidFill>
                  <a:schemeClr val="bg1"/>
                </a:solidFill>
              </a:rPr>
              <a:t>, modal,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serta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jumlah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perolehan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penyerahan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barang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jasa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ditutup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menyusun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laporan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keuangan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berupa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neraca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laporan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rugi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tersebut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Laporan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keuangan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tsb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wajib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dilampirkan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penyampaian</a:t>
            </a:r>
            <a:r>
              <a:rPr lang="en-US" dirty="0">
                <a:solidFill>
                  <a:schemeClr val="bg1"/>
                </a:solidFill>
              </a:rPr>
              <a:t> SPT </a:t>
            </a:r>
            <a:r>
              <a:rPr lang="en-US" dirty="0" err="1">
                <a:solidFill>
                  <a:schemeClr val="bg1"/>
                </a:solidFill>
              </a:rPr>
              <a:t>Tahunan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sesuai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Pasal</a:t>
            </a:r>
            <a:r>
              <a:rPr lang="en-US" dirty="0">
                <a:solidFill>
                  <a:schemeClr val="bg1"/>
                </a:solidFill>
              </a:rPr>
              <a:t> 4 </a:t>
            </a:r>
            <a:r>
              <a:rPr lang="en-US" dirty="0" err="1">
                <a:solidFill>
                  <a:schemeClr val="bg1"/>
                </a:solidFill>
              </a:rPr>
              <a:t>ayat</a:t>
            </a:r>
            <a:r>
              <a:rPr lang="en-US" dirty="0">
                <a:solidFill>
                  <a:schemeClr val="bg1"/>
                </a:solidFill>
              </a:rPr>
              <a:t>(4),(4a),(4B) UU KUP.</a:t>
            </a:r>
          </a:p>
        </p:txBody>
      </p:sp>
    </p:spTree>
    <p:extLst>
      <p:ext uri="{BB962C8B-B14F-4D97-AF65-F5344CB8AC3E}">
        <p14:creationId xmlns:p14="http://schemas.microsoft.com/office/powerpoint/2010/main" val="342798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79901-B87E-AF4C-8618-27CE458EE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36023"/>
            <a:ext cx="9905999" cy="4955178"/>
          </a:xfrm>
        </p:spPr>
        <p:txBody>
          <a:bodyPr/>
          <a:lstStyle/>
          <a:p>
            <a:pPr algn="just"/>
            <a:r>
              <a:rPr lang="en-US" b="1" dirty="0" err="1">
                <a:solidFill>
                  <a:schemeClr val="bg1"/>
                </a:solidFill>
              </a:rPr>
              <a:t>Menurut</a:t>
            </a:r>
            <a:r>
              <a:rPr lang="en-US" b="1" dirty="0">
                <a:solidFill>
                  <a:schemeClr val="bg1"/>
                </a:solidFill>
              </a:rPr>
              <a:t> UU KUP No. 16 </a:t>
            </a:r>
            <a:r>
              <a:rPr lang="en-US" b="1" dirty="0" err="1">
                <a:solidFill>
                  <a:schemeClr val="bg1"/>
                </a:solidFill>
              </a:rPr>
              <a:t>tahun</a:t>
            </a:r>
            <a:r>
              <a:rPr lang="en-US" b="1" dirty="0">
                <a:solidFill>
                  <a:schemeClr val="bg1"/>
                </a:solidFill>
              </a:rPr>
              <a:t> 2009 </a:t>
            </a:r>
            <a:r>
              <a:rPr lang="en-US" b="1" dirty="0" err="1">
                <a:solidFill>
                  <a:schemeClr val="bg1"/>
                </a:solidFill>
              </a:rPr>
              <a:t>Pasal</a:t>
            </a:r>
            <a:r>
              <a:rPr lang="en-US" b="1" dirty="0">
                <a:solidFill>
                  <a:schemeClr val="bg1"/>
                </a:solidFill>
              </a:rPr>
              <a:t> 28 </a:t>
            </a:r>
            <a:r>
              <a:rPr lang="en-US" b="1" dirty="0" err="1">
                <a:solidFill>
                  <a:schemeClr val="bg1"/>
                </a:solidFill>
              </a:rPr>
              <a:t>ayat</a:t>
            </a:r>
            <a:r>
              <a:rPr lang="en-US" b="1" dirty="0">
                <a:solidFill>
                  <a:schemeClr val="bg1"/>
                </a:solidFill>
              </a:rPr>
              <a:t> (9)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Pencatatan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pengumpulan</a:t>
            </a:r>
            <a:r>
              <a:rPr lang="en-US" dirty="0">
                <a:solidFill>
                  <a:schemeClr val="bg1"/>
                </a:solidFill>
              </a:rPr>
              <a:t> data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peredaran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bruto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bruto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dasar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menghitung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jumlah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terutang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termasuk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objek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dikenakan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bersifat</a:t>
            </a:r>
            <a:r>
              <a:rPr lang="en-US" dirty="0">
                <a:solidFill>
                  <a:schemeClr val="bg1"/>
                </a:solidFill>
              </a:rPr>
              <a:t> final.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dirty="0" err="1">
                <a:solidFill>
                  <a:schemeClr val="bg1"/>
                </a:solidFill>
              </a:rPr>
              <a:t>Kewajiban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Pembukuan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:</a:t>
            </a:r>
            <a:r>
              <a:rPr lang="en-US" dirty="0" err="1">
                <a:solidFill>
                  <a:schemeClr val="bg1"/>
                </a:solidFill>
              </a:rPr>
              <a:t>Menurut</a:t>
            </a:r>
            <a:r>
              <a:rPr lang="en-US" dirty="0">
                <a:solidFill>
                  <a:schemeClr val="bg1"/>
                </a:solidFill>
              </a:rPr>
              <a:t> UU KUP No. 16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2009 </a:t>
            </a:r>
            <a:r>
              <a:rPr lang="en-US" dirty="0" err="1">
                <a:solidFill>
                  <a:schemeClr val="bg1"/>
                </a:solidFill>
              </a:rPr>
              <a:t>Pasal</a:t>
            </a:r>
            <a:r>
              <a:rPr lang="en-US" dirty="0">
                <a:solidFill>
                  <a:schemeClr val="bg1"/>
                </a:solidFill>
              </a:rPr>
              <a:t> 28 </a:t>
            </a:r>
            <a:r>
              <a:rPr lang="en-US" dirty="0" err="1">
                <a:solidFill>
                  <a:schemeClr val="bg1"/>
                </a:solidFill>
              </a:rPr>
              <a:t>ayat</a:t>
            </a:r>
            <a:r>
              <a:rPr lang="en-US" dirty="0">
                <a:solidFill>
                  <a:schemeClr val="bg1"/>
                </a:solidFill>
              </a:rPr>
              <a:t> 1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wajib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: WPOP yang </a:t>
            </a:r>
            <a:r>
              <a:rPr lang="en-US" dirty="0" err="1">
                <a:solidFill>
                  <a:schemeClr val="bg1"/>
                </a:solidFill>
              </a:rPr>
              <a:t>melakukan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bebasWP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BadanHal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tsb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supaya</a:t>
            </a:r>
            <a:r>
              <a:rPr lang="en-US" dirty="0">
                <a:solidFill>
                  <a:schemeClr val="bg1"/>
                </a:solidFill>
              </a:rPr>
              <a:t> WP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menghitung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besarnya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terhutang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menghitung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besarnya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PPh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besarnya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lain juga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diketahui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756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2C25-6CCF-8045-8E4A-1D7E17FB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err="1">
                <a:solidFill>
                  <a:schemeClr val="bg1"/>
                </a:solidFill>
              </a:rPr>
              <a:t>Syarat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menyelenggarakan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pembukuan</a:t>
            </a:r>
            <a:r>
              <a:rPr lang="en-US" b="1" dirty="0">
                <a:solidFill>
                  <a:schemeClr val="bg1"/>
                </a:solidFill>
              </a:rPr>
              <a:t> :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B904E-3A35-ED44-A05D-FE5FCD41C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24297"/>
            <a:ext cx="9905999" cy="40669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chemeClr val="bg1"/>
                </a:solidFill>
              </a:rPr>
              <a:t>Diatur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dalam</a:t>
            </a:r>
            <a:r>
              <a:rPr lang="en-US" b="1" dirty="0">
                <a:solidFill>
                  <a:schemeClr val="bg1"/>
                </a:solidFill>
              </a:rPr>
              <a:t> Ps 28 </a:t>
            </a:r>
            <a:r>
              <a:rPr lang="en-US" b="1" dirty="0" err="1">
                <a:solidFill>
                  <a:schemeClr val="bg1"/>
                </a:solidFill>
              </a:rPr>
              <a:t>ayat</a:t>
            </a:r>
            <a:r>
              <a:rPr lang="en-US" b="1" dirty="0">
                <a:solidFill>
                  <a:schemeClr val="bg1"/>
                </a:solidFill>
              </a:rPr>
              <a:t> (3),(4),(5), </a:t>
            </a:r>
            <a:r>
              <a:rPr lang="en-US" b="1" dirty="0" err="1">
                <a:solidFill>
                  <a:schemeClr val="bg1"/>
                </a:solidFill>
              </a:rPr>
              <a:t>dan</a:t>
            </a:r>
            <a:r>
              <a:rPr lang="en-US" b="1" dirty="0">
                <a:solidFill>
                  <a:schemeClr val="bg1"/>
                </a:solidFill>
              </a:rPr>
              <a:t> (7) UU KUP :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memperhatikan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iktikad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mencerminkan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keadaan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usaha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sebenarnya</a:t>
            </a:r>
            <a:r>
              <a:rPr lang="en-US" dirty="0">
                <a:solidFill>
                  <a:schemeClr val="bg1"/>
                </a:solidFill>
              </a:rPr>
              <a:t> (full disclosure).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di </a:t>
            </a:r>
            <a:r>
              <a:rPr lang="en-US" dirty="0" err="1">
                <a:solidFill>
                  <a:schemeClr val="bg1"/>
                </a:solidFill>
              </a:rPr>
              <a:t>Ind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huruf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latin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angka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arab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satuan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uang</a:t>
            </a:r>
            <a:r>
              <a:rPr lang="en-US" dirty="0">
                <a:solidFill>
                  <a:schemeClr val="bg1"/>
                </a:solidFill>
              </a:rPr>
              <a:t> rupiah,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disusun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bahasa</a:t>
            </a:r>
            <a:r>
              <a:rPr lang="en-US" dirty="0">
                <a:solidFill>
                  <a:schemeClr val="bg1"/>
                </a:solidFill>
              </a:rPr>
              <a:t> Indonesia/</a:t>
            </a:r>
            <a:r>
              <a:rPr lang="en-US" dirty="0" err="1">
                <a:solidFill>
                  <a:schemeClr val="bg1"/>
                </a:solidFill>
              </a:rPr>
              <a:t>bahasa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diizinkan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oleh</a:t>
            </a:r>
            <a:r>
              <a:rPr lang="en-US" dirty="0">
                <a:solidFill>
                  <a:schemeClr val="bg1"/>
                </a:solidFill>
              </a:rPr>
              <a:t> Menteri </a:t>
            </a:r>
            <a:r>
              <a:rPr lang="en-US" dirty="0" err="1">
                <a:solidFill>
                  <a:schemeClr val="bg1"/>
                </a:solidFill>
              </a:rPr>
              <a:t>Keuangan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prinsip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asas</a:t>
            </a:r>
            <a:r>
              <a:rPr lang="en-US" dirty="0">
                <a:solidFill>
                  <a:schemeClr val="bg1"/>
                </a:solidFill>
              </a:rPr>
              <a:t> (consistency)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stelsel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akural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setelsel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kas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Perubahan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terhdp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metode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mendapatkan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persetujuan</a:t>
            </a:r>
            <a:r>
              <a:rPr lang="en-US" dirty="0">
                <a:solidFill>
                  <a:schemeClr val="bg1"/>
                </a:solidFill>
              </a:rPr>
              <a:t> DJP.</a:t>
            </a:r>
          </a:p>
        </p:txBody>
      </p:sp>
    </p:spTree>
    <p:extLst>
      <p:ext uri="{BB962C8B-B14F-4D97-AF65-F5344CB8AC3E}">
        <p14:creationId xmlns:p14="http://schemas.microsoft.com/office/powerpoint/2010/main" val="53936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BD4AC-D2EA-104A-A110-7F5783739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84663"/>
            <a:ext cx="9905999" cy="4406538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diselenggarakan</a:t>
            </a:r>
            <a:r>
              <a:rPr lang="en-US" dirty="0">
                <a:solidFill>
                  <a:schemeClr val="bg1"/>
                </a:solidFill>
              </a:rPr>
              <a:t> se-kurang2nya </a:t>
            </a:r>
            <a:r>
              <a:rPr lang="en-US" dirty="0" err="1">
                <a:solidFill>
                  <a:schemeClr val="bg1"/>
                </a:solidFill>
              </a:rPr>
              <a:t>terdiri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atas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catatan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mengenai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harta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kewajiban</a:t>
            </a:r>
            <a:r>
              <a:rPr lang="en-US" dirty="0">
                <a:solidFill>
                  <a:schemeClr val="bg1"/>
                </a:solidFill>
              </a:rPr>
              <a:t>, modal,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serta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penjulan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pembelian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sehingga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dihitung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besarnya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pajak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terhutang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catatan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dasar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dokumen</a:t>
            </a:r>
            <a:r>
              <a:rPr lang="en-US" dirty="0">
                <a:solidFill>
                  <a:schemeClr val="bg1"/>
                </a:solidFill>
              </a:rPr>
              <a:t> lain, </a:t>
            </a:r>
            <a:r>
              <a:rPr lang="en-US" dirty="0" err="1">
                <a:solidFill>
                  <a:schemeClr val="bg1"/>
                </a:solidFill>
              </a:rPr>
              <a:t>termasuk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hasil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perolehan</a:t>
            </a:r>
            <a:r>
              <a:rPr lang="en-US" dirty="0">
                <a:solidFill>
                  <a:schemeClr val="bg1"/>
                </a:solidFill>
              </a:rPr>
              <a:t> data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dikelola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elektronik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program </a:t>
            </a:r>
            <a:r>
              <a:rPr lang="en-US" dirty="0" err="1">
                <a:solidFill>
                  <a:schemeClr val="bg1"/>
                </a:solidFill>
              </a:rPr>
              <a:t>aplikasi</a:t>
            </a:r>
            <a:r>
              <a:rPr lang="en-US" dirty="0">
                <a:solidFill>
                  <a:schemeClr val="bg1"/>
                </a:solidFill>
              </a:rPr>
              <a:t> online , </a:t>
            </a:r>
            <a:r>
              <a:rPr lang="en-US" dirty="0" err="1">
                <a:solidFill>
                  <a:schemeClr val="bg1"/>
                </a:solidFill>
              </a:rPr>
              <a:t>wajib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disimpan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selama</a:t>
            </a:r>
            <a:r>
              <a:rPr lang="en-US" dirty="0">
                <a:solidFill>
                  <a:schemeClr val="bg1"/>
                </a:solidFill>
              </a:rPr>
              <a:t> 10 </a:t>
            </a: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di </a:t>
            </a:r>
            <a:r>
              <a:rPr lang="en-US" dirty="0" err="1">
                <a:solidFill>
                  <a:schemeClr val="bg1"/>
                </a:solidFill>
              </a:rPr>
              <a:t>Ind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yaitu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tinggal</a:t>
            </a:r>
            <a:r>
              <a:rPr lang="en-US" dirty="0">
                <a:solidFill>
                  <a:schemeClr val="bg1"/>
                </a:solidFill>
              </a:rPr>
              <a:t> WPOP,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kedudukan</a:t>
            </a:r>
            <a:r>
              <a:rPr lang="en-US" dirty="0">
                <a:solidFill>
                  <a:schemeClr val="bg1"/>
                </a:solidFill>
              </a:rPr>
              <a:t> WP </a:t>
            </a:r>
            <a:r>
              <a:rPr lang="en-US" dirty="0" err="1">
                <a:solidFill>
                  <a:schemeClr val="bg1"/>
                </a:solidFill>
              </a:rPr>
              <a:t>Badan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251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306CB-326D-6945-A308-1C8A9C02A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40080"/>
            <a:ext cx="9905999" cy="5151121"/>
          </a:xfrm>
        </p:spPr>
        <p:txBody>
          <a:bodyPr/>
          <a:lstStyle/>
          <a:p>
            <a:pPr algn="just"/>
            <a:r>
              <a:rPr lang="en-US" dirty="0" err="1">
                <a:solidFill>
                  <a:schemeClr val="bg1"/>
                </a:solidFill>
              </a:rPr>
              <a:t>Prinsip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mengharuskan</a:t>
            </a:r>
            <a:r>
              <a:rPr lang="en-US" dirty="0">
                <a:solidFill>
                  <a:schemeClr val="bg1"/>
                </a:solidFill>
              </a:rPr>
              <a:t> WP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prinsip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metode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konsisten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tahun-tahun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sebelumnya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Tujuannnya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mencegah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penggeseran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rugi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dirty="0" err="1">
                <a:solidFill>
                  <a:schemeClr val="bg1"/>
                </a:solidFill>
              </a:rPr>
              <a:t>Prinsip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dpt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diterapkan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hal</a:t>
            </a:r>
            <a:r>
              <a:rPr lang="en-US" dirty="0">
                <a:solidFill>
                  <a:schemeClr val="bg1"/>
                </a:solidFill>
              </a:rPr>
              <a:t>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Pengajuan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endParaRPr lang="en-US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Tahun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endParaRPr lang="en-US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Metode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penilaian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persediaan</a:t>
            </a:r>
            <a:endParaRPr lang="en-US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Metode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penyusutan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amortisasi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0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7BC6A-66C1-184D-8AD9-81142ACB9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14400"/>
            <a:ext cx="9905999" cy="4876801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>
                <a:solidFill>
                  <a:schemeClr val="bg1"/>
                </a:solidFill>
              </a:rPr>
              <a:t>Stelsel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akrua</a:t>
            </a:r>
            <a:r>
              <a:rPr lang="en-US" dirty="0" err="1">
                <a:solidFill>
                  <a:schemeClr val="bg1"/>
                </a:solidFill>
              </a:rPr>
              <a:t>l</a:t>
            </a:r>
            <a:r>
              <a:rPr lang="en-US" dirty="0">
                <a:solidFill>
                  <a:schemeClr val="bg1"/>
                </a:solidFill>
              </a:rPr>
              <a:t> : </a:t>
            </a:r>
            <a:r>
              <a:rPr lang="en-US" dirty="0" err="1">
                <a:solidFill>
                  <a:schemeClr val="bg1"/>
                </a:solidFill>
              </a:rPr>
              <a:t>metode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perhitungan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diakui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waktu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diperoleh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diakui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waktu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terhutang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sehingga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tdk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tergantung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dibayar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tunai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b="1" dirty="0" err="1">
                <a:solidFill>
                  <a:schemeClr val="bg1"/>
                </a:solidFill>
              </a:rPr>
              <a:t>Stelsel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kas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metode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perhitungannya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berdasarkan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dibayarkan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tunai</a:t>
            </a:r>
            <a:r>
              <a:rPr lang="en-US" dirty="0">
                <a:solidFill>
                  <a:schemeClr val="bg1"/>
                </a:solidFill>
              </a:rPr>
              <a:t> , </a:t>
            </a:r>
            <a:r>
              <a:rPr lang="en-US" dirty="0" err="1">
                <a:solidFill>
                  <a:schemeClr val="bg1"/>
                </a:solidFill>
              </a:rPr>
              <a:t>sehingga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dianggap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penghasilan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apabila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benar-benar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diterima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tunai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tertentu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dianggap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apabila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benar-benar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dibayar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tunai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tertentu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4132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C4CC-D193-C746-B383-169EA7B53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83711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err="1">
                <a:solidFill>
                  <a:schemeClr val="bg1"/>
                </a:solidFill>
              </a:rPr>
              <a:t>Yg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dikecualikan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diatur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dalam</a:t>
            </a:r>
            <a:r>
              <a:rPr lang="en-US" b="1" dirty="0">
                <a:solidFill>
                  <a:schemeClr val="bg1"/>
                </a:solidFill>
              </a:rPr>
              <a:t> Ps 28 ay 8 UU KUP jo PMK-196/PMK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6845-ADDA-5045-B725-2E0884943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98171"/>
            <a:ext cx="9905999" cy="409303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dikecualikan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Ps 28 ay 8 UU KUP jo PMK-196/PMK.03/2007 </a:t>
            </a:r>
            <a:r>
              <a:rPr lang="en-US" dirty="0" err="1">
                <a:solidFill>
                  <a:schemeClr val="bg1"/>
                </a:solidFill>
              </a:rPr>
              <a:t>yaitu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WP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dpt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pembukuan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asing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bhs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Inggris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selain</a:t>
            </a:r>
            <a:r>
              <a:rPr lang="en-US" dirty="0">
                <a:solidFill>
                  <a:schemeClr val="bg1"/>
                </a:solidFill>
              </a:rPr>
              <a:t> rupiah (USD)WP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rangka</a:t>
            </a:r>
            <a:r>
              <a:rPr lang="en-US" dirty="0">
                <a:solidFill>
                  <a:schemeClr val="bg1"/>
                </a:solidFill>
              </a:rPr>
              <a:t> PMA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beroperasi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berdasarkan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ketentuan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peraturan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perundang-undangan</a:t>
            </a:r>
            <a:r>
              <a:rPr lang="en-US" dirty="0">
                <a:solidFill>
                  <a:schemeClr val="bg1"/>
                </a:solidFill>
              </a:rPr>
              <a:t> PMA;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WP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rangka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Kontrak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beroperasi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berdasarkan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ketentuan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perundang-undangan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pertambangan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pertambangan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minyak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gas </a:t>
            </a:r>
            <a:r>
              <a:rPr lang="en-US" dirty="0" err="1">
                <a:solidFill>
                  <a:schemeClr val="bg1"/>
                </a:solidFill>
              </a:rPr>
              <a:t>bumi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WP </a:t>
            </a:r>
            <a:r>
              <a:rPr lang="en-US" dirty="0" err="1">
                <a:solidFill>
                  <a:schemeClr val="bg1"/>
                </a:solidFill>
              </a:rPr>
              <a:t>Kontraktor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Kontrak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Kerja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Sama</a:t>
            </a:r>
            <a:r>
              <a:rPr lang="en-US" dirty="0">
                <a:solidFill>
                  <a:schemeClr val="bg1"/>
                </a:solidFill>
              </a:rPr>
              <a:t> (KKS)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beroperasi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berdasarkan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ketentuan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peraturan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perundang-undangan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pertambangan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minyak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gas </a:t>
            </a:r>
            <a:r>
              <a:rPr lang="en-US" dirty="0" err="1">
                <a:solidFill>
                  <a:schemeClr val="bg1"/>
                </a:solidFill>
              </a:rPr>
              <a:t>bumi;BUT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sebgm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dimaksud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ps</a:t>
            </a:r>
            <a:r>
              <a:rPr lang="en-US" dirty="0">
                <a:solidFill>
                  <a:schemeClr val="bg1"/>
                </a:solidFill>
              </a:rPr>
              <a:t> 2 ay 5 UU </a:t>
            </a:r>
            <a:r>
              <a:rPr lang="en-US" dirty="0" err="1">
                <a:solidFill>
                  <a:schemeClr val="bg1"/>
                </a:solidFill>
              </a:rPr>
              <a:t>PPh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sebgm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dlm</a:t>
            </a:r>
            <a:r>
              <a:rPr lang="en-US" dirty="0">
                <a:solidFill>
                  <a:schemeClr val="bg1"/>
                </a:solidFill>
              </a:rPr>
              <a:t> P3B </a:t>
            </a:r>
            <a:r>
              <a:rPr lang="en-US" dirty="0" err="1">
                <a:solidFill>
                  <a:schemeClr val="bg1"/>
                </a:solidFill>
              </a:rPr>
              <a:t>terkait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pPr algn="just"/>
            <a:r>
              <a:rPr lang="en-US" dirty="0">
                <a:solidFill>
                  <a:schemeClr val="bg1"/>
                </a:solidFill>
              </a:rPr>
              <a:t>WP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berafiliasi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langsung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induk</a:t>
            </a:r>
            <a:r>
              <a:rPr lang="en-US" dirty="0">
                <a:solidFill>
                  <a:schemeClr val="bg1"/>
                </a:solidFill>
              </a:rPr>
              <a:t> di </a:t>
            </a:r>
            <a:r>
              <a:rPr lang="en-US" dirty="0" err="1">
                <a:solidFill>
                  <a:schemeClr val="bg1"/>
                </a:solidFill>
              </a:rPr>
              <a:t>luar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negeri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598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{EA9F01F9-C67B-3041-87E7-DFCB3946CB9C}tf10001122</Template>
  <TotalTime>43</TotalTime>
  <Words>904</Words>
  <Application>Microsoft Macintosh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Tw Cen MT</vt:lpstr>
      <vt:lpstr>Circuit</vt:lpstr>
      <vt:lpstr>PERTEMUAN-07</vt:lpstr>
      <vt:lpstr>PowerPoint Presentation</vt:lpstr>
      <vt:lpstr>PENGERTIAN PEMBUKUAN/PENCATATAN: </vt:lpstr>
      <vt:lpstr>PowerPoint Presentation</vt:lpstr>
      <vt:lpstr>Syarat menyelenggarakan pembukuan : </vt:lpstr>
      <vt:lpstr>PowerPoint Presentation</vt:lpstr>
      <vt:lpstr>PowerPoint Presentation</vt:lpstr>
      <vt:lpstr>PowerPoint Presentation</vt:lpstr>
      <vt:lpstr>Yg dikecualikan diatur dalam Ps 28 ay 8 UU KUP jo PMK-196/PMK</vt:lpstr>
      <vt:lpstr>Syarat untk menyelenggarakan pembukuan bhs asing: </vt:lpstr>
      <vt:lpstr>Pembukuan Dengan Komputer : </vt:lpstr>
      <vt:lpstr>PowerPoint Presentation</vt:lpstr>
      <vt:lpstr>PowerPoint Presentation</vt:lpstr>
      <vt:lpstr>Kewajiban Pencatatan:</vt:lpstr>
      <vt:lpstr>Syarat menyelenggarakan pencatatan :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PERTEMUAN-7</dc:title>
  <dc:creator>29116506 Indra Zulhijayanto</dc:creator>
  <cp:lastModifiedBy>29116506 Indra Zulhijayanto</cp:lastModifiedBy>
  <cp:revision>7</cp:revision>
  <dcterms:created xsi:type="dcterms:W3CDTF">2020-04-21T00:05:50Z</dcterms:created>
  <dcterms:modified xsi:type="dcterms:W3CDTF">2020-04-21T00:49:46Z</dcterms:modified>
</cp:coreProperties>
</file>