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66" r:id="rId3"/>
    <p:sldId id="267" r:id="rId4"/>
    <p:sldId id="270" r:id="rId5"/>
    <p:sldId id="271" r:id="rId6"/>
    <p:sldId id="272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60"/>
  </p:normalViewPr>
  <p:slideViewPr>
    <p:cSldViewPr>
      <p:cViewPr varScale="1">
        <p:scale>
          <a:sx n="67" d="100"/>
          <a:sy n="67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1609D-32D5-4818-9BFA-D5128F1E634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5B8AD-17F1-490F-AA68-857767BC5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48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FEBFC-CBD1-4A59-8ABB-1B75DC04B453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1ECB4-1291-4E86-86BF-8D8C9655D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1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White">
          <a:xfrm>
            <a:off x="2895600" y="3657600"/>
            <a:ext cx="6019800" cy="457200"/>
          </a:xfrm>
          <a:solidFill>
            <a:schemeClr val="tx1"/>
          </a:solidFill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0" y="5867400"/>
            <a:ext cx="2895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b="1" dirty="0" err="1" smtClean="0"/>
              <a:t>Universitas</a:t>
            </a:r>
            <a:r>
              <a:rPr lang="en-US" sz="1200" b="1" baseline="0" dirty="0" smtClean="0"/>
              <a:t> </a:t>
            </a:r>
            <a:r>
              <a:rPr lang="en-US" sz="1200" b="1" baseline="0" dirty="0" err="1" smtClean="0"/>
              <a:t>Komputer</a:t>
            </a:r>
            <a:r>
              <a:rPr lang="en-US" sz="1200" b="1" baseline="0" dirty="0" smtClean="0"/>
              <a:t> Indonesia</a:t>
            </a:r>
            <a:endParaRPr lang="en-US" sz="2000" b="1" dirty="0"/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ltGray">
          <a:xfrm>
            <a:off x="5895975" y="0"/>
            <a:ext cx="3248025" cy="27813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9050" y="2330450"/>
            <a:ext cx="9115425" cy="358775"/>
            <a:chOff x="3827" y="1468"/>
            <a:chExt cx="1927" cy="226"/>
          </a:xfrm>
        </p:grpSpPr>
        <p:sp>
          <p:nvSpPr>
            <p:cNvPr id="3126" name="Line 54"/>
            <p:cNvSpPr>
              <a:spLocks noChangeShapeType="1"/>
            </p:cNvSpPr>
            <p:nvPr/>
          </p:nvSpPr>
          <p:spPr bwMode="white">
            <a:xfrm>
              <a:off x="3827" y="1468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Line 55"/>
            <p:cNvSpPr>
              <a:spLocks noChangeShapeType="1"/>
            </p:cNvSpPr>
            <p:nvPr/>
          </p:nvSpPr>
          <p:spPr bwMode="white">
            <a:xfrm>
              <a:off x="3827" y="1540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Line 56"/>
            <p:cNvSpPr>
              <a:spLocks noChangeShapeType="1"/>
            </p:cNvSpPr>
            <p:nvPr/>
          </p:nvSpPr>
          <p:spPr bwMode="white">
            <a:xfrm>
              <a:off x="3827" y="1616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Line 57"/>
            <p:cNvSpPr>
              <a:spLocks noChangeShapeType="1"/>
            </p:cNvSpPr>
            <p:nvPr/>
          </p:nvSpPr>
          <p:spPr bwMode="white">
            <a:xfrm>
              <a:off x="3827" y="1694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133" name="Picture 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887663" cy="2790825"/>
          </a:xfrm>
          <a:prstGeom prst="rect">
            <a:avLst/>
          </a:prstGeom>
          <a:noFill/>
        </p:spPr>
      </p:pic>
      <p:sp>
        <p:nvSpPr>
          <p:cNvPr id="3132" name="Rectangle 60"/>
          <p:cNvSpPr>
            <a:spLocks noChangeArrowheads="1"/>
          </p:cNvSpPr>
          <p:nvPr/>
        </p:nvSpPr>
        <p:spPr bwMode="black">
          <a:xfrm>
            <a:off x="0" y="2787650"/>
            <a:ext cx="9144000" cy="714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5" name="Rectangle 63"/>
          <p:cNvSpPr>
            <a:spLocks noChangeArrowheads="1"/>
          </p:cNvSpPr>
          <p:nvPr/>
        </p:nvSpPr>
        <p:spPr bwMode="gray">
          <a:xfrm>
            <a:off x="2895600" y="2819400"/>
            <a:ext cx="6248400" cy="685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 bwMode="ltGray">
          <a:xfrm>
            <a:off x="3124200" y="2819400"/>
            <a:ext cx="5791200" cy="685800"/>
          </a:xfrm>
        </p:spPr>
        <p:txBody>
          <a:bodyPr/>
          <a:lstStyle>
            <a:lvl1pPr algn="l">
              <a:defRPr sz="3600" baseline="0"/>
            </a:lvl1pPr>
          </a:lstStyle>
          <a:p>
            <a:r>
              <a:rPr lang="en-US" dirty="0" err="1" smtClean="0"/>
              <a:t>Algoritma</a:t>
            </a:r>
            <a:r>
              <a:rPr lang="en-US" dirty="0" smtClean="0"/>
              <a:t> &amp; </a:t>
            </a:r>
            <a:r>
              <a:rPr lang="en-US" dirty="0" err="1" smtClean="0"/>
              <a:t>Pemrograman</a:t>
            </a:r>
            <a:endParaRPr lang="en-US" dirty="0"/>
          </a:p>
        </p:txBody>
      </p:sp>
      <p:pic>
        <p:nvPicPr>
          <p:cNvPr id="3134" name="Picture 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4488" y="0"/>
            <a:ext cx="3011487" cy="2781300"/>
          </a:xfrm>
          <a:prstGeom prst="rect">
            <a:avLst/>
          </a:prstGeom>
          <a:noFill/>
        </p:spPr>
      </p:pic>
      <p:sp>
        <p:nvSpPr>
          <p:cNvPr id="19" name="Rectangle 2"/>
          <p:cNvSpPr txBox="1">
            <a:spLocks noChangeArrowheads="1"/>
          </p:cNvSpPr>
          <p:nvPr userDrawn="1"/>
        </p:nvSpPr>
        <p:spPr bwMode="ltGray">
          <a:xfrm>
            <a:off x="0" y="2819400"/>
            <a:ext cx="2895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3600" baseline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IF32222</a:t>
            </a:r>
          </a:p>
        </p:txBody>
      </p:sp>
      <p:pic>
        <p:nvPicPr>
          <p:cNvPr id="20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326408" y="3581400"/>
            <a:ext cx="2209800" cy="223926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ectangle 3"/>
          <p:cNvSpPr txBox="1">
            <a:spLocks noChangeArrowheads="1"/>
          </p:cNvSpPr>
          <p:nvPr userDrawn="1"/>
        </p:nvSpPr>
        <p:spPr bwMode="grayWhite">
          <a:xfrm>
            <a:off x="5334000" y="5715000"/>
            <a:ext cx="3810000" cy="4572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Tati Harihayati M., M.T.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095500" cy="6092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134100" cy="6092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50260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gi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2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Rectangle 32"/>
          <p:cNvSpPr>
            <a:spLocks noChangeArrowheads="1"/>
          </p:cNvSpPr>
          <p:nvPr/>
        </p:nvSpPr>
        <p:spPr bwMode="ltGray">
          <a:xfrm>
            <a:off x="11113" y="0"/>
            <a:ext cx="9132887" cy="11255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0" y="879475"/>
            <a:ext cx="9144000" cy="144463"/>
            <a:chOff x="1519" y="554"/>
            <a:chExt cx="4241" cy="91"/>
          </a:xfrm>
        </p:grpSpPr>
        <p:sp>
          <p:nvSpPr>
            <p:cNvPr id="1058" name="Line 34"/>
            <p:cNvSpPr>
              <a:spLocks noChangeShapeType="1"/>
            </p:cNvSpPr>
            <p:nvPr userDrawn="1"/>
          </p:nvSpPr>
          <p:spPr bwMode="white">
            <a:xfrm>
              <a:off x="1519" y="554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Line 35"/>
            <p:cNvSpPr>
              <a:spLocks noChangeShapeType="1"/>
            </p:cNvSpPr>
            <p:nvPr userDrawn="1"/>
          </p:nvSpPr>
          <p:spPr bwMode="white">
            <a:xfrm>
              <a:off x="1519" y="599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Line 36"/>
            <p:cNvSpPr>
              <a:spLocks noChangeShapeType="1"/>
            </p:cNvSpPr>
            <p:nvPr userDrawn="1"/>
          </p:nvSpPr>
          <p:spPr bwMode="white">
            <a:xfrm>
              <a:off x="1519" y="645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0" y="-11113"/>
            <a:ext cx="2341563" cy="1123951"/>
            <a:chOff x="0" y="0"/>
            <a:chExt cx="1475" cy="694"/>
          </a:xfrm>
        </p:grpSpPr>
        <p:graphicFrame>
          <p:nvGraphicFramePr>
            <p:cNvPr id="1062" name="Object 38"/>
            <p:cNvGraphicFramePr>
              <a:graphicFrameLocks noChangeAspect="1"/>
            </p:cNvGraphicFramePr>
            <p:nvPr/>
          </p:nvGraphicFramePr>
          <p:xfrm>
            <a:off x="695" y="0"/>
            <a:ext cx="780" cy="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2" name="Image" r:id="rId17" imgW="3646321" imgH="3931376" progId="Photoshop.Image.6">
                    <p:embed/>
                  </p:oleObj>
                </mc:Choice>
                <mc:Fallback>
                  <p:oleObj name="Image" r:id="rId17" imgW="3646321" imgH="3931376" progId="Photoshop.Image.6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b="11470"/>
                        <a:stretch>
                          <a:fillRect/>
                        </a:stretch>
                      </p:blipFill>
                      <p:spPr bwMode="auto">
                        <a:xfrm>
                          <a:off x="695" y="0"/>
                          <a:ext cx="780" cy="6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2D6BC7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1D528D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B2B2B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63" name="Object 39"/>
            <p:cNvGraphicFramePr>
              <a:graphicFrameLocks noChangeAspect="1"/>
            </p:cNvGraphicFramePr>
            <p:nvPr/>
          </p:nvGraphicFramePr>
          <p:xfrm>
            <a:off x="0" y="0"/>
            <a:ext cx="737" cy="6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3" name="Image" r:id="rId19" imgW="2575783" imgH="2545301" progId="Photoshop.Image.6">
                    <p:embed/>
                  </p:oleObj>
                </mc:Choice>
                <mc:Fallback>
                  <p:oleObj name="Image" r:id="rId19" imgW="2575783" imgH="2545301" progId="Photoshop.Image.6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737" cy="6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2D6BC7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1D528D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B2B2B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228600"/>
            <a:ext cx="632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fld id="{0BC7E5B2-E02E-4107-BA48-AC9A8DE65C04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</a:defRPr>
            </a:lvl1pPr>
          </a:lstStyle>
          <a:p>
            <a:pPr algn="r"/>
            <a:r>
              <a:rPr lang="en-US" dirty="0" err="1" smtClean="0"/>
              <a:t>Oleh</a:t>
            </a:r>
            <a:r>
              <a:rPr lang="en-US" dirty="0" smtClean="0"/>
              <a:t> : </a:t>
            </a:r>
            <a:r>
              <a:rPr lang="en-US" dirty="0" err="1" smtClean="0"/>
              <a:t>Andri</a:t>
            </a:r>
            <a:r>
              <a:rPr lang="en-US" dirty="0" smtClean="0"/>
              <a:t> </a:t>
            </a:r>
            <a:r>
              <a:rPr lang="en-US" dirty="0" err="1" smtClean="0"/>
              <a:t>Heryandi</a:t>
            </a:r>
            <a:r>
              <a:rPr lang="en-US" dirty="0" smtClean="0"/>
              <a:t>, M.T.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B5A8FFD0-3CDF-4C62-9758-48B2FD26A28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0" y="1109663"/>
            <a:ext cx="9144000" cy="169862"/>
            <a:chOff x="0" y="699"/>
            <a:chExt cx="5760" cy="107"/>
          </a:xfrm>
        </p:grpSpPr>
        <p:sp>
          <p:nvSpPr>
            <p:cNvPr id="1064" name="Rectangle 40"/>
            <p:cNvSpPr>
              <a:spLocks noChangeArrowheads="1"/>
            </p:cNvSpPr>
            <p:nvPr userDrawn="1"/>
          </p:nvSpPr>
          <p:spPr bwMode="gray">
            <a:xfrm>
              <a:off x="0" y="699"/>
              <a:ext cx="5760" cy="45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Rectangle 42"/>
            <p:cNvSpPr>
              <a:spLocks noChangeArrowheads="1"/>
            </p:cNvSpPr>
            <p:nvPr userDrawn="1"/>
          </p:nvSpPr>
          <p:spPr bwMode="gray">
            <a:xfrm>
              <a:off x="1476" y="713"/>
              <a:ext cx="4284" cy="93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8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1"/>
          <a:stretch>
            <a:fillRect/>
          </a:stretch>
        </p:blipFill>
        <p:spPr bwMode="auto">
          <a:xfrm>
            <a:off x="8686800" y="1295400"/>
            <a:ext cx="375987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1"/>
          <a:stretch>
            <a:fillRect/>
          </a:stretch>
        </p:blipFill>
        <p:spPr bwMode="auto">
          <a:xfrm>
            <a:off x="76200" y="1295400"/>
            <a:ext cx="375987" cy="381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DOUBLE LINKED LIST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819400"/>
            <a:ext cx="5943600" cy="685800"/>
          </a:xfrm>
        </p:spPr>
        <p:txBody>
          <a:bodyPr/>
          <a:lstStyle/>
          <a:p>
            <a:pPr algn="ctr"/>
            <a:r>
              <a:rPr lang="en-US" dirty="0" smtClean="0"/>
              <a:t>JAWABAN SOAL LATIHAN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 smtClean="0"/>
              <a:t>Jawaban</a:t>
            </a:r>
            <a:r>
              <a:rPr lang="en-US" sz="3800" dirty="0" smtClean="0"/>
              <a:t> </a:t>
            </a:r>
            <a:r>
              <a:rPr lang="en-US" sz="3800" dirty="0" err="1" smtClean="0"/>
              <a:t>Soal</a:t>
            </a:r>
            <a:r>
              <a:rPr lang="en-US" sz="3800" dirty="0" smtClean="0"/>
              <a:t> </a:t>
            </a:r>
            <a:r>
              <a:rPr lang="en-US" sz="3800" dirty="0" err="1" smtClean="0"/>
              <a:t>Latihan</a:t>
            </a:r>
            <a:r>
              <a:rPr lang="en-US" sz="3800" dirty="0" smtClean="0"/>
              <a:t> No. 1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14700" indent="-331470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SisipBelakangMhs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I/O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Awal,Akhir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MhsBaru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{I.S. : List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terdefinisi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indent="-971550">
              <a:spcBef>
                <a:spcPts val="0"/>
              </a:spcBef>
              <a:buNone/>
            </a:pP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{F.S. :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menghasilkan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yang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disisipkan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satu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di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belakang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Kamus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Algoritma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MhsBaru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.Next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Nil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Nil)</a:t>
            </a:r>
          </a:p>
          <a:p>
            <a:pPr marL="6858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287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Nil</a:t>
            </a:r>
          </a:p>
          <a:p>
            <a:pPr marL="10287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287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.Next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287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Akhir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EndProcedure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524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/>
              <a:t>Jawaban</a:t>
            </a:r>
            <a:r>
              <a:rPr lang="en-US" sz="3800" dirty="0"/>
              <a:t> </a:t>
            </a:r>
            <a:r>
              <a:rPr lang="en-US" sz="3800" dirty="0" err="1"/>
              <a:t>Soal</a:t>
            </a:r>
            <a:r>
              <a:rPr lang="en-US" sz="3800" dirty="0"/>
              <a:t> </a:t>
            </a:r>
            <a:r>
              <a:rPr lang="en-US" sz="3800" dirty="0" err="1"/>
              <a:t>Latihan</a:t>
            </a:r>
            <a:r>
              <a:rPr lang="en-US" sz="3800" dirty="0"/>
              <a:t> No. </a:t>
            </a:r>
            <a:r>
              <a:rPr lang="en-US" sz="3800" dirty="0" smtClean="0"/>
              <a:t>2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86100" indent="-308610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HapusTengahMhs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I/O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Awal,Akhir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MhsHapus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{I.S. : List </a:t>
            </a:r>
            <a:r>
              <a:rPr lang="en-US" sz="1600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terdefinisi</a:t>
            </a:r>
            <a:r>
              <a:rPr lang="en-US" sz="16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indent="-971550">
              <a:spcBef>
                <a:spcPts val="0"/>
              </a:spcBef>
              <a:buNone/>
            </a:pPr>
            <a:r>
              <a:rPr lang="en-US" sz="16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{F.S. : </a:t>
            </a:r>
            <a:r>
              <a:rPr lang="en-US" sz="1600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menghasilkan</a:t>
            </a:r>
            <a:r>
              <a:rPr lang="en-US" sz="16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 </a:t>
            </a:r>
            <a:r>
              <a:rPr lang="en-US" sz="1600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yang </a:t>
            </a:r>
            <a:r>
              <a:rPr lang="en-US" sz="1600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datanya</a:t>
            </a:r>
            <a:r>
              <a:rPr lang="en-US" sz="1600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dihapus</a:t>
            </a:r>
            <a:r>
              <a:rPr lang="en-US" sz="16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Kamus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NIMHapus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Ketemu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: </a:t>
            </a: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endParaRPr lang="en-US" sz="1600" b="1" u="sng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Algoritma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NIMHapus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Awal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Ketemu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 false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Ketemu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≠ Nil) 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6858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InfoMhs.NIM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NIMHapus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2001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Ketemu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true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2001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859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/>
              <a:t>Jawaban</a:t>
            </a:r>
            <a:r>
              <a:rPr lang="en-US" sz="3800" dirty="0"/>
              <a:t> </a:t>
            </a:r>
            <a:r>
              <a:rPr lang="en-US" sz="3800" dirty="0" err="1"/>
              <a:t>Soal</a:t>
            </a:r>
            <a:r>
              <a:rPr lang="en-US" sz="3800" dirty="0"/>
              <a:t> </a:t>
            </a:r>
            <a:r>
              <a:rPr lang="en-US" sz="3800" dirty="0" err="1"/>
              <a:t>Latihan</a:t>
            </a:r>
            <a:r>
              <a:rPr lang="en-US" sz="3800" dirty="0"/>
              <a:t> No. </a:t>
            </a:r>
            <a:r>
              <a:rPr lang="en-US" sz="3800" dirty="0" smtClean="0"/>
              <a:t>2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026025"/>
          </a:xfrm>
        </p:spPr>
        <p:txBody>
          <a:bodyPr/>
          <a:lstStyle/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Ketemu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2865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MhsHapus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InfoMhs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If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Awal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=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Akhir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)  {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Jika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hanya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satu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simpul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}</a:t>
            </a:r>
          </a:p>
          <a:p>
            <a:pPr marL="108585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Then</a:t>
            </a:r>
          </a:p>
          <a:p>
            <a:pPr marL="13144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Awal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Nil</a:t>
            </a:r>
          </a:p>
          <a:p>
            <a:pPr marL="13144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Akhir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 Nil</a:t>
            </a:r>
          </a:p>
          <a:p>
            <a:pPr marL="108585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Else</a:t>
            </a:r>
          </a:p>
          <a:p>
            <a:pPr marL="131445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If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=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Awal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)  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{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jika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ditemukan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di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simpul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pertama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}</a:t>
            </a:r>
          </a:p>
          <a:p>
            <a:pPr marL="14859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Then</a:t>
            </a:r>
          </a:p>
          <a:p>
            <a:pPr marL="17145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Awal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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Awal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.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Next</a:t>
            </a:r>
          </a:p>
          <a:p>
            <a:pPr marL="17145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Awal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Prev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Nil</a:t>
            </a:r>
          </a:p>
          <a:p>
            <a:pPr marL="14859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Else</a:t>
            </a:r>
          </a:p>
          <a:p>
            <a:pPr marL="17145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If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=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Akhir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) 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{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jika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ditemukan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di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simpul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terakhir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}</a:t>
            </a:r>
            <a:endParaRPr lang="en-US" sz="1600" b="1" i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188595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Then</a:t>
            </a:r>
          </a:p>
          <a:p>
            <a:pPr marL="21145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Akhir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Akhir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Prev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21145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Akhir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.Next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Nil</a:t>
            </a:r>
          </a:p>
          <a:p>
            <a:pPr marL="188595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Else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 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{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ditemukan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di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tengah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}</a:t>
            </a:r>
            <a:endParaRPr lang="en-US" sz="1600" b="1" i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21145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Prev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.Next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.Next</a:t>
            </a:r>
          </a:p>
          <a:p>
            <a:pPr marL="211455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.Next.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Prev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Prev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934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/>
              <a:t>Jawaban</a:t>
            </a:r>
            <a:r>
              <a:rPr lang="en-US" sz="3800" dirty="0"/>
              <a:t> </a:t>
            </a:r>
            <a:r>
              <a:rPr lang="en-US" sz="3800" dirty="0" err="1"/>
              <a:t>Soal</a:t>
            </a:r>
            <a:r>
              <a:rPr lang="en-US" sz="3800" dirty="0"/>
              <a:t> </a:t>
            </a:r>
            <a:r>
              <a:rPr lang="en-US" sz="3800" dirty="0" err="1"/>
              <a:t>Latihan</a:t>
            </a:r>
            <a:r>
              <a:rPr lang="en-US" sz="3800" dirty="0"/>
              <a:t> No. </a:t>
            </a:r>
            <a:r>
              <a:rPr lang="en-US" sz="3800" dirty="0" smtClean="0"/>
              <a:t>2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026025"/>
          </a:xfrm>
        </p:spPr>
        <p:txBody>
          <a:bodyPr/>
          <a:lstStyle/>
          <a:p>
            <a:pPr marL="171450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Dealloc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2865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(‘NIM ‘,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NIMHapus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,’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tidak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ada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!’)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EndProcedure</a:t>
            </a: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500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/>
              <a:t>Jawaban</a:t>
            </a:r>
            <a:r>
              <a:rPr lang="en-US" sz="3800" dirty="0"/>
              <a:t> </a:t>
            </a:r>
            <a:r>
              <a:rPr lang="en-US" sz="3800" dirty="0" err="1"/>
              <a:t>Soal</a:t>
            </a:r>
            <a:r>
              <a:rPr lang="en-US" sz="3800" dirty="0"/>
              <a:t> </a:t>
            </a:r>
            <a:r>
              <a:rPr lang="en-US" sz="3800" dirty="0" err="1"/>
              <a:t>Latihan</a:t>
            </a:r>
            <a:r>
              <a:rPr lang="en-US" sz="3800" dirty="0"/>
              <a:t> No. </a:t>
            </a:r>
            <a:r>
              <a:rPr lang="en-US" sz="3800" dirty="0" smtClean="0"/>
              <a:t>3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UrutNamaAsc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I/O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Awal,Akhir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{I.S. : List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terdefinisi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indent="-971550">
              <a:spcBef>
                <a:spcPts val="0"/>
              </a:spcBef>
              <a:buNone/>
            </a:pP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{F.S. :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menghasilkan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yang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terurut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secara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ascending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berdasarkan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Nama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menggunakan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Maximum Sort}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Kamus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j, max :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     :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Algoritma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Akhir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≠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74295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ax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295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295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≠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Nil) </a:t>
            </a: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8585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InfoMhs.Nama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≥ max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InfoMhs.Nama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716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60020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ax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j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8585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771900" indent="-268605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771900" indent="-302895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152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/>
              <a:t>Jawaban</a:t>
            </a:r>
            <a:r>
              <a:rPr lang="en-US" sz="3800" dirty="0"/>
              <a:t> </a:t>
            </a:r>
            <a:r>
              <a:rPr lang="en-US" sz="3800" dirty="0" err="1"/>
              <a:t>Soal</a:t>
            </a:r>
            <a:r>
              <a:rPr lang="en-US" sz="3800" dirty="0"/>
              <a:t> </a:t>
            </a:r>
            <a:r>
              <a:rPr lang="en-US" sz="3800" dirty="0" err="1"/>
              <a:t>Latihan</a:t>
            </a:r>
            <a:r>
              <a:rPr lang="en-US" sz="3800" dirty="0"/>
              <a:t> No. </a:t>
            </a:r>
            <a:r>
              <a:rPr lang="en-US" sz="3800" dirty="0" smtClean="0"/>
              <a:t>3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5850" indent="0">
              <a:spcBef>
                <a:spcPts val="0"/>
              </a:spcBef>
              <a:buNone/>
            </a:pP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Tukar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8585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858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max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8585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</a:p>
          <a:p>
            <a:pPr marL="1085850" indent="0">
              <a:spcBef>
                <a:spcPts val="0"/>
              </a:spcBef>
              <a:buNone/>
            </a:pP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771900" indent="-268605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{pointer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bergerak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simpul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sebelah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kirinya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74295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2950" indent="0">
              <a:spcBef>
                <a:spcPts val="0"/>
              </a:spcBef>
              <a:buNone/>
            </a:pP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EndProcedure</a:t>
            </a: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b="1" u="sng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u="sng" dirty="0" err="1">
                <a:solidFill>
                  <a:srgbClr val="FF0000"/>
                </a:solidFill>
              </a:rPr>
              <a:t>Catatan</a:t>
            </a:r>
            <a:r>
              <a:rPr lang="en-US" sz="1600" b="1" u="sng" dirty="0">
                <a:solidFill>
                  <a:srgbClr val="FF0000"/>
                </a:solidFill>
              </a:rPr>
              <a:t>:</a:t>
            </a:r>
            <a:endParaRPr lang="en-US" sz="1600" dirty="0">
              <a:solidFill>
                <a:srgbClr val="FF0000"/>
              </a:solidFill>
            </a:endParaRPr>
          </a:p>
          <a:p>
            <a:pPr lvl="0" algn="just"/>
            <a:r>
              <a:rPr lang="en-US" sz="1600" dirty="0" err="1">
                <a:solidFill>
                  <a:schemeClr val="tx2"/>
                </a:solidFill>
              </a:rPr>
              <a:t>Pada</a:t>
            </a:r>
            <a:r>
              <a:rPr lang="en-US" sz="1600" dirty="0">
                <a:solidFill>
                  <a:schemeClr val="tx2"/>
                </a:solidFill>
              </a:rPr>
              <a:t> linked list </a:t>
            </a:r>
            <a:r>
              <a:rPr lang="en-US" sz="1600" dirty="0" err="1">
                <a:solidFill>
                  <a:schemeClr val="tx2"/>
                </a:solidFill>
              </a:rPr>
              <a:t>tidak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bisa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menggunakan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bentuk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pengulangan</a:t>
            </a:r>
            <a:r>
              <a:rPr lang="en-US" sz="1600" dirty="0">
                <a:solidFill>
                  <a:schemeClr val="tx2"/>
                </a:solidFill>
              </a:rPr>
              <a:t> for-do</a:t>
            </a:r>
          </a:p>
          <a:p>
            <a:pPr lvl="0" algn="just"/>
            <a:r>
              <a:rPr lang="en-US" sz="1600" dirty="0" err="1">
                <a:solidFill>
                  <a:schemeClr val="tx2"/>
                </a:solidFill>
              </a:rPr>
              <a:t>Pada</a:t>
            </a:r>
            <a:r>
              <a:rPr lang="en-US" sz="1600" dirty="0">
                <a:solidFill>
                  <a:schemeClr val="tx2"/>
                </a:solidFill>
              </a:rPr>
              <a:t> linked list operator </a:t>
            </a:r>
            <a:r>
              <a:rPr lang="en-US" sz="1600" dirty="0" err="1">
                <a:solidFill>
                  <a:schemeClr val="tx2"/>
                </a:solidFill>
              </a:rPr>
              <a:t>relasional</a:t>
            </a:r>
            <a:r>
              <a:rPr lang="en-US" sz="1600" dirty="0">
                <a:solidFill>
                  <a:schemeClr val="tx2"/>
                </a:solidFill>
              </a:rPr>
              <a:t> yang </a:t>
            </a:r>
            <a:r>
              <a:rPr lang="en-US" sz="1600" dirty="0" err="1">
                <a:solidFill>
                  <a:schemeClr val="tx2"/>
                </a:solidFill>
              </a:rPr>
              <a:t>dapat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digunakan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untuk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membandingan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dua</a:t>
            </a:r>
            <a:r>
              <a:rPr lang="en-US" sz="1600" dirty="0">
                <a:solidFill>
                  <a:schemeClr val="tx2"/>
                </a:solidFill>
              </a:rPr>
              <a:t> pointer </a:t>
            </a:r>
            <a:r>
              <a:rPr lang="en-US" sz="1600" dirty="0" err="1">
                <a:solidFill>
                  <a:schemeClr val="tx2"/>
                </a:solidFill>
              </a:rPr>
              <a:t>hanya</a:t>
            </a:r>
            <a:r>
              <a:rPr lang="en-US" sz="1600" dirty="0">
                <a:solidFill>
                  <a:schemeClr val="tx2"/>
                </a:solidFill>
              </a:rPr>
              <a:t> operator = (</a:t>
            </a:r>
            <a:r>
              <a:rPr lang="en-US" sz="1600" dirty="0" err="1">
                <a:solidFill>
                  <a:schemeClr val="tx2"/>
                </a:solidFill>
              </a:rPr>
              <a:t>sama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dengan</a:t>
            </a:r>
            <a:r>
              <a:rPr lang="en-US" sz="1600" dirty="0">
                <a:solidFill>
                  <a:schemeClr val="tx2"/>
                </a:solidFill>
              </a:rPr>
              <a:t>) </a:t>
            </a:r>
            <a:r>
              <a:rPr lang="en-US" sz="1600" dirty="0" err="1">
                <a:solidFill>
                  <a:schemeClr val="tx2"/>
                </a:solidFill>
              </a:rPr>
              <a:t>atau</a:t>
            </a:r>
            <a:r>
              <a:rPr lang="en-US" sz="1600" dirty="0">
                <a:solidFill>
                  <a:schemeClr val="tx2"/>
                </a:solidFill>
              </a:rPr>
              <a:t> ≠ (</a:t>
            </a:r>
            <a:r>
              <a:rPr lang="en-US" sz="1600" dirty="0" err="1">
                <a:solidFill>
                  <a:schemeClr val="tx2"/>
                </a:solidFill>
              </a:rPr>
              <a:t>tidak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sama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dengan</a:t>
            </a:r>
            <a:r>
              <a:rPr lang="en-US" sz="1600" dirty="0">
                <a:solidFill>
                  <a:schemeClr val="tx2"/>
                </a:solidFill>
              </a:rPr>
              <a:t>), </a:t>
            </a:r>
            <a:r>
              <a:rPr lang="en-US" sz="1600" dirty="0" err="1">
                <a:solidFill>
                  <a:schemeClr val="tx2"/>
                </a:solidFill>
              </a:rPr>
              <a:t>sedangkan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untuk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membandingkan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medan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datanya</a:t>
            </a:r>
            <a:r>
              <a:rPr lang="en-US" sz="1600" dirty="0">
                <a:solidFill>
                  <a:schemeClr val="tx2"/>
                </a:solidFill>
              </a:rPr>
              <a:t> (data </a:t>
            </a:r>
            <a:r>
              <a:rPr lang="en-US" sz="1600" dirty="0" err="1">
                <a:solidFill>
                  <a:schemeClr val="tx2"/>
                </a:solidFill>
              </a:rPr>
              <a:t>dari</a:t>
            </a:r>
            <a:r>
              <a:rPr lang="en-US" sz="1600" dirty="0">
                <a:solidFill>
                  <a:schemeClr val="tx2"/>
                </a:solidFill>
              </a:rPr>
              <a:t> list) </a:t>
            </a:r>
            <a:r>
              <a:rPr lang="en-US" sz="1600" dirty="0" err="1">
                <a:solidFill>
                  <a:schemeClr val="tx2"/>
                </a:solidFill>
              </a:rPr>
              <a:t>bisa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menggunakan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seluruh</a:t>
            </a:r>
            <a:r>
              <a:rPr lang="en-US" sz="1600" dirty="0">
                <a:solidFill>
                  <a:schemeClr val="tx2"/>
                </a:solidFill>
              </a:rPr>
              <a:t> operator </a:t>
            </a:r>
            <a:r>
              <a:rPr lang="en-US" sz="1600" dirty="0" err="1">
                <a:solidFill>
                  <a:schemeClr val="tx2"/>
                </a:solidFill>
              </a:rPr>
              <a:t>relasional</a:t>
            </a:r>
            <a:endParaRPr lang="en-US" sz="1600" dirty="0">
              <a:solidFill>
                <a:schemeClr val="tx2"/>
              </a:solidFill>
            </a:endParaRPr>
          </a:p>
          <a:p>
            <a:pPr lvl="0" algn="just"/>
            <a:r>
              <a:rPr lang="en-US" sz="1600" dirty="0" err="1">
                <a:solidFill>
                  <a:schemeClr val="tx2"/>
                </a:solidFill>
              </a:rPr>
              <a:t>Operasi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pengurutan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menggunakan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metode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Maximum </a:t>
            </a:r>
            <a:r>
              <a:rPr lang="en-US" sz="1600" dirty="0">
                <a:solidFill>
                  <a:schemeClr val="tx2"/>
                </a:solidFill>
              </a:rPr>
              <a:t>Sort </a:t>
            </a:r>
            <a:r>
              <a:rPr lang="en-US" sz="1600" dirty="0" err="1">
                <a:solidFill>
                  <a:schemeClr val="tx2"/>
                </a:solidFill>
              </a:rPr>
              <a:t>illustrasinya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dapat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dilihat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pada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slide Maximum Sort </a:t>
            </a:r>
            <a:r>
              <a:rPr lang="en-US" sz="1600" dirty="0" err="1" smtClean="0">
                <a:solidFill>
                  <a:schemeClr val="tx2"/>
                </a:solidFill>
              </a:rPr>
              <a:t>Secara</a:t>
            </a:r>
            <a:r>
              <a:rPr lang="en-US" sz="1600" dirty="0" smtClean="0">
                <a:solidFill>
                  <a:schemeClr val="tx2"/>
                </a:solidFill>
              </a:rPr>
              <a:t> Ascending</a:t>
            </a:r>
            <a:endParaRPr lang="en-US" sz="16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b="1" u="sng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961574"/>
      </p:ext>
    </p:extLst>
  </p:cSld>
  <p:clrMapOvr>
    <a:masterClrMapping/>
  </p:clrMapOvr>
</p:sld>
</file>

<file path=ppt/theme/theme1.xml><?xml version="1.0" encoding="utf-8"?>
<a:theme xmlns:a="http://schemas.openxmlformats.org/drawingml/2006/main" name="ms01_1">
  <a:themeElements>
    <a:clrScheme name="ms01_1 1">
      <a:dk1>
        <a:srgbClr val="1D528D"/>
      </a:dk1>
      <a:lt1>
        <a:srgbClr val="FFFFFF"/>
      </a:lt1>
      <a:dk2>
        <a:srgbClr val="000000"/>
      </a:dk2>
      <a:lt2>
        <a:srgbClr val="B2B2B2"/>
      </a:lt2>
      <a:accent1>
        <a:srgbClr val="2D6BC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BAE0"/>
      </a:accent5>
      <a:accent6>
        <a:srgbClr val="E78A00"/>
      </a:accent6>
      <a:hlink>
        <a:srgbClr val="9999FF"/>
      </a:hlink>
      <a:folHlink>
        <a:srgbClr val="969696"/>
      </a:folHlink>
    </a:clrScheme>
    <a:fontScheme name="ms0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01_1 1">
        <a:dk1>
          <a:srgbClr val="1D528D"/>
        </a:dk1>
        <a:lt1>
          <a:srgbClr val="FFFFFF"/>
        </a:lt1>
        <a:dk2>
          <a:srgbClr val="000000"/>
        </a:dk2>
        <a:lt2>
          <a:srgbClr val="B2B2B2"/>
        </a:lt2>
        <a:accent1>
          <a:srgbClr val="2D6BC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BAE0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2">
        <a:dk1>
          <a:srgbClr val="808080"/>
        </a:dk1>
        <a:lt1>
          <a:srgbClr val="FFFFFF"/>
        </a:lt1>
        <a:dk2>
          <a:srgbClr val="000000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3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2465</TotalTime>
  <Words>456</Words>
  <Application>Microsoft Office PowerPoint</Application>
  <PresentationFormat>On-screen Show (4:3)</PresentationFormat>
  <Paragraphs>107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Courier New</vt:lpstr>
      <vt:lpstr>Symbol</vt:lpstr>
      <vt:lpstr>Wingdings</vt:lpstr>
      <vt:lpstr>Wingdings 2</vt:lpstr>
      <vt:lpstr>ms01_1</vt:lpstr>
      <vt:lpstr>Image</vt:lpstr>
      <vt:lpstr>JAWABAN SOAL LATIHAN</vt:lpstr>
      <vt:lpstr>Jawaban Soal Latihan No. 1</vt:lpstr>
      <vt:lpstr>Jawaban Soal Latihan No. 2</vt:lpstr>
      <vt:lpstr>Jawaban Soal Latihan No. 2</vt:lpstr>
      <vt:lpstr>Jawaban Soal Latihan No. 2</vt:lpstr>
      <vt:lpstr>Jawaban Soal Latihan No. 3</vt:lpstr>
      <vt:lpstr>Jawaban Soal Latihan No. 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&amp; Pemrograman</dc:title>
  <dc:creator>Andri Heryandi</dc:creator>
  <cp:lastModifiedBy>Tati Harihayati</cp:lastModifiedBy>
  <cp:revision>70</cp:revision>
  <dcterms:created xsi:type="dcterms:W3CDTF">2012-09-11T04:03:29Z</dcterms:created>
  <dcterms:modified xsi:type="dcterms:W3CDTF">2020-04-23T03:03:08Z</dcterms:modified>
</cp:coreProperties>
</file>