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60" r:id="rId3"/>
    <p:sldId id="312" r:id="rId4"/>
    <p:sldId id="313" r:id="rId5"/>
    <p:sldId id="314" r:id="rId6"/>
    <p:sldId id="361" r:id="rId7"/>
    <p:sldId id="362" r:id="rId8"/>
    <p:sldId id="335" r:id="rId9"/>
    <p:sldId id="336" r:id="rId10"/>
    <p:sldId id="333" r:id="rId11"/>
    <p:sldId id="349" r:id="rId12"/>
    <p:sldId id="350" r:id="rId13"/>
    <p:sldId id="363" r:id="rId14"/>
    <p:sldId id="364" r:id="rId15"/>
    <p:sldId id="365" r:id="rId16"/>
    <p:sldId id="367" r:id="rId17"/>
    <p:sldId id="368" r:id="rId18"/>
    <p:sldId id="354" r:id="rId19"/>
    <p:sldId id="289" r:id="rId2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C183A-B7AA-416C-8ACE-B14E6DAC92C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011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b="1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CIRCULAR linked list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077196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Single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2743200"/>
          <a:ext cx="7086600" cy="1889762"/>
        </p:xfrm>
        <a:graphic>
          <a:graphicData uri="http://schemas.openxmlformats.org/drawingml/2006/table">
            <a:tbl>
              <a:tblPr/>
              <a:tblGrid>
                <a:gridCol w="2827987"/>
                <a:gridCol w="1530439"/>
                <a:gridCol w="2728174"/>
              </a:tblGrid>
              <a:tr h="1889762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1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2185988" y="3519488"/>
            <a:ext cx="1865186" cy="684778"/>
            <a:chOff x="3384550" y="2819399"/>
            <a:chExt cx="1568450" cy="685800"/>
          </a:xfrm>
        </p:grpSpPr>
        <p:sp>
          <p:nvSpPr>
            <p:cNvPr id="19" name="Rectangle 18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866900" y="3900488"/>
            <a:ext cx="2489327" cy="538158"/>
            <a:chOff x="2590800" y="3652842"/>
            <a:chExt cx="2489327" cy="53815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667000" y="3595688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 smtClean="0"/>
              <a:t>awal</a:t>
            </a:r>
            <a:endParaRPr lang="en-US" sz="3000" b="1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  <a:endCxn id="17" idx="0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891006" y="4232912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1689098" y="3071807"/>
            <a:ext cx="1568450" cy="685802"/>
            <a:chOff x="-44122" y="2462473"/>
            <a:chExt cx="1219200" cy="534195"/>
          </a:xfrm>
        </p:grpSpPr>
        <p:sp>
          <p:nvSpPr>
            <p:cNvPr id="47" name="Rectangle 46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019298" y="314800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002784" y="2233608"/>
            <a:ext cx="4705350" cy="1524000"/>
            <a:chOff x="4790186" y="3276599"/>
            <a:chExt cx="4705350" cy="1524000"/>
          </a:xfrm>
        </p:grpSpPr>
        <p:grpSp>
          <p:nvGrpSpPr>
            <p:cNvPr id="54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Arrow Connector 56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1" name="Shape 63"/>
            <p:cNvCxnSpPr>
              <a:stCxn id="60" idx="1"/>
              <a:endCxn id="64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>
            <a:off x="3006808" y="337660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3721544" y="3380999"/>
            <a:ext cx="4361186" cy="642938"/>
            <a:chOff x="2698750" y="3505197"/>
            <a:chExt cx="5454650" cy="433339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340296" y="3380999"/>
            <a:ext cx="6734168" cy="642938"/>
            <a:chOff x="2038352" y="4538662"/>
            <a:chExt cx="6734168" cy="64293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204643" y="3509605"/>
            <a:ext cx="268680" cy="8337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52" grpId="0"/>
      <p:bldP spid="5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 Narrow" pitchFamily="34" charset="0"/>
              </a:rPr>
              <a:t>Circular Double Linked List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08850"/>
              </p:ext>
            </p:extLst>
          </p:nvPr>
        </p:nvGraphicFramePr>
        <p:xfrm>
          <a:off x="1143001" y="2743200"/>
          <a:ext cx="7620000" cy="2286000"/>
        </p:xfrm>
        <a:graphic>
          <a:graphicData uri="http://schemas.openxmlformats.org/drawingml/2006/table">
            <a:tbl>
              <a:tblPr/>
              <a:tblGrid>
                <a:gridCol w="4114799"/>
                <a:gridCol w="1524000"/>
                <a:gridCol w="1981201"/>
              </a:tblGrid>
              <a:tr h="2286000">
                <a:tc>
                  <a:txBody>
                    <a:bodyPr/>
                    <a:lstStyle/>
                    <a:p>
                      <a:pPr marL="5588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menjadi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7010400" y="2880362"/>
          <a:ext cx="990600" cy="183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Visio" r:id="rId3" imgW="583920" imgH="1075680" progId="Visio.Drawing.11">
                  <p:embed/>
                </p:oleObj>
              </mc:Choice>
              <mc:Fallback>
                <p:oleObj name="Visio" r:id="rId3" imgW="583920" imgH="10756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880362"/>
                        <a:ext cx="990600" cy="1835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92300" y="26156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262312" y="2629913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47015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57600" y="3124200"/>
            <a:ext cx="0" cy="39427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108200" y="3505200"/>
            <a:ext cx="1962150" cy="685802"/>
            <a:chOff x="2870200" y="3200396"/>
            <a:chExt cx="1962150" cy="685802"/>
          </a:xfrm>
        </p:grpSpPr>
        <p:sp>
          <p:nvSpPr>
            <p:cNvPr id="34" name="Rectangle 33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1" name="Group 40"/>
          <p:cNvGrpSpPr/>
          <p:nvPr/>
        </p:nvGrpSpPr>
        <p:grpSpPr>
          <a:xfrm>
            <a:off x="1828800" y="3957646"/>
            <a:ext cx="2489327" cy="538158"/>
            <a:chOff x="2590800" y="3652842"/>
            <a:chExt cx="2489327" cy="538158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676400" y="3719516"/>
            <a:ext cx="2765551" cy="928688"/>
            <a:chOff x="2438400" y="3414712"/>
            <a:chExt cx="2765551" cy="92868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2906714" y="3581404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049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Penghapusan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depan</a:t>
            </a:r>
            <a:r>
              <a:rPr lang="en-US" sz="4200" b="1" dirty="0" smtClean="0"/>
              <a:t> 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60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Narrow" pitchFamily="34" charset="0"/>
              </a:rPr>
              <a:t>Simpul</a:t>
            </a:r>
            <a:endParaRPr lang="en-US" sz="28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34258" y="2151034"/>
            <a:ext cx="1155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/>
              <a:t>awal</a:t>
            </a:r>
            <a:endParaRPr lang="en-US" sz="3000" dirty="0"/>
          </a:p>
        </p:txBody>
      </p:sp>
      <p:cxnSp>
        <p:nvCxnSpPr>
          <p:cNvPr id="31" name="Straight Arrow Connector 30"/>
          <p:cNvCxnSpPr>
            <a:stCxn id="14" idx="2"/>
          </p:cNvCxnSpPr>
          <p:nvPr/>
        </p:nvCxnSpPr>
        <p:spPr>
          <a:xfrm>
            <a:off x="2612108" y="2705031"/>
            <a:ext cx="0" cy="3404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6758" y="2321005"/>
            <a:ext cx="1292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00B050"/>
                </a:solidFill>
              </a:rPr>
              <a:t>phapus</a:t>
            </a:r>
            <a:endParaRPr lang="en-US" sz="3000" dirty="0">
              <a:solidFill>
                <a:srgbClr val="00B050"/>
              </a:solidFill>
            </a:endParaRPr>
          </a:p>
        </p:txBody>
      </p:sp>
      <p:cxnSp>
        <p:nvCxnSpPr>
          <p:cNvPr id="33" name="Shape 65"/>
          <p:cNvCxnSpPr>
            <a:stCxn id="32" idx="3"/>
          </p:cNvCxnSpPr>
          <p:nvPr/>
        </p:nvCxnSpPr>
        <p:spPr>
          <a:xfrm>
            <a:off x="1739581" y="2598004"/>
            <a:ext cx="307377" cy="453104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231" name="Elbow Connector 52230"/>
          <p:cNvCxnSpPr>
            <a:stCxn id="14" idx="3"/>
          </p:cNvCxnSpPr>
          <p:nvPr/>
        </p:nvCxnSpPr>
        <p:spPr>
          <a:xfrm>
            <a:off x="3189958" y="2428033"/>
            <a:ext cx="1238598" cy="61663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232" name="TextBox 52231"/>
          <p:cNvSpPr txBox="1"/>
          <p:nvPr/>
        </p:nvSpPr>
        <p:spPr>
          <a:xfrm>
            <a:off x="1775159" y="4582180"/>
            <a:ext cx="1247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</a:rPr>
              <a:t>Elemen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50050" y="30480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5400000">
            <a:off x="7981231" y="33903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5" name="Group 46"/>
          <p:cNvGrpSpPr/>
          <p:nvPr/>
        </p:nvGrpSpPr>
        <p:grpSpPr>
          <a:xfrm>
            <a:off x="3951288" y="3007426"/>
            <a:ext cx="2070100" cy="684781"/>
            <a:chOff x="5175738" y="2362200"/>
            <a:chExt cx="1910862" cy="684781"/>
          </a:xfrm>
        </p:grpSpPr>
        <p:sp>
          <p:nvSpPr>
            <p:cNvPr id="67" name="Rectangle 66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1" name="Straight Arrow Connector 80"/>
          <p:cNvCxnSpPr/>
          <p:nvPr/>
        </p:nvCxnSpPr>
        <p:spPr>
          <a:xfrm>
            <a:off x="5759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7688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50150" y="31242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988300" y="2209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85" name="Shape 46"/>
          <p:cNvCxnSpPr>
            <a:stCxn id="84" idx="1"/>
            <a:endCxn id="49" idx="0"/>
          </p:cNvCxnSpPr>
          <p:nvPr/>
        </p:nvCxnSpPr>
        <p:spPr>
          <a:xfrm rot="10800000" flipV="1">
            <a:off x="7781926" y="25021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097491" y="335678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6901727" y="33893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0800000">
            <a:off x="5994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35051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130300" y="3048003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2363731" y="3389372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1290792" y="3389369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924050" y="31104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cxnSp>
        <p:nvCxnSpPr>
          <p:cNvPr id="95" name="Straight Arrow Connector 94"/>
          <p:cNvCxnSpPr/>
          <p:nvPr/>
        </p:nvCxnSpPr>
        <p:spPr>
          <a:xfrm>
            <a:off x="2965450" y="32765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3551238" y="3262312"/>
            <a:ext cx="5807074" cy="1004899"/>
            <a:chOff x="3565526" y="4176701"/>
            <a:chExt cx="5807074" cy="1004899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914400" y="3505200"/>
            <a:ext cx="8232634" cy="609604"/>
            <a:chOff x="885832" y="3810000"/>
            <a:chExt cx="8232634" cy="609604"/>
          </a:xfrm>
        </p:grpSpPr>
        <p:cxnSp>
          <p:nvCxnSpPr>
            <p:cNvPr id="106" name="Straight Connector 105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685800" y="3276600"/>
            <a:ext cx="8672512" cy="1004899"/>
            <a:chOff x="685800" y="4786301"/>
            <a:chExt cx="8672512" cy="1004899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3790952" y="3505196"/>
            <a:ext cx="5355972" cy="609604"/>
            <a:chOff x="3708400" y="4190996"/>
            <a:chExt cx="5435600" cy="609604"/>
          </a:xfrm>
        </p:grpSpPr>
        <p:cxnSp>
          <p:nvCxnSpPr>
            <p:cNvPr id="118" name="Straight Connector 117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234" name="Straight Arrow Connector 52233"/>
          <p:cNvCxnSpPr/>
          <p:nvPr/>
        </p:nvCxnSpPr>
        <p:spPr>
          <a:xfrm>
            <a:off x="2099272" y="3505196"/>
            <a:ext cx="258204" cy="11874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8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32" grpId="0"/>
      <p:bldP spid="32" grpId="1"/>
      <p:bldP spid="52232" grpId="0"/>
      <p:bldP spid="52232" grpId="1"/>
      <p:bldP spid="49" grpId="0" animBg="1"/>
      <p:bldP spid="82" grpId="0"/>
      <p:bldP spid="83" grpId="0"/>
      <p:bldP spid="84" grpId="0"/>
      <p:bldP spid="91" grpId="0" animBg="1"/>
      <p:bldP spid="91" grpId="1" animBg="1"/>
      <p:bldP spid="94" grpId="0"/>
      <p:bldP spid="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b="1" dirty="0" err="1" smtClean="0"/>
              <a:t>Lakukan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penghapusan</a:t>
            </a:r>
            <a:r>
              <a:rPr lang="en-US" b="1" dirty="0" smtClean="0"/>
              <a:t> di </a:t>
            </a:r>
            <a:r>
              <a:rPr lang="en-US" b="1" dirty="0" err="1" smtClean="0"/>
              <a:t>tengah</a:t>
            </a:r>
            <a:endParaRPr lang="en-US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 </a:t>
            </a:r>
            <a:r>
              <a:rPr lang="en-US" b="1" dirty="0" err="1" smtClean="0"/>
              <a:t>lihat</a:t>
            </a:r>
            <a:r>
              <a:rPr lang="en-US" b="1" dirty="0" smtClean="0"/>
              <a:t> di single linked list </a:t>
            </a:r>
            <a:r>
              <a:rPr lang="en-US" b="1" dirty="0" err="1" smtClean="0"/>
              <a:t>dan</a:t>
            </a:r>
            <a:r>
              <a:rPr lang="en-US" b="1" dirty="0" smtClean="0"/>
              <a:t> double linked list (</a:t>
            </a:r>
            <a:r>
              <a:rPr lang="en-US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b="1" dirty="0" smtClean="0"/>
              <a:t> : </a:t>
            </a:r>
            <a:r>
              <a:rPr lang="en-US" b="1" dirty="0" err="1" smtClean="0"/>
              <a:t>hati-hati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traversal, </a:t>
            </a:r>
            <a:r>
              <a:rPr lang="en-US" b="1" dirty="0" err="1" smtClean="0"/>
              <a:t>pencarian</a:t>
            </a:r>
            <a:r>
              <a:rPr lang="en-US" b="1" dirty="0" smtClean="0"/>
              <a:t>, </a:t>
            </a:r>
            <a:r>
              <a:rPr lang="en-US" b="1" dirty="0" err="1" smtClean="0"/>
              <a:t>pengurutan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r>
              <a:rPr lang="en-US" b="1" dirty="0" smtClean="0"/>
              <a:t>, </a:t>
            </a:r>
            <a:r>
              <a:rPr lang="en-US" b="1" dirty="0" err="1" smtClean="0"/>
              <a:t>karena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tidak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harga</a:t>
            </a:r>
            <a:r>
              <a:rPr lang="en-US" b="1" dirty="0" smtClean="0">
                <a:solidFill>
                  <a:srgbClr val="FF0000"/>
                </a:solidFill>
              </a:rPr>
              <a:t> nil </a:t>
            </a:r>
            <a:r>
              <a:rPr lang="en-US" b="1" dirty="0" err="1" smtClean="0">
                <a:solidFill>
                  <a:srgbClr val="FF0000"/>
                </a:solidFill>
              </a:rPr>
              <a:t>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ujung</a:t>
            </a:r>
            <a:r>
              <a:rPr lang="en-US" b="1" dirty="0" smtClean="0">
                <a:solidFill>
                  <a:srgbClr val="FF0000"/>
                </a:solidFill>
              </a:rPr>
              <a:t> list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8581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524000"/>
            <a:ext cx="8832850" cy="4495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menentukan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jumlah</a:t>
            </a:r>
            <a:r>
              <a:rPr lang="en-US" sz="2400" b="1" dirty="0" smtClean="0">
                <a:solidFill>
                  <a:srgbClr val="FF0000"/>
                </a:solidFill>
              </a:rPr>
              <a:t> data per </a:t>
            </a:r>
            <a:r>
              <a:rPr lang="en-US" sz="2400" b="1" dirty="0" err="1" smtClean="0">
                <a:solidFill>
                  <a:srgbClr val="FF0000"/>
                </a:solidFill>
              </a:rPr>
              <a:t>Indeks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Nilai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list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Bahasa </a:t>
            </a:r>
            <a:r>
              <a:rPr lang="en-US" sz="2400" dirty="0" err="1" smtClean="0"/>
              <a:t>algoritmik</a:t>
            </a:r>
            <a:r>
              <a:rPr lang="en-US" sz="2400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 err="1" smtClean="0"/>
              <a:t>Contoh</a:t>
            </a:r>
            <a:r>
              <a:rPr lang="en-US" sz="2400" dirty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list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15240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A</a:t>
            </a:r>
            <a:r>
              <a:rPr lang="en-US" sz="3200" dirty="0" err="1" smtClean="0"/>
              <a:t>wal</a:t>
            </a:r>
            <a:endParaRPr lang="en-US" sz="3200" dirty="0"/>
          </a:p>
        </p:txBody>
      </p:sp>
      <p:cxnSp>
        <p:nvCxnSpPr>
          <p:cNvPr id="90" name="Straight Arrow Connector 89"/>
          <p:cNvCxnSpPr>
            <a:stCxn id="89" idx="2"/>
          </p:cNvCxnSpPr>
          <p:nvPr/>
        </p:nvCxnSpPr>
        <p:spPr>
          <a:xfrm>
            <a:off x="2101850" y="3099375"/>
            <a:ext cx="0" cy="30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6750050" y="3411566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/>
          <p:nvPr/>
        </p:nvCxnSpPr>
        <p:spPr>
          <a:xfrm rot="5400000">
            <a:off x="7981231" y="3753954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7" name="Group 46"/>
          <p:cNvGrpSpPr/>
          <p:nvPr/>
        </p:nvGrpSpPr>
        <p:grpSpPr>
          <a:xfrm>
            <a:off x="3951288" y="3370992"/>
            <a:ext cx="2070100" cy="684781"/>
            <a:chOff x="5175738" y="2362200"/>
            <a:chExt cx="1910862" cy="684781"/>
          </a:xfrm>
        </p:grpSpPr>
        <p:sp>
          <p:nvSpPr>
            <p:cNvPr id="98" name="Rectangle 97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0" name="Straight Arrow Connector 99"/>
          <p:cNvCxnSpPr/>
          <p:nvPr/>
        </p:nvCxnSpPr>
        <p:spPr>
          <a:xfrm>
            <a:off x="5759450" y="3640163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768850" y="348776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550150" y="348776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103" name="TextBox 102"/>
          <p:cNvSpPr txBox="1"/>
          <p:nvPr/>
        </p:nvSpPr>
        <p:spPr>
          <a:xfrm>
            <a:off x="7988300" y="257336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khir</a:t>
            </a:r>
            <a:endParaRPr lang="en-US" sz="3200" dirty="0"/>
          </a:p>
        </p:txBody>
      </p:sp>
      <p:cxnSp>
        <p:nvCxnSpPr>
          <p:cNvPr id="104" name="Shape 46"/>
          <p:cNvCxnSpPr>
            <a:stCxn id="103" idx="1"/>
            <a:endCxn id="95" idx="0"/>
          </p:cNvCxnSpPr>
          <p:nvPr/>
        </p:nvCxnSpPr>
        <p:spPr>
          <a:xfrm rot="10800000" flipV="1">
            <a:off x="7781926" y="2865754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>
            <a:off x="4097491" y="3720353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6901727" y="3752932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994400" y="3868763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>
            <a:off x="3200400" y="3868763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130300" y="3411569"/>
            <a:ext cx="2070100" cy="68478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2363731" y="3752938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290792" y="3752935"/>
            <a:ext cx="684781" cy="20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924050" y="3474037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cxnSp>
        <p:nvCxnSpPr>
          <p:cNvPr id="113" name="Straight Arrow Connector 112"/>
          <p:cNvCxnSpPr/>
          <p:nvPr/>
        </p:nvCxnSpPr>
        <p:spPr>
          <a:xfrm>
            <a:off x="2965450" y="3640163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914400" y="3868766"/>
            <a:ext cx="8232634" cy="609604"/>
            <a:chOff x="885832" y="3810000"/>
            <a:chExt cx="8232634" cy="609604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685800" y="3640166"/>
            <a:ext cx="8672512" cy="1004899"/>
            <a:chOff x="685800" y="4786301"/>
            <a:chExt cx="8672512" cy="1004899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9600" y="4630160"/>
            <a:ext cx="8799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A</a:t>
            </a:r>
            <a:r>
              <a:rPr lang="en-US" sz="2400" dirty="0" smtClean="0"/>
              <a:t>	: </a:t>
            </a:r>
            <a:r>
              <a:rPr lang="en-US" sz="2400" b="1" dirty="0" smtClean="0"/>
              <a:t>0</a:t>
            </a:r>
          </a:p>
          <a:p>
            <a:pPr algn="just"/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B	: 1</a:t>
            </a:r>
          </a:p>
          <a:p>
            <a:pPr algn="just"/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C	: 2</a:t>
            </a:r>
          </a:p>
          <a:p>
            <a:pPr algn="just"/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D	: 0</a:t>
            </a:r>
          </a:p>
          <a:p>
            <a:pPr algn="just"/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E	: 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863055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5" grpId="0" animBg="1"/>
      <p:bldP spid="101" grpId="0"/>
      <p:bldP spid="102" grpId="0"/>
      <p:bldP spid="103" grpId="0"/>
      <p:bldP spid="109" grpId="0" animBg="1"/>
      <p:bldP spid="109" grpId="1" animBg="1"/>
      <p:bldP spid="112" grpId="0"/>
      <p:bldP spid="112" grpId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832850" cy="4495800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</a:rPr>
              <a:t>Kamus</a:t>
            </a:r>
            <a:r>
              <a:rPr lang="en-US" sz="2400" b="1" dirty="0" smtClean="0">
                <a:solidFill>
                  <a:srgbClr val="FF0000"/>
                </a:solidFill>
              </a:rPr>
              <a:t> global</a:t>
            </a:r>
            <a:r>
              <a:rPr lang="en-US" sz="2400" dirty="0" smtClean="0"/>
              <a:t>:</a:t>
            </a:r>
          </a:p>
          <a:p>
            <a:pPr marL="342900" indent="0" algn="just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dirty="0" smtClean="0"/>
              <a:t>:</a:t>
            </a: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b="1" u="sng" dirty="0" smtClean="0"/>
              <a:t>Type</a:t>
            </a: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PointIndeks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smtClean="0">
                <a:sym typeface="Symbol" panose="05050102010706020507" pitchFamily="18" charset="2"/>
              </a:rPr>
              <a:t></a:t>
            </a:r>
            <a:r>
              <a:rPr lang="en-US" sz="2400" dirty="0" err="1" smtClean="0">
                <a:sym typeface="Symbol" panose="05050102010706020507" pitchFamily="18" charset="2"/>
              </a:rPr>
              <a:t>SimpulIndeks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SimpulIndeks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= </a:t>
            </a:r>
            <a:r>
              <a:rPr lang="en-US" sz="2400" b="1" u="sng" dirty="0" smtClean="0">
                <a:sym typeface="Symbol" panose="05050102010706020507" pitchFamily="18" charset="2"/>
              </a:rPr>
              <a:t>Record</a:t>
            </a: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Indeks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: </a:t>
            </a:r>
            <a:r>
              <a:rPr lang="en-US" sz="2400" b="1" u="sng" dirty="0" smtClean="0">
                <a:sym typeface="Symbol" panose="05050102010706020507" pitchFamily="18" charset="2"/>
              </a:rPr>
              <a:t>char</a:t>
            </a:r>
            <a:r>
              <a:rPr lang="en-US" sz="2400" dirty="0" smtClean="0">
                <a:sym typeface="Symbol" panose="05050102010706020507" pitchFamily="18" charset="2"/>
              </a:rPr>
              <a:t>,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137160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Prev</a:t>
            </a:r>
            <a:r>
              <a:rPr lang="en-US" sz="2400" dirty="0" smtClean="0">
                <a:sym typeface="Symbol" panose="05050102010706020507" pitchFamily="18" charset="2"/>
              </a:rPr>
              <a:t>, Next : </a:t>
            </a:r>
            <a:r>
              <a:rPr lang="en-US" sz="2400" dirty="0" err="1" smtClean="0">
                <a:sym typeface="Symbol" panose="05050102010706020507" pitchFamily="18" charset="2"/>
              </a:rPr>
              <a:t>PointAngka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971550" indent="0" algn="just">
              <a:spcBef>
                <a:spcPts val="0"/>
              </a:spcBef>
              <a:buNone/>
            </a:pPr>
            <a:r>
              <a:rPr lang="en-US" sz="2400" b="1" u="sng" dirty="0" err="1" smtClean="0">
                <a:sym typeface="Symbol" panose="05050102010706020507" pitchFamily="18" charset="2"/>
              </a:rPr>
              <a:t>EndRecord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742950" indent="0" algn="just">
              <a:spcBef>
                <a:spcPts val="0"/>
              </a:spcBef>
              <a:buNone/>
            </a:pPr>
            <a:endParaRPr lang="en-US" sz="2400" b="1" u="sng" dirty="0">
              <a:sym typeface="Symbol" panose="05050102010706020507" pitchFamily="18" charset="2"/>
            </a:endParaRPr>
          </a:p>
          <a:p>
            <a:pPr marL="742950" indent="0" algn="just">
              <a:spcBef>
                <a:spcPts val="0"/>
              </a:spcBef>
              <a:buNone/>
            </a:pPr>
            <a:r>
              <a:rPr lang="en-US" sz="2400" dirty="0" err="1" smtClean="0">
                <a:sym typeface="Symbol" panose="05050102010706020507" pitchFamily="18" charset="2"/>
              </a:rPr>
              <a:t>Awal</a:t>
            </a:r>
            <a:r>
              <a:rPr lang="en-US" sz="2400" dirty="0" smtClean="0">
                <a:sym typeface="Symbol" panose="05050102010706020507" pitchFamily="18" charset="2"/>
              </a:rPr>
              <a:t>, </a:t>
            </a:r>
            <a:r>
              <a:rPr lang="en-US" sz="2400" dirty="0" err="1" smtClean="0">
                <a:sym typeface="Symbol" panose="05050102010706020507" pitchFamily="18" charset="2"/>
              </a:rPr>
              <a:t>Akhir</a:t>
            </a:r>
            <a:r>
              <a:rPr lang="en-US" sz="2400" dirty="0" smtClean="0">
                <a:sym typeface="Symbol" panose="05050102010706020507" pitchFamily="18" charset="2"/>
              </a:rPr>
              <a:t> : </a:t>
            </a:r>
            <a:r>
              <a:rPr lang="en-US" sz="2400" dirty="0" err="1" smtClean="0">
                <a:sym typeface="Symbol" panose="05050102010706020507" pitchFamily="18" charset="2"/>
              </a:rPr>
              <a:t>PointIndeks</a:t>
            </a:r>
            <a:endParaRPr lang="en-US" sz="2400" dirty="0" smtClean="0">
              <a:sym typeface="Symbol" panose="05050102010706020507" pitchFamily="18" charset="2"/>
            </a:endParaRPr>
          </a:p>
          <a:p>
            <a:pPr marL="1371600" indent="0" algn="just">
              <a:spcBef>
                <a:spcPts val="0"/>
              </a:spcBef>
              <a:buNone/>
            </a:pPr>
            <a:endParaRPr lang="en-US" sz="2400" b="1" u="sng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file </a:t>
            </a:r>
            <a:r>
              <a:rPr lang="en-US" sz="2400" dirty="0" err="1" smtClean="0"/>
              <a:t>Kelas_NIM_CL</a:t>
            </a:r>
            <a:endParaRPr lang="en-US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en-US" sz="2400" dirty="0" err="1" smtClean="0"/>
              <a:t>Ditunggu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Kamis</a:t>
            </a:r>
            <a:r>
              <a:rPr lang="en-US" sz="2400" dirty="0" smtClean="0"/>
              <a:t> 23 </a:t>
            </a:r>
            <a:r>
              <a:rPr lang="en-US" sz="2400" dirty="0" smtClean="0"/>
              <a:t>April 2020 </a:t>
            </a:r>
            <a:r>
              <a:rPr lang="en-US" sz="2400" dirty="0" err="1" smtClean="0"/>
              <a:t>pukul</a:t>
            </a:r>
            <a:r>
              <a:rPr lang="en-US" sz="2400" dirty="0" smtClean="0"/>
              <a:t> 15:00 WIB</a:t>
            </a:r>
            <a:endParaRPr lang="en-US" sz="2400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lang="en-US" dirty="0" err="1" smtClean="0"/>
              <a:t>Ketentuan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9764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7200" dirty="0" smtClean="0">
                <a:latin typeface="Algerian" pitchFamily="82" charset="0"/>
              </a:rPr>
              <a:t>TERIMA KASIH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Circular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</a:t>
            </a:r>
            <a:r>
              <a:rPr lang="en-US" sz="3600" b="1" u="sng" dirty="0">
                <a:solidFill>
                  <a:srgbClr val="FF0000"/>
                </a:solidFill>
              </a:rPr>
              <a:t>Single </a:t>
            </a:r>
            <a:r>
              <a:rPr lang="en-US" sz="3600" b="1" u="sng" dirty="0" smtClean="0">
                <a:solidFill>
                  <a:srgbClr val="FF0000"/>
                </a:solidFill>
              </a:rPr>
              <a:t>Linked List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4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Circular Double </a:t>
            </a:r>
            <a:r>
              <a:rPr lang="en-US" sz="3600" b="1" u="sng" dirty="0">
                <a:solidFill>
                  <a:srgbClr val="FF0000"/>
                </a:solidFill>
              </a:rPr>
              <a:t>Linked List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685800" y="1905000"/>
            <a:ext cx="8388363" cy="1868428"/>
            <a:chOff x="908037" y="2133600"/>
            <a:chExt cx="8388363" cy="1868428"/>
          </a:xfrm>
        </p:grpSpPr>
        <p:grpSp>
          <p:nvGrpSpPr>
            <p:cNvPr id="5" name="Group 4"/>
            <p:cNvGrpSpPr/>
            <p:nvPr/>
          </p:nvGrpSpPr>
          <p:grpSpPr>
            <a:xfrm>
              <a:off x="908037" y="2133600"/>
              <a:ext cx="4457726" cy="1524000"/>
              <a:chOff x="1238224" y="3047999"/>
              <a:chExt cx="4457726" cy="1524000"/>
            </a:xfrm>
          </p:grpSpPr>
          <p:cxnSp>
            <p:nvCxnSpPr>
              <p:cNvPr id="6" name="Shape 32"/>
              <p:cNvCxnSpPr>
                <a:stCxn id="8" idx="3"/>
                <a:endCxn id="13" idx="0"/>
              </p:cNvCxnSpPr>
              <p:nvPr/>
            </p:nvCxnSpPr>
            <p:spPr>
              <a:xfrm>
                <a:off x="2228850" y="3340387"/>
                <a:ext cx="371475" cy="545812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grpSp>
            <p:nvGrpSpPr>
              <p:cNvPr id="7" name="Group 3"/>
              <p:cNvGrpSpPr/>
              <p:nvPr/>
            </p:nvGrpSpPr>
            <p:grpSpPr>
              <a:xfrm>
                <a:off x="4127500" y="3886199"/>
                <a:ext cx="1568450" cy="685800"/>
                <a:chOff x="1752600" y="3352800"/>
                <a:chExt cx="1219200" cy="53419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1238224" y="3047999"/>
                <a:ext cx="990626" cy="584775"/>
              </a:xfrm>
              <a:prstGeom prst="rect">
                <a:avLst/>
              </a:prstGeom>
              <a:noFill/>
              <a:ln w="2857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70C0"/>
                    </a:solidFill>
                  </a:rPr>
                  <a:t>A</a:t>
                </a:r>
                <a:r>
                  <a:rPr lang="en-US" sz="3200" dirty="0" err="1" smtClean="0">
                    <a:solidFill>
                      <a:srgbClr val="0070C0"/>
                    </a:solidFill>
                  </a:rPr>
                  <a:t>wal</a:t>
                </a:r>
                <a:endParaRPr lang="en-US" sz="3200" dirty="0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" name="Group 46"/>
              <p:cNvGrpSpPr/>
              <p:nvPr/>
            </p:nvGrpSpPr>
            <p:grpSpPr>
              <a:xfrm>
                <a:off x="1816100" y="3886199"/>
                <a:ext cx="1568450" cy="684781"/>
                <a:chOff x="5638800" y="2362200"/>
                <a:chExt cx="1447800" cy="684781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  <a:ln w="28575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</p:grpSp>
          <p:cxnSp>
            <p:nvCxnSpPr>
              <p:cNvPr id="10" name="Straight Arrow Connector 9"/>
              <p:cNvCxnSpPr/>
              <p:nvPr/>
            </p:nvCxnSpPr>
            <p:spPr>
              <a:xfrm>
                <a:off x="3136900" y="4265611"/>
                <a:ext cx="9906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7423150" y="2971800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18" name="Straight Connector 5"/>
            <p:cNvCxnSpPr/>
            <p:nvPr/>
          </p:nvCxnSpPr>
          <p:spPr>
            <a:xfrm rot="5400000">
              <a:off x="8159067" y="3313169"/>
              <a:ext cx="684781" cy="2043"/>
            </a:xfrm>
            <a:prstGeom prst="line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00661" y="3352800"/>
              <a:ext cx="590539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4" y="2133600"/>
              <a:ext cx="11557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70C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70C0"/>
                  </a:solidFill>
                </a:rPr>
                <a:t>khir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  <p:cxnSp>
          <p:nvCxnSpPr>
            <p:cNvPr id="24" name="Shape 49"/>
            <p:cNvCxnSpPr>
              <a:endCxn id="17" idx="0"/>
            </p:cNvCxnSpPr>
            <p:nvPr/>
          </p:nvCxnSpPr>
          <p:spPr>
            <a:xfrm>
              <a:off x="7629525" y="2443163"/>
              <a:ext cx="577850" cy="52863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886461" y="3352801"/>
              <a:ext cx="590539" cy="0"/>
            </a:xfrm>
            <a:prstGeom prst="straightConnector1">
              <a:avLst/>
            </a:prstGeom>
            <a:ln w="28575"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629400" y="3354389"/>
              <a:ext cx="77651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4" name="Group 83"/>
            <p:cNvGrpSpPr/>
            <p:nvPr/>
          </p:nvGrpSpPr>
          <p:grpSpPr>
            <a:xfrm>
              <a:off x="1066799" y="3347868"/>
              <a:ext cx="8229601" cy="654160"/>
              <a:chOff x="1066799" y="3347868"/>
              <a:chExt cx="8229601" cy="6541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9296400" y="3392427"/>
                <a:ext cx="0" cy="609601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1066800" y="4002028"/>
                <a:ext cx="8229600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8" name="Elbow Connector 37"/>
              <p:cNvCxnSpPr/>
              <p:nvPr/>
            </p:nvCxnSpPr>
            <p:spPr>
              <a:xfrm rot="5400000" flipH="1" flipV="1">
                <a:off x="952251" y="3462416"/>
                <a:ext cx="648210" cy="419113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8684749" y="3392427"/>
                <a:ext cx="611651" cy="0"/>
              </a:xfrm>
              <a:prstGeom prst="line">
                <a:avLst/>
              </a:prstGeom>
              <a:ln w="28575"/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0" name="Group 109"/>
          <p:cNvGrpSpPr/>
          <p:nvPr/>
        </p:nvGrpSpPr>
        <p:grpSpPr>
          <a:xfrm>
            <a:off x="609600" y="4419600"/>
            <a:ext cx="8915401" cy="1828800"/>
            <a:chOff x="609600" y="4419600"/>
            <a:chExt cx="8915401" cy="1828800"/>
          </a:xfrm>
        </p:grpSpPr>
        <p:sp>
          <p:nvSpPr>
            <p:cNvPr id="45" name="TextBox 44"/>
            <p:cNvSpPr txBox="1"/>
            <p:nvPr/>
          </p:nvSpPr>
          <p:spPr>
            <a:xfrm>
              <a:off x="6096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wal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69300" y="4419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srgbClr val="00B050"/>
                  </a:solidFill>
                </a:rPr>
                <a:t>A</a:t>
              </a:r>
              <a:r>
                <a:rPr lang="en-US" sz="3200" dirty="0" err="1" smtClean="0">
                  <a:solidFill>
                    <a:srgbClr val="00B050"/>
                  </a:solidFill>
                </a:rPr>
                <a:t>khir</a:t>
              </a:r>
              <a:endParaRPr lang="en-US" sz="3200" dirty="0">
                <a:solidFill>
                  <a:srgbClr val="00B050"/>
                </a:solidFill>
              </a:endParaRPr>
            </a:p>
          </p:txBody>
        </p:sp>
        <p:cxnSp>
          <p:nvCxnSpPr>
            <p:cNvPr id="53" name="Shape 43"/>
            <p:cNvCxnSpPr>
              <a:stCxn id="52" idx="1"/>
            </p:cNvCxnSpPr>
            <p:nvPr/>
          </p:nvCxnSpPr>
          <p:spPr>
            <a:xfrm rot="10800000" flipV="1">
              <a:off x="8162926" y="4711988"/>
              <a:ext cx="206375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hape 60"/>
            <p:cNvCxnSpPr/>
            <p:nvPr/>
          </p:nvCxnSpPr>
          <p:spPr>
            <a:xfrm>
              <a:off x="1765300" y="4711988"/>
              <a:ext cx="450849" cy="545812"/>
            </a:xfrm>
            <a:prstGeom prst="bentConnector2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3"/>
            <p:cNvGrpSpPr/>
            <p:nvPr/>
          </p:nvGrpSpPr>
          <p:grpSpPr>
            <a:xfrm>
              <a:off x="3500275" y="5257511"/>
              <a:ext cx="1785281" cy="671344"/>
              <a:chOff x="1752600" y="3352800"/>
              <a:chExt cx="1604211" cy="53419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1752600" y="3352800"/>
                <a:ext cx="1604211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2709081" y="3619500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grpSp>
          <p:nvGrpSpPr>
            <p:cNvPr id="46" name="Group 46"/>
            <p:cNvGrpSpPr/>
            <p:nvPr/>
          </p:nvGrpSpPr>
          <p:grpSpPr>
            <a:xfrm>
              <a:off x="1066800" y="5257511"/>
              <a:ext cx="1790774" cy="670347"/>
              <a:chOff x="5175738" y="2362200"/>
              <a:chExt cx="1910862" cy="684781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5175738" y="2362200"/>
                <a:ext cx="1910862" cy="684781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2643341" y="5481289"/>
              <a:ext cx="856935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16665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92503" y="5591797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0800000">
              <a:off x="2846588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7309684" y="5258508"/>
              <a:ext cx="1790774" cy="670347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8350459" y="5578364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7396780" y="5592795"/>
              <a:ext cx="670347" cy="1767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10800000">
              <a:off x="5275945" y="5705071"/>
              <a:ext cx="791017" cy="1555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105400" y="5486400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5805714" y="548640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>
              <a:off x="6534139" y="5487989"/>
              <a:ext cx="776514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906089" y="5700486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6205775" y="5711371"/>
              <a:ext cx="59053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762002" y="5715000"/>
              <a:ext cx="8534398" cy="349360"/>
              <a:chOff x="1066800" y="3652668"/>
              <a:chExt cx="8014914" cy="349360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>
                <a:off x="9081714" y="3652668"/>
                <a:ext cx="0" cy="34936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1066801" y="4002028"/>
                <a:ext cx="8014913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8" name="Elbow Connector 87"/>
              <p:cNvCxnSpPr/>
              <p:nvPr/>
            </p:nvCxnSpPr>
            <p:spPr>
              <a:xfrm rot="5400000" flipH="1" flipV="1">
                <a:off x="1049055" y="3693238"/>
                <a:ext cx="321736" cy="286245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flipH="1">
                <a:off x="8684750" y="3652668"/>
                <a:ext cx="396964" cy="0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>
            <a:xfrm>
              <a:off x="609600" y="5486400"/>
              <a:ext cx="8915401" cy="762000"/>
              <a:chOff x="1066801" y="3240028"/>
              <a:chExt cx="8372726" cy="762000"/>
            </a:xfrm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9439526" y="3240028"/>
                <a:ext cx="1" cy="76200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1066801" y="4002028"/>
                <a:ext cx="8372725" cy="0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H="1">
                <a:off x="9042562" y="3240028"/>
                <a:ext cx="396964" cy="0"/>
              </a:xfrm>
              <a:prstGeom prst="line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2" name="Straight Connector 101"/>
            <p:cNvCxnSpPr/>
            <p:nvPr/>
          </p:nvCxnSpPr>
          <p:spPr>
            <a:xfrm>
              <a:off x="609600" y="5499896"/>
              <a:ext cx="0" cy="748504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486400"/>
              <a:ext cx="651294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5090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Double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Penciptaan</a:t>
            </a:r>
            <a:r>
              <a:rPr lang="en-US" sz="3200" b="1" dirty="0" smtClean="0"/>
              <a:t> (</a:t>
            </a:r>
            <a:r>
              <a:rPr lang="en-US" sz="3200" b="1" i="1" dirty="0"/>
              <a:t>C</a:t>
            </a:r>
            <a:r>
              <a:rPr lang="en-US" sz="3200" b="1" i="1" dirty="0" smtClean="0"/>
              <a:t>reate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Penyisipan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Penghapusan</a:t>
            </a:r>
            <a:endParaRPr lang="en-US" sz="3200" b="1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b="1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Pencarian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Searching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Pengurutan</a:t>
            </a:r>
            <a:r>
              <a:rPr lang="en-US" sz="3200" b="1" dirty="0" smtClean="0"/>
              <a:t> (</a:t>
            </a:r>
            <a:r>
              <a:rPr lang="en-US" sz="3200" b="1" i="1" dirty="0" smtClean="0"/>
              <a:t>Sorting</a:t>
            </a:r>
            <a:r>
              <a:rPr lang="en-US" sz="3200" b="1" dirty="0" smtClean="0"/>
              <a:t>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b="1" dirty="0" err="1" smtClean="0"/>
              <a:t>Penghancuran</a:t>
            </a:r>
            <a:r>
              <a:rPr lang="en-US" sz="3200" b="1" dirty="0" smtClean="0"/>
              <a:t> (</a:t>
            </a:r>
            <a:r>
              <a:rPr lang="en-US" sz="3200" b="1" i="1" dirty="0"/>
              <a:t>D</a:t>
            </a:r>
            <a:r>
              <a:rPr lang="en-US" sz="3200" b="1" i="1" dirty="0" smtClean="0"/>
              <a:t>estroy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Penciptaan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500" b="1" dirty="0" err="1" smtClean="0"/>
              <a:t>Sama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seperti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pada</a:t>
            </a:r>
            <a:r>
              <a:rPr lang="en-US" sz="3500" b="1" dirty="0" smtClean="0"/>
              <a:t> Single Linked List.</a:t>
            </a:r>
          </a:p>
          <a:p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971800" y="2819402"/>
            <a:ext cx="577850" cy="762000"/>
            <a:chOff x="1905000" y="2438400"/>
            <a:chExt cx="533400" cy="533400"/>
          </a:xfrm>
        </p:grpSpPr>
        <p:sp>
          <p:nvSpPr>
            <p:cNvPr id="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521450" y="2819402"/>
            <a:ext cx="577850" cy="762000"/>
            <a:chOff x="1905000" y="2438400"/>
            <a:chExt cx="533400" cy="533400"/>
          </a:xfrm>
        </p:grpSpPr>
        <p:sp>
          <p:nvSpPr>
            <p:cNvPr id="10" name="Rectangle 9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990600" y="2895602"/>
            <a:ext cx="1981200" cy="584775"/>
            <a:chOff x="914400" y="2895600"/>
            <a:chExt cx="1828800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cxnSp>
          <p:nvCxnSpPr>
            <p:cNvPr id="18" name="Straight Arrow Connector 17"/>
            <p:cNvCxnSpPr>
              <a:endCxn id="4" idx="1"/>
            </p:cNvCxnSpPr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40250" y="28956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613400" y="3200402"/>
            <a:ext cx="825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= nil</a:t>
            </a:r>
            <a:r>
              <a:rPr lang="en-US" b="1" dirty="0" smtClean="0"/>
              <a:t>}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388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521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7164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6972300" y="3809996"/>
            <a:ext cx="1962150" cy="685802"/>
            <a:chOff x="2870200" y="3200396"/>
            <a:chExt cx="1962150" cy="685802"/>
          </a:xfrm>
        </p:grpSpPr>
        <p:sp>
          <p:nvSpPr>
            <p:cNvPr id="36" name="Rectangle 35"/>
            <p:cNvSpPr/>
            <p:nvPr/>
          </p:nvSpPr>
          <p:spPr>
            <a:xfrm>
              <a:off x="2870200" y="3200400"/>
              <a:ext cx="19621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327400" y="3200396"/>
              <a:ext cx="1066800" cy="685802"/>
              <a:chOff x="3327400" y="3200396"/>
              <a:chExt cx="1066800" cy="68580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>
                <a:off x="4050531" y="3542530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2986287" y="3541509"/>
                <a:ext cx="684781" cy="255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/>
          <p:cNvSpPr txBox="1"/>
          <p:nvPr/>
        </p:nvSpPr>
        <p:spPr>
          <a:xfrm>
            <a:off x="5130800" y="35814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43624" y="38862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5400000">
            <a:off x="8393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6692900" y="4262442"/>
            <a:ext cx="2489327" cy="538158"/>
            <a:chOff x="2590800" y="3652842"/>
            <a:chExt cx="2489327" cy="538158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6540500" y="4024312"/>
            <a:ext cx="2765551" cy="928688"/>
            <a:chOff x="2438400" y="3414712"/>
            <a:chExt cx="2765551" cy="928688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438400" y="3429000"/>
              <a:ext cx="685800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2688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2438401" y="4329112"/>
              <a:ext cx="2743199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203951" y="3414712"/>
              <a:ext cx="0" cy="9286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4832350" y="3414712"/>
              <a:ext cx="371601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1562100" y="275373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695700" y="272891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9" name="Shape 32"/>
          <p:cNvCxnSpPr/>
          <p:nvPr/>
        </p:nvCxnSpPr>
        <p:spPr>
          <a:xfrm rot="16200000" flipH="1">
            <a:off x="2338387" y="3324224"/>
            <a:ext cx="533400" cy="4095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04800" y="368141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baru</a:t>
            </a:r>
            <a:endParaRPr lang="en-US" sz="3200" b="1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346200" y="3986216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/>
          <p:nvPr/>
        </p:nvCxnSpPr>
        <p:spPr>
          <a:xfrm rot="5400000">
            <a:off x="3567400" y="3057812"/>
            <a:ext cx="482025" cy="993775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185988" y="3810000"/>
            <a:ext cx="1865186" cy="684778"/>
            <a:chOff x="3384550" y="2819399"/>
            <a:chExt cx="1568450" cy="685800"/>
          </a:xfrm>
        </p:grpSpPr>
        <p:sp>
          <p:nvSpPr>
            <p:cNvPr id="77" name="Rectangle 76"/>
            <p:cNvSpPr/>
            <p:nvPr/>
          </p:nvSpPr>
          <p:spPr>
            <a:xfrm>
              <a:off x="3384550" y="2819399"/>
              <a:ext cx="156845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78" name="Straight Connector 77"/>
            <p:cNvCxnSpPr/>
            <p:nvPr/>
          </p:nvCxnSpPr>
          <p:spPr>
            <a:xfrm rot="5400000">
              <a:off x="4120469" y="3161787"/>
              <a:ext cx="684781" cy="2043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66900" y="4191000"/>
            <a:ext cx="2489327" cy="538158"/>
            <a:chOff x="2590800" y="3652842"/>
            <a:chExt cx="2489327" cy="53815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4532312" y="3657600"/>
              <a:ext cx="547815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080127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H="1">
              <a:off x="2590800" y="4191000"/>
              <a:ext cx="2489327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590800" y="3652842"/>
              <a:ext cx="0" cy="53815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2590800" y="3652842"/>
              <a:ext cx="301522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2667000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70814" y="3886200"/>
            <a:ext cx="5778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1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200" y="2133600"/>
            <a:ext cx="401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81599" y="2133600"/>
            <a:ext cx="4124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Circular Double Linked List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9" grpId="0"/>
      <p:bldP spid="47" grpId="0"/>
      <p:bldP spid="48" grpId="0"/>
      <p:bldP spid="57" grpId="0"/>
      <p:bldP spid="79" grpId="0"/>
      <p:bldP spid="80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3" name="Group 33"/>
          <p:cNvGrpSpPr/>
          <p:nvPr/>
        </p:nvGrpSpPr>
        <p:grpSpPr>
          <a:xfrm>
            <a:off x="1981200" y="4563587"/>
            <a:ext cx="3549650" cy="809631"/>
            <a:chOff x="1411167" y="2695568"/>
            <a:chExt cx="3276599" cy="809631"/>
          </a:xfrm>
        </p:grpSpPr>
        <p:grpSp>
          <p:nvGrpSpPr>
            <p:cNvPr id="14" name="Group 3"/>
            <p:cNvGrpSpPr/>
            <p:nvPr/>
          </p:nvGrpSpPr>
          <p:grpSpPr>
            <a:xfrm>
              <a:off x="3239966" y="2819399"/>
              <a:ext cx="1447800" cy="685800"/>
              <a:chOff x="1721751" y="3352799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21751" y="3352799"/>
                <a:ext cx="1219200" cy="533400"/>
              </a:xfrm>
              <a:prstGeom prst="rect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2293251" y="3619499"/>
                <a:ext cx="533400" cy="158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7"/>
            <p:cNvGrpSpPr/>
            <p:nvPr/>
          </p:nvGrpSpPr>
          <p:grpSpPr>
            <a:xfrm>
              <a:off x="1411167" y="2695568"/>
              <a:ext cx="1828800" cy="584775"/>
              <a:chOff x="953967" y="2695568"/>
              <a:chExt cx="1828800" cy="584775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953967" y="2695568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B050"/>
                    </a:solidFill>
                  </a:rPr>
                  <a:t>baru</a:t>
                </a:r>
                <a:endParaRPr lang="en-US" sz="3200" b="1" dirty="0">
                  <a:solidFill>
                    <a:srgbClr val="00B05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2020767" y="3000368"/>
                <a:ext cx="762000" cy="158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TextBox 51"/>
          <p:cNvSpPr txBox="1"/>
          <p:nvPr/>
        </p:nvSpPr>
        <p:spPr>
          <a:xfrm>
            <a:off x="4332286" y="4763619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1</a:t>
            </a:r>
            <a:endParaRPr lang="en-US" sz="2800" b="1" dirty="0">
              <a:solidFill>
                <a:schemeClr val="accent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47056" y="257329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8229600" y="2362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7815831" y="2713279"/>
            <a:ext cx="45402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hape 65"/>
          <p:cNvCxnSpPr>
            <a:stCxn id="39" idx="3"/>
            <a:endCxn id="45" idx="0"/>
          </p:cNvCxnSpPr>
          <p:nvPr/>
        </p:nvCxnSpPr>
        <p:spPr>
          <a:xfrm>
            <a:off x="4802756" y="2865679"/>
            <a:ext cx="70167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4720206" y="3259091"/>
            <a:ext cx="3879850" cy="685800"/>
            <a:chOff x="3912294" y="3259088"/>
            <a:chExt cx="3879850" cy="685800"/>
          </a:xfrm>
        </p:grpSpPr>
        <p:sp>
          <p:nvSpPr>
            <p:cNvPr id="41" name="Rectangle 40"/>
            <p:cNvSpPr/>
            <p:nvPr/>
          </p:nvSpPr>
          <p:spPr>
            <a:xfrm>
              <a:off x="6223694" y="3259088"/>
              <a:ext cx="1568450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>
              <a:off x="6959613" y="3601476"/>
              <a:ext cx="684781" cy="204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46"/>
            <p:cNvGrpSpPr/>
            <p:nvPr/>
          </p:nvGrpSpPr>
          <p:grpSpPr>
            <a:xfrm>
              <a:off x="3912294" y="3259088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5233094" y="3563888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4242494" y="333528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09444" y="3335287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</p:grpSp>
      <p:cxnSp>
        <p:nvCxnSpPr>
          <p:cNvPr id="17" name="Straight Arrow Connector 16"/>
          <p:cNvCxnSpPr>
            <a:stCxn id="39" idx="2"/>
          </p:cNvCxnSpPr>
          <p:nvPr/>
        </p:nvCxnSpPr>
        <p:spPr>
          <a:xfrm>
            <a:off x="4224906" y="3158066"/>
            <a:ext cx="0" cy="1529353"/>
          </a:xfrm>
          <a:prstGeom prst="straightConnector1">
            <a:avLst/>
          </a:prstGeom>
          <a:ln w="28575">
            <a:solidFill>
              <a:srgbClr val="CC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22712" y="3943872"/>
            <a:ext cx="0" cy="9972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14478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smtClean="0">
                <a:solidFill>
                  <a:srgbClr val="FF0000"/>
                </a:solidFill>
              </a:rPr>
              <a:t>Circular Single Linked List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47727" y="3571878"/>
            <a:ext cx="4361186" cy="642938"/>
            <a:chOff x="2698750" y="3505197"/>
            <a:chExt cx="5454650" cy="43333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703512" y="3581403"/>
            <a:ext cx="5105400" cy="2133597"/>
            <a:chOff x="2895600" y="3571875"/>
            <a:chExt cx="5105400" cy="2133597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620221" y="3576640"/>
              <a:ext cx="380779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001000" y="3571875"/>
              <a:ext cx="0" cy="213359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2895600" y="5691184"/>
              <a:ext cx="51054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2895600" y="5048246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895600" y="5048246"/>
              <a:ext cx="27923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58718" y="1873652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>
              <a:buSzPct val="60000"/>
              <a:buNone/>
            </a:pPr>
            <a:r>
              <a:rPr lang="en-US" sz="2400" b="1" dirty="0"/>
              <a:t>- List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kosong</a:t>
            </a:r>
            <a:r>
              <a:rPr lang="en-US" sz="2400" b="1" dirty="0"/>
              <a:t> {</a:t>
            </a:r>
            <a:r>
              <a:rPr lang="en-US" sz="2400" b="1" dirty="0" err="1">
                <a:solidFill>
                  <a:srgbClr val="FF0000"/>
                </a:solidFill>
              </a:rPr>
              <a:t>awal</a:t>
            </a:r>
            <a:r>
              <a:rPr lang="en-US" sz="2400" b="1" dirty="0">
                <a:solidFill>
                  <a:srgbClr val="FF0000"/>
                </a:solidFill>
              </a:rPr>
              <a:t> ≠ Nil</a:t>
            </a:r>
            <a:r>
              <a:rPr lang="en-US" sz="2400" b="1" dirty="0"/>
              <a:t>}</a:t>
            </a:r>
          </a:p>
          <a:p>
            <a:pPr marL="168275" lvl="2" indent="3175">
              <a:buSzPct val="60000"/>
              <a:buNone/>
            </a:pPr>
            <a:r>
              <a:rPr lang="en-US" sz="2400" b="1" dirty="0" err="1"/>
              <a:t>Mula-mula</a:t>
            </a:r>
            <a:r>
              <a:rPr lang="en-US" sz="2400" b="1" dirty="0"/>
              <a:t> </a:t>
            </a:r>
            <a:r>
              <a:rPr lang="en-US" sz="2400" b="1" dirty="0" err="1"/>
              <a:t>keadaan</a:t>
            </a:r>
            <a:r>
              <a:rPr lang="en-US" sz="2400" b="1" dirty="0"/>
              <a:t> list:</a:t>
            </a:r>
          </a:p>
        </p:txBody>
      </p:sp>
    </p:spTree>
    <p:extLst>
      <p:ext uri="{BB962C8B-B14F-4D97-AF65-F5344CB8AC3E}">
        <p14:creationId xmlns:p14="http://schemas.microsoft.com/office/powerpoint/2010/main" val="34163643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9" grpId="0"/>
      <p:bldP spid="62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96" y="228600"/>
            <a:ext cx="883285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Review </a:t>
            </a:r>
            <a:r>
              <a:rPr lang="en-US" b="1" dirty="0" err="1" smtClean="0"/>
              <a:t>Penyisipan</a:t>
            </a:r>
            <a:r>
              <a:rPr lang="en-US" b="1" dirty="0" smtClean="0"/>
              <a:t> di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15" name="Group 3"/>
          <p:cNvGrpSpPr/>
          <p:nvPr/>
        </p:nvGrpSpPr>
        <p:grpSpPr>
          <a:xfrm>
            <a:off x="2387154" y="3619870"/>
            <a:ext cx="1568450" cy="685802"/>
            <a:chOff x="-44122" y="2462473"/>
            <a:chExt cx="1219200" cy="534195"/>
          </a:xfrm>
        </p:grpSpPr>
        <p:sp>
          <p:nvSpPr>
            <p:cNvPr id="5" name="Rectangle 4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7"/>
          <p:cNvGrpSpPr/>
          <p:nvPr/>
        </p:nvGrpSpPr>
        <p:grpSpPr>
          <a:xfrm>
            <a:off x="545656" y="3429000"/>
            <a:ext cx="1816100" cy="584775"/>
            <a:chOff x="-1066800" y="1752600"/>
            <a:chExt cx="16764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-1066800" y="1752600"/>
              <a:ext cx="10668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70C0"/>
                  </a:solidFill>
                </a:rPr>
                <a:t>baru</a:t>
              </a:r>
              <a:endParaRPr lang="en-US" sz="32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2717354" y="369607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49208" y="2781671"/>
            <a:ext cx="5756982" cy="1524000"/>
            <a:chOff x="3738554" y="3276599"/>
            <a:chExt cx="5756982" cy="1524000"/>
          </a:xfrm>
        </p:grpSpPr>
        <p:grpSp>
          <p:nvGrpSpPr>
            <p:cNvPr id="11" name="Group 3"/>
            <p:cNvGrpSpPr/>
            <p:nvPr/>
          </p:nvGrpSpPr>
          <p:grpSpPr>
            <a:xfrm>
              <a:off x="7101586" y="4114799"/>
              <a:ext cx="1568450" cy="685800"/>
              <a:chOff x="1752600" y="3352800"/>
              <a:chExt cx="1219200" cy="53419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738554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awal</a:t>
              </a:r>
              <a:endParaRPr lang="en-US" sz="3200" b="1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790186" y="4114799"/>
              <a:ext cx="1568450" cy="684781"/>
              <a:chOff x="5638800" y="2362200"/>
              <a:chExt cx="1447800" cy="684781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6110986" y="4419599"/>
              <a:ext cx="9906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12038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49236" y="4190999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339836" y="327659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akhir</a:t>
              </a:r>
              <a:endParaRPr lang="en-US" sz="3200" b="1" dirty="0"/>
            </a:p>
          </p:txBody>
        </p:sp>
        <p:cxnSp>
          <p:nvCxnSpPr>
            <p:cNvPr id="64" name="Shape 63"/>
            <p:cNvCxnSpPr>
              <a:stCxn id="62" idx="1"/>
              <a:endCxn id="41" idx="0"/>
            </p:cNvCxnSpPr>
            <p:nvPr/>
          </p:nvCxnSpPr>
          <p:spPr>
            <a:xfrm rot="10800000" flipV="1">
              <a:off x="7885811" y="3568987"/>
              <a:ext cx="454025" cy="5458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3705224" y="3927844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4628709" y="307405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416496" y="1600200"/>
            <a:ext cx="8956104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Keadaan</a:t>
            </a:r>
            <a:r>
              <a:rPr lang="en-US" sz="2800" b="1" dirty="0" smtClean="0"/>
              <a:t> Linked List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terjadi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di </a:t>
            </a:r>
            <a:r>
              <a:rPr lang="en-US" sz="2800" b="1" dirty="0" err="1" smtClean="0"/>
              <a:t>depan</a:t>
            </a:r>
            <a:r>
              <a:rPr lang="en-US" sz="2800" b="1" dirty="0" smtClean="0"/>
              <a:t>/di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44" name="Shape 43"/>
          <p:cNvCxnSpPr/>
          <p:nvPr/>
        </p:nvCxnSpPr>
        <p:spPr>
          <a:xfrm rot="10800000" flipV="1">
            <a:off x="3195183" y="3076948"/>
            <a:ext cx="454025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4419600" y="3929062"/>
            <a:ext cx="4361186" cy="642938"/>
            <a:chOff x="2698750" y="3505197"/>
            <a:chExt cx="5454650" cy="43333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038352" y="3929062"/>
            <a:ext cx="6734168" cy="642938"/>
            <a:chOff x="2038352" y="4538662"/>
            <a:chExt cx="6734168" cy="64293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400007" y="4538662"/>
              <a:ext cx="372513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772520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2057400" y="5181600"/>
              <a:ext cx="671512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038352" y="4538662"/>
              <a:ext cx="0" cy="64293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057400" y="4538662"/>
              <a:ext cx="32491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50993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447800"/>
            <a:ext cx="8832850" cy="449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Circular Double Linked List</a:t>
            </a:r>
          </a:p>
          <a:p>
            <a:pPr marL="0" lvl="2" indent="0">
              <a:spcBef>
                <a:spcPts val="0"/>
              </a:spcBef>
              <a:buSzPct val="60000"/>
              <a:buNone/>
            </a:pPr>
            <a:r>
              <a:rPr lang="en-US" b="1" dirty="0" smtClean="0"/>
              <a:t>- List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kosong</a:t>
            </a:r>
            <a:r>
              <a:rPr lang="en-US" b="1" dirty="0" smtClean="0"/>
              <a:t> {</a:t>
            </a:r>
            <a:r>
              <a:rPr lang="en-US" b="1" dirty="0" err="1" smtClean="0">
                <a:solidFill>
                  <a:srgbClr val="FF0000"/>
                </a:solidFill>
              </a:rPr>
              <a:t>awal</a:t>
            </a:r>
            <a:r>
              <a:rPr lang="en-US" b="1" dirty="0" smtClean="0">
                <a:solidFill>
                  <a:srgbClr val="FF0000"/>
                </a:solidFill>
              </a:rPr>
              <a:t> ≠ Nil</a:t>
            </a:r>
            <a:r>
              <a:rPr lang="en-US" b="1" dirty="0" smtClean="0"/>
              <a:t>}</a:t>
            </a:r>
          </a:p>
          <a:p>
            <a:pPr marL="168275" lvl="2" indent="3175">
              <a:spcBef>
                <a:spcPts val="0"/>
              </a:spcBef>
              <a:buSzPct val="60000"/>
              <a:buNone/>
            </a:pPr>
            <a:r>
              <a:rPr lang="en-US" b="1" dirty="0" err="1" smtClean="0"/>
              <a:t>Mula-mula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list:</a:t>
            </a:r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  <a:p>
            <a:pPr marL="514236" indent="-514236">
              <a:spcBef>
                <a:spcPts val="0"/>
              </a:spcBef>
              <a:buNone/>
            </a:pPr>
            <a:endParaRPr lang="en-US" b="1" dirty="0" smtClean="0"/>
          </a:p>
        </p:txBody>
      </p:sp>
      <p:cxnSp>
        <p:nvCxnSpPr>
          <p:cNvPr id="66" name="Shape 65"/>
          <p:cNvCxnSpPr/>
          <p:nvPr/>
        </p:nvCxnSpPr>
        <p:spPr>
          <a:xfrm>
            <a:off x="3367187" y="2806988"/>
            <a:ext cx="471945" cy="3934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617133" y="3200400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6848314" y="3542788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10466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47" name="Group 46"/>
          <p:cNvGrpSpPr/>
          <p:nvPr/>
        </p:nvGrpSpPr>
        <p:grpSpPr>
          <a:xfrm>
            <a:off x="2803061" y="3200400"/>
            <a:ext cx="2070100" cy="684781"/>
            <a:chOff x="5175738" y="2362200"/>
            <a:chExt cx="1910862" cy="684781"/>
          </a:xfrm>
        </p:grpSpPr>
        <p:sp>
          <p:nvSpPr>
            <p:cNvPr id="45" name="Rectangle 44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4626533" y="3428997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38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395116" y="32766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834854" y="23108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64" name="Shape 63"/>
          <p:cNvCxnSpPr>
            <a:endCxn id="41" idx="0"/>
          </p:cNvCxnSpPr>
          <p:nvPr/>
        </p:nvCxnSpPr>
        <p:spPr>
          <a:xfrm rot="10800000" flipV="1">
            <a:off x="6649009" y="2654588"/>
            <a:ext cx="206375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965603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768810" y="3541766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4861483" y="3657597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90800" y="4829738"/>
            <a:ext cx="2070100" cy="68478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3824231" y="5171107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2751292" y="5171104"/>
            <a:ext cx="684781" cy="20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09600" y="4648200"/>
            <a:ext cx="1981200" cy="584775"/>
            <a:chOff x="914400" y="2895600"/>
            <a:chExt cx="1828800" cy="584775"/>
          </a:xfrm>
        </p:grpSpPr>
        <p:sp>
          <p:nvSpPr>
            <p:cNvPr id="9" name="TextBox 8"/>
            <p:cNvSpPr txBox="1"/>
            <p:nvPr/>
          </p:nvSpPr>
          <p:spPr>
            <a:xfrm>
              <a:off x="914400" y="2895600"/>
              <a:ext cx="10668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rgbClr val="00B0F0"/>
                  </a:solidFill>
                </a:rPr>
                <a:t>baru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981200" y="3200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361404" y="490695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8" name="Shape 76"/>
          <p:cNvCxnSpPr/>
          <p:nvPr/>
        </p:nvCxnSpPr>
        <p:spPr>
          <a:xfrm rot="16200000" flipV="1">
            <a:off x="2798907" y="3530006"/>
            <a:ext cx="1638809" cy="1638301"/>
          </a:xfrm>
          <a:prstGeom prst="bentConnector4">
            <a:avLst>
              <a:gd name="adj1" fmla="val 39554"/>
              <a:gd name="adj2" fmla="val 135558"/>
            </a:avLst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3065275" y="3629719"/>
            <a:ext cx="1981995" cy="1547070"/>
            <a:chOff x="2971006" y="3201194"/>
            <a:chExt cx="1981995" cy="154707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2971800" y="3733800"/>
              <a:ext cx="1981200" cy="158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2971006" y="3201194"/>
              <a:ext cx="1981995" cy="1547070"/>
              <a:chOff x="2971006" y="3201194"/>
              <a:chExt cx="1981995" cy="154707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2705100" y="3467100"/>
                <a:ext cx="533400" cy="158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67" name="Shape 88"/>
              <p:cNvCxnSpPr/>
              <p:nvPr/>
            </p:nvCxnSpPr>
            <p:spPr>
              <a:xfrm rot="5400000">
                <a:off x="4261619" y="4056883"/>
                <a:ext cx="1014463" cy="368300"/>
              </a:xfrm>
              <a:prstGeom prst="bentConnector2">
                <a:avLst/>
              </a:prstGeom>
              <a:ln w="28575"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oup 68"/>
          <p:cNvGrpSpPr/>
          <p:nvPr/>
        </p:nvGrpSpPr>
        <p:grpSpPr>
          <a:xfrm>
            <a:off x="1958054" y="2895601"/>
            <a:ext cx="609600" cy="1955511"/>
            <a:chOff x="1905000" y="2197388"/>
            <a:chExt cx="609600" cy="2298412"/>
          </a:xfrm>
        </p:grpSpPr>
        <p:cxnSp>
          <p:nvCxnSpPr>
            <p:cNvPr id="70" name="Shape 93"/>
            <p:cNvCxnSpPr/>
            <p:nvPr/>
          </p:nvCxnSpPr>
          <p:spPr>
            <a:xfrm rot="10800000" flipV="1">
              <a:off x="1905000" y="2197388"/>
              <a:ext cx="228600" cy="2298412"/>
            </a:xfrm>
            <a:prstGeom prst="bentConnector2">
              <a:avLst/>
            </a:prstGeom>
            <a:ln w="28575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1905000" y="4494212"/>
              <a:ext cx="6096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455862" y="3657597"/>
            <a:ext cx="5454650" cy="433339"/>
            <a:chOff x="2698750" y="3505197"/>
            <a:chExt cx="5454650" cy="43333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77150" y="3505197"/>
              <a:ext cx="4762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815340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698750" y="3938536"/>
              <a:ext cx="54546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2698750" y="3505197"/>
              <a:ext cx="0" cy="433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698750" y="3505197"/>
              <a:ext cx="3492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233612" y="3412162"/>
            <a:ext cx="5905500" cy="916950"/>
            <a:chOff x="2476500" y="3259762"/>
            <a:chExt cx="5905500" cy="91695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2476500" y="3276597"/>
              <a:ext cx="8001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765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76500" y="4176712"/>
              <a:ext cx="59055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8382000" y="3276597"/>
              <a:ext cx="0" cy="90011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7924801" y="3259762"/>
              <a:ext cx="457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043112" y="3428997"/>
            <a:ext cx="6324600" cy="2514603"/>
            <a:chOff x="2286000" y="3276597"/>
            <a:chExt cx="6324600" cy="2514603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286000" y="5791200"/>
              <a:ext cx="632460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286000" y="4876800"/>
              <a:ext cx="756049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86000" y="4872040"/>
              <a:ext cx="0" cy="91916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610600" y="3276597"/>
              <a:ext cx="0" cy="251460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924801" y="3276597"/>
              <a:ext cx="685799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2233612" y="3657597"/>
            <a:ext cx="5905500" cy="2057403"/>
            <a:chOff x="2476500" y="3505197"/>
            <a:chExt cx="5905500" cy="2057403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7677150" y="3505197"/>
              <a:ext cx="70485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2000" y="3505197"/>
              <a:ext cx="0" cy="2057403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2476500" y="5562600"/>
              <a:ext cx="5905500" cy="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2476500" y="5080575"/>
              <a:ext cx="0" cy="48202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2476500" y="5080575"/>
              <a:ext cx="357188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/>
      <p:bldP spid="50" grpId="0"/>
      <p:bldP spid="51" grpId="0"/>
      <p:bldP spid="62" grpId="0"/>
      <p:bldP spid="54" grpId="0" animBg="1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b="1" dirty="0" smtClean="0"/>
              <a:t>	</a:t>
            </a:r>
          </a:p>
          <a:p>
            <a:pPr marL="514236" indent="-514236">
              <a:buNone/>
            </a:pPr>
            <a:endParaRPr lang="en-US" b="1" dirty="0" smtClean="0"/>
          </a:p>
          <a:p>
            <a:pPr marL="514236" indent="-514236">
              <a:buNone/>
            </a:pPr>
            <a:endParaRPr lang="en-US" b="1" dirty="0" smtClean="0"/>
          </a:p>
        </p:txBody>
      </p:sp>
      <p:sp>
        <p:nvSpPr>
          <p:cNvPr id="58" name="Rectangle 57"/>
          <p:cNvSpPr/>
          <p:nvPr/>
        </p:nvSpPr>
        <p:spPr>
          <a:xfrm>
            <a:off x="6747492" y="3643301"/>
            <a:ext cx="2063751" cy="684781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 rot="5400000">
            <a:off x="7978673" y="3985689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346451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awal</a:t>
            </a:r>
            <a:endParaRPr lang="en-US" sz="3200" b="1" dirty="0"/>
          </a:p>
        </p:txBody>
      </p:sp>
      <p:grpSp>
        <p:nvGrpSpPr>
          <p:cNvPr id="35" name="Group 46"/>
          <p:cNvGrpSpPr/>
          <p:nvPr/>
        </p:nvGrpSpPr>
        <p:grpSpPr>
          <a:xfrm>
            <a:off x="3951288" y="3606730"/>
            <a:ext cx="2070100" cy="684781"/>
            <a:chOff x="5175738" y="2362200"/>
            <a:chExt cx="1910862" cy="684781"/>
          </a:xfrm>
        </p:grpSpPr>
        <p:sp>
          <p:nvSpPr>
            <p:cNvPr id="56" name="Rectangle 55"/>
            <p:cNvSpPr/>
            <p:nvPr/>
          </p:nvSpPr>
          <p:spPr>
            <a:xfrm>
              <a:off x="5175738" y="2362200"/>
              <a:ext cx="1910862" cy="684781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6" name="Straight Arrow Connector 35"/>
          <p:cNvCxnSpPr/>
          <p:nvPr/>
        </p:nvCxnSpPr>
        <p:spPr>
          <a:xfrm>
            <a:off x="5759450" y="3871898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688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550150" y="3719501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988300" y="280510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akhir</a:t>
            </a:r>
            <a:endParaRPr lang="en-US" sz="3200" b="1" dirty="0"/>
          </a:p>
        </p:txBody>
      </p:sp>
      <p:cxnSp>
        <p:nvCxnSpPr>
          <p:cNvPr id="47" name="Shape 46"/>
          <p:cNvCxnSpPr>
            <a:stCxn id="44" idx="1"/>
            <a:endCxn id="58" idx="0"/>
          </p:cNvCxnSpPr>
          <p:nvPr/>
        </p:nvCxnSpPr>
        <p:spPr>
          <a:xfrm rot="10800000" flipV="1">
            <a:off x="7779368" y="3097489"/>
            <a:ext cx="208932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97491" y="3956091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899169" y="3984667"/>
            <a:ext cx="684781" cy="20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5994400" y="4100498"/>
            <a:ext cx="914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>
            <a:off x="3200400" y="4100498"/>
            <a:ext cx="9144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34" idx="3"/>
          </p:cNvCxnSpPr>
          <p:nvPr/>
        </p:nvCxnSpPr>
        <p:spPr>
          <a:xfrm>
            <a:off x="4502151" y="3097489"/>
            <a:ext cx="450849" cy="54581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1130300" y="3643304"/>
            <a:ext cx="2070100" cy="684781"/>
          </a:xfrm>
          <a:prstGeom prst="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rot="5400000">
            <a:off x="2363731" y="3984673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290792" y="3984670"/>
            <a:ext cx="684781" cy="204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924050" y="370577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en-US" sz="2800" b="1" dirty="0">
              <a:solidFill>
                <a:srgbClr val="0070C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965450" y="3871898"/>
            <a:ext cx="990600" cy="15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09600" y="16002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 Narrow" pitchFamily="34" charset="0"/>
              </a:rPr>
              <a:t>Keadaan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setelah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terjadi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penyisipan</a:t>
            </a:r>
            <a:r>
              <a:rPr lang="en-US" sz="2800" dirty="0" smtClean="0">
                <a:latin typeface="Arial Narrow" pitchFamily="34" charset="0"/>
              </a:rPr>
              <a:t> di </a:t>
            </a:r>
            <a:r>
              <a:rPr lang="en-US" sz="2800" dirty="0" err="1" smtClean="0">
                <a:latin typeface="Arial Narrow" pitchFamily="34" charset="0"/>
              </a:rPr>
              <a:t>depan</a:t>
            </a:r>
            <a:r>
              <a:rPr lang="en-US" sz="2800" dirty="0" smtClean="0">
                <a:latin typeface="Arial Narrow" pitchFamily="34" charset="0"/>
              </a:rPr>
              <a:t>/</a:t>
            </a:r>
            <a:r>
              <a:rPr lang="en-US" sz="2800" dirty="0" err="1" smtClean="0">
                <a:latin typeface="Arial Narrow" pitchFamily="34" charset="0"/>
              </a:rPr>
              <a:t>awal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kondisi</a:t>
            </a:r>
            <a:r>
              <a:rPr lang="en-US" sz="2800" dirty="0" smtClean="0">
                <a:latin typeface="Arial Narrow" pitchFamily="34" charset="0"/>
              </a:rPr>
              <a:t> list </a:t>
            </a:r>
            <a:r>
              <a:rPr lang="en-US" sz="2800" dirty="0" err="1" smtClean="0">
                <a:latin typeface="Arial Narrow" pitchFamily="34" charset="0"/>
              </a:rPr>
              <a:t>tidak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kosong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pada</a:t>
            </a:r>
            <a:r>
              <a:rPr lang="en-US" sz="2800" dirty="0" smtClean="0">
                <a:latin typeface="Arial Narrow" pitchFamily="34" charset="0"/>
              </a:rPr>
              <a:t> circular Double Linked List: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805101"/>
            <a:ext cx="1079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cxnSp>
        <p:nvCxnSpPr>
          <p:cNvPr id="40" name="Shape 72"/>
          <p:cNvCxnSpPr>
            <a:stCxn id="39" idx="3"/>
          </p:cNvCxnSpPr>
          <p:nvPr/>
        </p:nvCxnSpPr>
        <p:spPr>
          <a:xfrm>
            <a:off x="1536700" y="3097489"/>
            <a:ext cx="450849" cy="545812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4" idx="1"/>
          </p:cNvCxnSpPr>
          <p:nvPr/>
        </p:nvCxnSpPr>
        <p:spPr>
          <a:xfrm rot="10800000" flipV="1">
            <a:off x="2819401" y="3097488"/>
            <a:ext cx="527051" cy="545809"/>
          </a:xfrm>
          <a:prstGeom prst="bentConnector2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3551238" y="3857613"/>
            <a:ext cx="5807074" cy="1004899"/>
            <a:chOff x="3565526" y="4176701"/>
            <a:chExt cx="5807074" cy="10048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610600" y="41910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358312" y="4176701"/>
              <a:ext cx="0" cy="10048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567112" y="5181600"/>
              <a:ext cx="57912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567112" y="4186238"/>
              <a:ext cx="0" cy="9953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565526" y="4200528"/>
              <a:ext cx="42564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914400" y="4100501"/>
            <a:ext cx="8232634" cy="609604"/>
            <a:chOff x="885832" y="3810000"/>
            <a:chExt cx="8232634" cy="609604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885832" y="3810000"/>
              <a:ext cx="44540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85832" y="3810000"/>
              <a:ext cx="0" cy="60960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85832" y="4419603"/>
              <a:ext cx="8232634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9118466" y="3848103"/>
              <a:ext cx="0" cy="57150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8794084" y="3857627"/>
              <a:ext cx="32438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685800" y="3871901"/>
            <a:ext cx="8672512" cy="1004899"/>
            <a:chOff x="685800" y="4786301"/>
            <a:chExt cx="8672512" cy="1004899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8596312" y="4786312"/>
              <a:ext cx="762000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340722" y="4786301"/>
              <a:ext cx="0" cy="10048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85800" y="5791200"/>
              <a:ext cx="865492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685800" y="4795838"/>
              <a:ext cx="0" cy="99536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>
              <a:off x="685800" y="4795840"/>
              <a:ext cx="439807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790952" y="4100497"/>
            <a:ext cx="5355972" cy="609604"/>
            <a:chOff x="3708400" y="4190996"/>
            <a:chExt cx="5435600" cy="609604"/>
          </a:xfrm>
        </p:grpSpPr>
        <p:cxnSp>
          <p:nvCxnSpPr>
            <p:cNvPr id="83" name="Straight Connector 82"/>
            <p:cNvCxnSpPr/>
            <p:nvPr/>
          </p:nvCxnSpPr>
          <p:spPr>
            <a:xfrm flipH="1">
              <a:off x="3708400" y="4190996"/>
              <a:ext cx="4064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708400" y="4190996"/>
              <a:ext cx="0" cy="60960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708400" y="4800599"/>
              <a:ext cx="54356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9144000" y="4229099"/>
              <a:ext cx="0" cy="5715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H="1">
              <a:off x="8813801" y="4238623"/>
              <a:ext cx="330199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4" grpId="0"/>
      <p:bldP spid="37" grpId="0"/>
      <p:bldP spid="38" grpId="0"/>
      <p:bldP spid="44" grpId="0"/>
      <p:bldP spid="66" grpId="0" animBg="1"/>
      <p:bldP spid="74" grpId="0"/>
      <p:bldP spid="91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5908</TotalTime>
  <Words>419</Words>
  <Application>Microsoft Office PowerPoint</Application>
  <PresentationFormat>A4 Paper (210x297 mm)</PresentationFormat>
  <Paragraphs>141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Algerian</vt:lpstr>
      <vt:lpstr>Arial Narrow</vt:lpstr>
      <vt:lpstr>Calibri</vt:lpstr>
      <vt:lpstr>Symbol</vt:lpstr>
      <vt:lpstr>Times New Roman</vt:lpstr>
      <vt:lpstr>Tw Cen MT</vt:lpstr>
      <vt:lpstr>Wingdings</vt:lpstr>
      <vt:lpstr>Wingdings 2</vt:lpstr>
      <vt:lpstr>Median</vt:lpstr>
      <vt:lpstr>Visio</vt:lpstr>
      <vt:lpstr>CIRCULAR linked list</vt:lpstr>
      <vt:lpstr>Bentuk Circular Linked List</vt:lpstr>
      <vt:lpstr>Operasi – operasi Double Linked List</vt:lpstr>
      <vt:lpstr>Penciptaan</vt:lpstr>
      <vt:lpstr>Penyisipan di Depan</vt:lpstr>
      <vt:lpstr>Penyisipan di Depan (lanjutan)</vt:lpstr>
      <vt:lpstr>Review Penyisipan di Depan (lanjutan)</vt:lpstr>
      <vt:lpstr>Penyisipan di Depan (lanjutan)</vt:lpstr>
      <vt:lpstr>Penyisipan di Depan (lanjutan)</vt:lpstr>
      <vt:lpstr>Penyisipan di Belakang</vt:lpstr>
      <vt:lpstr>Penghapusan di depan</vt:lpstr>
      <vt:lpstr>Penghapusan di depan (lanjutan)</vt:lpstr>
      <vt:lpstr>Penghapusan di depan</vt:lpstr>
      <vt:lpstr>Penghapusan di depan (lanjutan)</vt:lpstr>
      <vt:lpstr>PowerPoint Presentation</vt:lpstr>
      <vt:lpstr>Latihan</vt:lpstr>
      <vt:lpstr>Ketentuan</vt:lpstr>
      <vt:lpstr>PowerPoint Presentation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500</cp:revision>
  <dcterms:created xsi:type="dcterms:W3CDTF">2010-02-18T01:05:10Z</dcterms:created>
  <dcterms:modified xsi:type="dcterms:W3CDTF">2020-04-23T02:54:17Z</dcterms:modified>
</cp:coreProperties>
</file>