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1" r:id="rId6"/>
    <p:sldId id="274" r:id="rId7"/>
    <p:sldId id="273" r:id="rId8"/>
    <p:sldId id="278" r:id="rId9"/>
    <p:sldId id="262" r:id="rId10"/>
    <p:sldId id="264" r:id="rId11"/>
    <p:sldId id="266" r:id="rId12"/>
    <p:sldId id="267" r:id="rId13"/>
    <p:sldId id="276" r:id="rId14"/>
    <p:sldId id="279" r:id="rId15"/>
    <p:sldId id="280" r:id="rId16"/>
    <p:sldId id="268" r:id="rId17"/>
    <p:sldId id="269" r:id="rId18"/>
    <p:sldId id="270" r:id="rId19"/>
    <p:sldId id="272" r:id="rId20"/>
  </p:sldIdLst>
  <p:sldSz cx="9144000" cy="6858000" type="screen4x3"/>
  <p:notesSz cx="6858000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20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20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13DD0-548D-418C-BF37-CA90F6521054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192"/>
            <a:ext cx="2971800" cy="4620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77192"/>
            <a:ext cx="2971800" cy="4620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878DA-87CA-43F4-A12C-B9285EBBFF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2E8E9-7E01-4C85-80C7-4FFFAC847472}" type="datetimeFigureOut">
              <a:rPr lang="id-ID" smtClean="0"/>
              <a:pPr/>
              <a:t>21/04/2020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3738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9438"/>
            <a:ext cx="5486400" cy="4157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288"/>
            <a:ext cx="29718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7288"/>
            <a:ext cx="29718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E331A-052F-47DE-92F5-2E43A8DDDFA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E331A-052F-47DE-92F5-2E43A8DDDFA8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02C4-9709-4227-BEE0-83CAA784D2F3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ABBC-418B-48BA-B911-A0B34147A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02C4-9709-4227-BEE0-83CAA784D2F3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ABBC-418B-48BA-B911-A0B34147A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02C4-9709-4227-BEE0-83CAA784D2F3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ABBC-418B-48BA-B911-A0B34147A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02C4-9709-4227-BEE0-83CAA784D2F3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ABBC-418B-48BA-B911-A0B34147A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02C4-9709-4227-BEE0-83CAA784D2F3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ABBC-418B-48BA-B911-A0B34147A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02C4-9709-4227-BEE0-83CAA784D2F3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ABBC-418B-48BA-B911-A0B34147A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02C4-9709-4227-BEE0-83CAA784D2F3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ABBC-418B-48BA-B911-A0B34147A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02C4-9709-4227-BEE0-83CAA784D2F3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ABBC-418B-48BA-B911-A0B34147A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02C4-9709-4227-BEE0-83CAA784D2F3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ABBC-418B-48BA-B911-A0B34147A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02C4-9709-4227-BEE0-83CAA784D2F3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ABBC-418B-48BA-B911-A0B34147A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02C4-9709-4227-BEE0-83CAA784D2F3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ABBC-418B-48BA-B911-A0B34147A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D02C4-9709-4227-BEE0-83CAA784D2F3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8ABBC-418B-48BA-B911-A0B34147A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eg3k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14400" y="1066800"/>
            <a:ext cx="7772400" cy="1470025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DEMOKRASI PANCASILA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DR. </a:t>
            </a:r>
            <a:r>
              <a:rPr lang="id-ID" b="1" dirty="0" smtClean="0">
                <a:solidFill>
                  <a:schemeClr val="bg1"/>
                </a:solidFill>
              </a:rPr>
              <a:t>TATIK </a:t>
            </a:r>
            <a:r>
              <a:rPr lang="id-ID" b="1" dirty="0" smtClean="0">
                <a:solidFill>
                  <a:schemeClr val="bg1"/>
                </a:solidFill>
              </a:rPr>
              <a:t>FIDOWATY, S</a:t>
            </a:r>
            <a:r>
              <a:rPr lang="en-US" b="1" dirty="0" smtClean="0">
                <a:solidFill>
                  <a:schemeClr val="bg1"/>
                </a:solidFill>
              </a:rPr>
              <a:t>.IP., M.SI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PRASYARAT DEMOKRASI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 sz="2800" i="1" dirty="0"/>
              <a:t>Pertama</a:t>
            </a:r>
            <a:r>
              <a:rPr lang="fi-FI" sz="2800" dirty="0"/>
              <a:t>, partisipasi politik yang luas dan otonom, baik individu maupun kelompok. Praktik politik demokrasi pertama-tama mensyaratkan adanya partisipasi politik yang otonom dari seluruh elemen masyarakat (perseorangan atau kelompok)</a:t>
            </a:r>
            <a:r>
              <a:rPr lang="en-US" sz="2800" dirty="0"/>
              <a:t> </a:t>
            </a:r>
          </a:p>
          <a:p>
            <a:pPr>
              <a:lnSpc>
                <a:spcPct val="90000"/>
              </a:lnSpc>
            </a:pPr>
            <a:r>
              <a:rPr lang="fi-FI" sz="2800" i="1" dirty="0"/>
              <a:t>Kedua</a:t>
            </a:r>
            <a:r>
              <a:rPr lang="fi-FI" sz="2800" dirty="0"/>
              <a:t>, sirkulasi kepemimpinan politik secara efektif dan kompetitif. Praktik demokrasi mensyaratkan adanya jaminan mekanisme sirkulasi kepemimpinan politik yang diadakan secara berkala, selektif, kompetitif dan melibatkan keseluruhan elemen masyarakat dalam prosesnya</a:t>
            </a:r>
            <a:r>
              <a:rPr lang="en-US" sz="2800" dirty="0"/>
              <a:t> </a:t>
            </a: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 i="1"/>
              <a:t>Ketiga</a:t>
            </a:r>
            <a:r>
              <a:rPr lang="fi-FI"/>
              <a:t>, kontrol terhadap kekuasaan yang efektif. Persyaratan lainnya dalam praktik demokrasi adalah adanya kontrol yang efektif terhadap kekuasaan. </a:t>
            </a:r>
          </a:p>
          <a:p>
            <a:pPr>
              <a:lnSpc>
                <a:spcPct val="90000"/>
              </a:lnSpc>
            </a:pPr>
            <a:r>
              <a:rPr lang="fi-FI" i="1"/>
              <a:t>Keempat</a:t>
            </a:r>
            <a:r>
              <a:rPr lang="fi-FI"/>
              <a:t>, kompetisi politik yang leluasa dan sehat dalam suasana kebebasan. Prasyarat terakhir adalah adanya kompetisi antar elemen masyarakat, elemen masyarakat dengan elemen negara, antar elemen-elemen di dalam negara, secara leluasa dan sehat</a:t>
            </a:r>
            <a:r>
              <a:rPr lang="en-US"/>
              <a:t> </a:t>
            </a: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pkn203_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57200"/>
            <a:ext cx="8534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3EA5-FE70-427F-9591-41F7555144BF}" type="slidenum">
              <a:rPr lang="en-US"/>
              <a:pPr/>
              <a:t>13</a:t>
            </a:fld>
            <a:endParaRPr lang="en-US"/>
          </a:p>
        </p:txBody>
      </p:sp>
      <p:sp>
        <p:nvSpPr>
          <p:cNvPr id="962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609600"/>
            <a:ext cx="7772400" cy="5486400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tx1"/>
              </a:buClr>
              <a:buFont typeface="Symbol" pitchFamily="18" charset="2"/>
              <a:buChar char="*"/>
            </a:pPr>
            <a:r>
              <a:rPr lang="id-ID" sz="2800" b="1">
                <a:latin typeface="Arial Narrow" pitchFamily="34" charset="0"/>
              </a:rPr>
              <a:t>Demokrasi Indonesia (Prof.Dr.Sri Soemantri)</a:t>
            </a:r>
          </a:p>
          <a:p>
            <a:pPr marL="800100" lvl="1" indent="-342900">
              <a:buFontTx/>
              <a:buChar char="•"/>
            </a:pPr>
            <a:r>
              <a:rPr lang="id-ID">
                <a:latin typeface="Arial Narrow" pitchFamily="34" charset="0"/>
              </a:rPr>
              <a:t>Kerakyatan yang dipimpin oleh hikmat kebijak sanaan dalam permusyawaratan/perwakilan</a:t>
            </a:r>
          </a:p>
          <a:p>
            <a:pPr marL="1257300" lvl="2" indent="-342900">
              <a:buClr>
                <a:schemeClr val="tx1"/>
              </a:buClr>
              <a:buFont typeface="Symbol" pitchFamily="18" charset="2"/>
              <a:buChar char="-"/>
            </a:pPr>
            <a:r>
              <a:rPr lang="id-ID" sz="2800">
                <a:latin typeface="Arial Narrow" pitchFamily="34" charset="0"/>
              </a:rPr>
              <a:t>Mengandung semangat :</a:t>
            </a:r>
          </a:p>
          <a:p>
            <a:pPr marL="1714500" lvl="3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id-ID" sz="2800">
                <a:latin typeface="Arial Narrow" pitchFamily="34" charset="0"/>
              </a:rPr>
              <a:t>Ketuhanan Yang Maha Esa</a:t>
            </a:r>
          </a:p>
          <a:p>
            <a:pPr marL="1714500" lvl="3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id-ID" sz="2800">
                <a:latin typeface="Arial Narrow" pitchFamily="34" charset="0"/>
              </a:rPr>
              <a:t>Kemanusiaan yg adil dan beradab</a:t>
            </a:r>
          </a:p>
          <a:p>
            <a:pPr marL="1714500" lvl="3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id-ID" sz="2800">
                <a:latin typeface="Arial Narrow" pitchFamily="34" charset="0"/>
              </a:rPr>
              <a:t>Persatuan Indonesia</a:t>
            </a:r>
          </a:p>
          <a:p>
            <a:pPr marL="1714500" lvl="3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id-ID" sz="2800">
                <a:latin typeface="Arial Narrow" pitchFamily="34" charset="0"/>
              </a:rPr>
              <a:t>Keadilan Sosial</a:t>
            </a:r>
          </a:p>
          <a:p>
            <a:pPr marL="1257300" lvl="2" indent="-342900">
              <a:buClr>
                <a:schemeClr val="tx1"/>
              </a:buClr>
              <a:buFont typeface="Symbol" pitchFamily="18" charset="2"/>
              <a:buChar char="-"/>
            </a:pPr>
            <a:r>
              <a:rPr lang="id-ID" sz="2800">
                <a:latin typeface="Arial Narrow" pitchFamily="34" charset="0"/>
              </a:rPr>
              <a:t>Kunci pemahaman pada “</a:t>
            </a:r>
            <a:r>
              <a:rPr lang="id-ID" sz="2800" i="1">
                <a:latin typeface="Arial Narrow" pitchFamily="34" charset="0"/>
              </a:rPr>
              <a:t>Kerakyatan/Kedaulatan/Kekuasaan tertinggi di tangan rakyat</a:t>
            </a:r>
            <a:endParaRPr lang="id-ID" sz="2800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endParaRPr lang="id-ID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0" y="533400"/>
            <a:ext cx="77724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 pitchFamily="1" charset="2"/>
              <a:buChar char="*"/>
              <a:tabLst/>
              <a:defRPr/>
            </a:pPr>
            <a:r>
              <a:rPr kumimoji="0" lang="id-ID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1" charset="0"/>
                <a:ea typeface="+mn-ea"/>
                <a:cs typeface="+mn-cs"/>
              </a:rPr>
              <a:t>Demokrasi Indonesia (Drs. Pamudji, MPA)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1" charset="0"/>
                <a:ea typeface="+mn-ea"/>
                <a:cs typeface="+mn-cs"/>
              </a:rPr>
              <a:t>Kerakyatan yg dipimpin oleh hikmat kebijaksanaan dlm permusyawaratan/perwakilan yang :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1" charset="0"/>
                <a:ea typeface="+mn-ea"/>
                <a:cs typeface="+mn-cs"/>
              </a:rPr>
              <a:t>Berk</a:t>
            </a:r>
            <a:r>
              <a:rPr lang="en-US" sz="2800" dirty="0" smtClean="0">
                <a:latin typeface="Arial Narrow" pitchFamily="1" charset="0"/>
              </a:rPr>
              <a:t>e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1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1" charset="0"/>
                <a:ea typeface="+mn-ea"/>
                <a:cs typeface="+mn-cs"/>
              </a:rPr>
              <a:t>u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1" charset="0"/>
                <a:ea typeface="+mn-ea"/>
                <a:cs typeface="+mn-cs"/>
              </a:rPr>
              <a:t>hanan Yang Maha Esa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1" charset="0"/>
                <a:ea typeface="+mn-ea"/>
                <a:cs typeface="+mn-cs"/>
              </a:rPr>
              <a:t>Berperikemanusiaan yg adil dan beradab.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1" charset="0"/>
                <a:ea typeface="+mn-ea"/>
                <a:cs typeface="+mn-cs"/>
              </a:rPr>
              <a:t>Berpersatuan Indonesia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1" charset="0"/>
                <a:ea typeface="+mn-ea"/>
                <a:cs typeface="+mn-cs"/>
              </a:rPr>
              <a:t>Berkeadilan Sosial</a:t>
            </a:r>
          </a:p>
          <a:p>
            <a:pPr marL="1200150" marR="0" lvl="2" indent="-28575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1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143000"/>
            <a:ext cx="7848600" cy="4419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1" charset="0"/>
                <a:ea typeface="+mn-ea"/>
                <a:cs typeface="+mn-cs"/>
              </a:rPr>
              <a:t>Demokrasi Indonesia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1" charset="0"/>
              <a:ea typeface="+mn-ea"/>
              <a:cs typeface="+mn-cs"/>
            </a:endParaRP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1" charset="0"/>
                <a:ea typeface="+mn-ea"/>
                <a:cs typeface="+mn-cs"/>
              </a:rPr>
              <a:t>Suatu sistem pemerintahan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1" charset="0"/>
                <a:ea typeface="+mn-ea"/>
                <a:cs typeface="+mn-cs"/>
              </a:rPr>
              <a:t>Berdasarkan kedaulatan rakyat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1" charset="0"/>
                <a:ea typeface="+mn-ea"/>
                <a:cs typeface="+mn-cs"/>
              </a:rPr>
              <a:t>Dalam bentuk musyawarah utk mufakat dlm memecahkan masalah’s kehidupan berbangsa dan bernegara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1" charset="0"/>
                <a:ea typeface="+mn-ea"/>
                <a:cs typeface="+mn-cs"/>
              </a:rPr>
              <a:t>Demi terwujudnya suatu kehidupan masy. yang adil &amp; makmur, merata secara material &amp; spiritual.</a:t>
            </a: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 </a:t>
            </a:r>
            <a:r>
              <a:rPr lang="en-US" dirty="0" err="1"/>
              <a:t>Pancasila</a:t>
            </a:r>
            <a:r>
              <a:rPr lang="en-US" dirty="0"/>
              <a:t> </a:t>
            </a:r>
            <a:r>
              <a:rPr lang="en-US" b="1" dirty="0"/>
              <a:t>Rakyat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 err="1"/>
              <a:t>Subjek</a:t>
            </a:r>
            <a:r>
              <a:rPr lang="en-US" dirty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.</a:t>
            </a:r>
          </a:p>
          <a:p>
            <a:r>
              <a:rPr lang="en-US" dirty="0"/>
              <a:t>Rakyat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“</a:t>
            </a:r>
            <a:r>
              <a:rPr lang="en-US" dirty="0" err="1"/>
              <a:t>menentukan</a:t>
            </a:r>
            <a:r>
              <a:rPr lang="en-US" dirty="0"/>
              <a:t>” </a:t>
            </a:r>
            <a:r>
              <a:rPr lang="en-US" dirty="0" err="1"/>
              <a:t>keinginan-keinginan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keinginan-keinginan</a:t>
            </a:r>
            <a:r>
              <a:rPr lang="en-US" dirty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</a:t>
            </a:r>
          </a:p>
          <a:p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rakyat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disalurkan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lembaga-lembaga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PILAR DEMOKRASI PANCASILA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 1)  DEMOKRASI PANCASILA ADALAH DEMOKRASI ATAU KEDAULATAN RAKYAT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      YANG DIDASARI DAN DIJIWAI OLEH SEGENAP SILA PANCASILA SECARA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      INTEGRATIF.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 2)  DEMOKRASI PANCASILA ADALAH DEMOKRASI YANG BERDASARKAN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      KEKELUARGAAN DAN KEGOTONG ROYONGAN YANG DITUJUKAN KEPADA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      KESEJAHTERAAN RAKYAT.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3)  DALAM DEMOKRASI PANCASILA SISTEM PENGORGANISASIAN NEGARA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     DILAKUKAN OLEH RAKYAT SENDIRI ATAU DENGAN PERSETUJUAN RAKYAT.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4)  DALAM DEMOKRASI PANCASILA, KEBEBASAN INDIVIDU TIDAK BERSIFAT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     MUTLAK, TETAPI HARUS DISELARASKAN DENGAN TANGGUNG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     JAWAB SOSIAL.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5)  DALAM DEMOKRASI PANCASILA KEUNIVERSALAN CITA-2 DEMOKRASI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     DIPADUKAN DENGAN CITA-2 HIDUP BANGSA INDONESIA YANG DIJIWAI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     OLEH SEMANGAT KEKELUARGAAN (TIDAK ADA “DOMINASI MAYORITAS”).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POKOK-POKOK DEMOKRASI PANCASILA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buNone/>
            </a:pPr>
            <a:r>
              <a:rPr lang="en-US" b="1" dirty="0" smtClean="0"/>
              <a:t>1)  SETIAP NEGARA MODERN YANG DEMOKRATIS ADALAH UNTUK </a:t>
            </a:r>
          </a:p>
          <a:p>
            <a:pPr>
              <a:lnSpc>
                <a:spcPct val="110000"/>
              </a:lnSpc>
              <a:buNone/>
            </a:pPr>
            <a:r>
              <a:rPr lang="en-US" b="1" dirty="0" smtClean="0"/>
              <a:t>      KEPENTINGAN UMUM</a:t>
            </a:r>
          </a:p>
          <a:p>
            <a:pPr>
              <a:lnSpc>
                <a:spcPct val="110000"/>
              </a:lnSpc>
              <a:buNone/>
            </a:pPr>
            <a:r>
              <a:rPr lang="en-US" b="1" dirty="0" smtClean="0"/>
              <a:t>2)  KEKUASAAN TERTINGGI ADA PADA RAKYAT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3)  PENYALURAN ASPIRASI RAKYAT MELALUI LEMBAGA PERWAKILAN RAKYAT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4)  BERDASARKAN HUKUM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5)  PEMERINTAH BERDASARKAN KONSTITUSI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6)  KEPALA NEGARA, ATAS NAMA RAKYAT (MANDATARIS)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7)  MENGAKUI HAK DAN KEWAJIBAN (HAK ASASI).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8)  MEMILIKI KELEMBAGAAN DAN PENGATURAN WILAYAH NEGARA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9)  MENGANGGAP BAHWA DEMOKRASI BUKAN TUJUAN TETAPI SARANA UNTUK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  MENCAPAI TUJUAN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10)  MEMILIKI TATA CARA UNTUK MELINDUNGI DARI RAGAM  DEMOKRASI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       LAIN YANGTIDAK SESUAI.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349250" y="896938"/>
          <a:ext cx="8639175" cy="4816475"/>
        </p:xfrm>
        <a:graphic>
          <a:graphicData uri="http://schemas.openxmlformats.org/presentationml/2006/ole">
            <p:oleObj spid="_x0000_s1026" name="Image" r:id="rId4" imgW="4965079" imgH="2793651" progId="">
              <p:embed/>
            </p:oleObj>
          </a:graphicData>
        </a:graphic>
      </p:graphicFrame>
    </p:spTree>
  </p:cSld>
  <p:clrMapOvr>
    <a:masterClrMapping/>
  </p:clrMapOvr>
  <p:transition>
    <p:dissolve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APA MAKNA DEMOKRASI ?</a:t>
            </a:r>
            <a:endParaRPr lang="en-US" dirty="0"/>
          </a:p>
        </p:txBody>
      </p:sp>
      <p:pic>
        <p:nvPicPr>
          <p:cNvPr id="4" name="Picture 3" descr="untitled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1447800"/>
            <a:ext cx="8077200" cy="4876800"/>
          </a:xfrm>
          <a:prstGeom prst="rect">
            <a:avLst/>
          </a:prstGeom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/>
          <a:lstStyle/>
          <a:p>
            <a:r>
              <a:rPr lang="en-US" dirty="0" smtClean="0"/>
              <a:t>APAKAH INI DEMOKRASI ?</a:t>
            </a:r>
            <a:endParaRPr lang="en-US" dirty="0"/>
          </a:p>
        </p:txBody>
      </p:sp>
      <p:pic>
        <p:nvPicPr>
          <p:cNvPr id="4" name="Content Placeholder 3" descr="2.bmp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533400" y="1676400"/>
            <a:ext cx="3733800" cy="2133600"/>
          </a:xfrm>
        </p:spPr>
      </p:pic>
      <p:pic>
        <p:nvPicPr>
          <p:cNvPr id="5" name="Picture 4" descr="20080601_100150_fp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24400" y="1676400"/>
            <a:ext cx="3733800" cy="2124075"/>
          </a:xfrm>
          <a:prstGeom prst="rect">
            <a:avLst/>
          </a:prstGeom>
        </p:spPr>
      </p:pic>
      <p:pic>
        <p:nvPicPr>
          <p:cNvPr id="6" name="Picture 5" descr="Debat-Ahmadiyah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9600" y="4038600"/>
            <a:ext cx="3702049" cy="2395537"/>
          </a:xfrm>
          <a:prstGeom prst="rect">
            <a:avLst/>
          </a:prstGeom>
        </p:spPr>
      </p:pic>
      <p:pic>
        <p:nvPicPr>
          <p:cNvPr id="7" name="Picture 6" descr="ricuh-dprd-sumu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00600" y="3962400"/>
            <a:ext cx="3835400" cy="2514600"/>
          </a:xfrm>
          <a:prstGeom prst="rect">
            <a:avLst/>
          </a:prstGeom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PENDAPAT TENTANG DEMOKRASI</a:t>
            </a:r>
            <a:endParaRPr lang="en-US" b="1" dirty="0"/>
          </a:p>
        </p:txBody>
      </p:sp>
      <p:pic>
        <p:nvPicPr>
          <p:cNvPr id="1026" name="Picture 2" descr="ppkn203_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447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MACAM-MACAM DEMOKRASI</a:t>
            </a:r>
            <a:endParaRPr lang="en-US" dirty="0"/>
          </a:p>
        </p:txBody>
      </p:sp>
      <p:pic>
        <p:nvPicPr>
          <p:cNvPr id="2050" name="Picture 2" descr="ppkn203_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143000"/>
            <a:ext cx="8534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ppkn203_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ppkn203_0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88216"/>
            <a:ext cx="8991600" cy="5860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8F28-3A54-4872-9FF7-9F32C485BF80}" type="slidenum">
              <a:rPr lang="en-US"/>
              <a:pPr/>
              <a:t>8</a:t>
            </a:fld>
            <a:endParaRPr lang="en-US"/>
          </a:p>
        </p:txBody>
      </p:sp>
      <p:sp>
        <p:nvSpPr>
          <p:cNvPr id="1013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685800"/>
          </a:xfrm>
        </p:spPr>
        <p:txBody>
          <a:bodyPr>
            <a:noAutofit/>
          </a:bodyPr>
          <a:lstStyle/>
          <a:p>
            <a:pPr algn="l"/>
            <a:r>
              <a:rPr lang="id-ID" sz="3600" b="1" dirty="0">
                <a:solidFill>
                  <a:srgbClr val="C00000"/>
                </a:solidFill>
                <a:latin typeface="Arial Narrow" pitchFamily="34" charset="0"/>
              </a:rPr>
              <a:t>Penyelenggara kekuasaan sistem kenegaraan R.I </a:t>
            </a:r>
            <a:r>
              <a:rPr lang="id-ID" sz="3600" b="1" dirty="0" smtClean="0">
                <a:solidFill>
                  <a:srgbClr val="C00000"/>
                </a:solidFill>
                <a:latin typeface="Arial Narrow" pitchFamily="34" charset="0"/>
              </a:rPr>
              <a:t> Sebelum amandemen</a:t>
            </a:r>
            <a:endParaRPr lang="id-ID" sz="36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013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077200" cy="5029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id-ID" sz="2800" dirty="0">
                <a:latin typeface="Arial Narrow" pitchFamily="34" charset="0"/>
              </a:rPr>
              <a:t>Kekuasaan tertinggi diberikan oleh rakyat kpd MPR (</a:t>
            </a:r>
            <a:r>
              <a:rPr lang="id-ID" sz="2800" i="1" dirty="0">
                <a:latin typeface="Arial Narrow" pitchFamily="34" charset="0"/>
              </a:rPr>
              <a:t>Konstitutif</a:t>
            </a:r>
            <a:r>
              <a:rPr lang="id-ID" sz="2800" dirty="0">
                <a:latin typeface="Arial Narrow" pitchFamily="34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id-ID" sz="2800" dirty="0">
                <a:latin typeface="Arial Narrow" pitchFamily="34" charset="0"/>
              </a:rPr>
              <a:t>Dewan Perwakilan Rakyat (</a:t>
            </a:r>
            <a:r>
              <a:rPr lang="id-ID" sz="2800" i="1" dirty="0">
                <a:latin typeface="Arial Narrow" pitchFamily="34" charset="0"/>
              </a:rPr>
              <a:t>DPR</a:t>
            </a:r>
            <a:r>
              <a:rPr lang="id-ID" sz="2800" dirty="0">
                <a:latin typeface="Arial Narrow" pitchFamily="34" charset="0"/>
              </a:rPr>
              <a:t>) sbg pembuat UU (</a:t>
            </a:r>
            <a:r>
              <a:rPr lang="id-ID" sz="2800" i="1" dirty="0">
                <a:latin typeface="Arial Narrow" pitchFamily="34" charset="0"/>
              </a:rPr>
              <a:t>Legislatif</a:t>
            </a:r>
            <a:r>
              <a:rPr lang="id-ID" sz="2800" dirty="0">
                <a:latin typeface="Arial Narrow" pitchFamily="34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id-ID" sz="2800" dirty="0">
                <a:latin typeface="Arial Narrow" pitchFamily="34" charset="0"/>
              </a:rPr>
              <a:t>Presiden sbg penyelenggara pemerintahan  (</a:t>
            </a:r>
            <a:r>
              <a:rPr lang="id-ID" sz="2800" i="1" dirty="0">
                <a:latin typeface="Arial Narrow" pitchFamily="34" charset="0"/>
              </a:rPr>
              <a:t>Eksekutif</a:t>
            </a:r>
            <a:r>
              <a:rPr lang="id-ID" sz="2800" dirty="0">
                <a:latin typeface="Arial Narrow" pitchFamily="34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id-ID" sz="2800" dirty="0">
                <a:latin typeface="Arial Narrow" pitchFamily="34" charset="0"/>
              </a:rPr>
              <a:t>Dewan Pertimbangan Agung (</a:t>
            </a:r>
            <a:r>
              <a:rPr lang="id-ID" sz="2800" i="1" dirty="0">
                <a:latin typeface="Arial Narrow" pitchFamily="34" charset="0"/>
              </a:rPr>
              <a:t>DPA</a:t>
            </a:r>
            <a:r>
              <a:rPr lang="id-ID" sz="2800" dirty="0">
                <a:latin typeface="Arial Narrow" pitchFamily="34" charset="0"/>
              </a:rPr>
              <a:t>), penasehat/saran kpd Pemerintahan (</a:t>
            </a:r>
            <a:r>
              <a:rPr lang="id-ID" sz="2800" i="1" dirty="0">
                <a:latin typeface="Arial Narrow" pitchFamily="34" charset="0"/>
              </a:rPr>
              <a:t>Konsultatif</a:t>
            </a:r>
            <a:r>
              <a:rPr lang="id-ID" sz="2800" dirty="0">
                <a:latin typeface="Arial Narrow" pitchFamily="34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id-ID" sz="2800" dirty="0">
                <a:latin typeface="Arial Narrow" pitchFamily="34" charset="0"/>
              </a:rPr>
              <a:t>Mahkamah Agung (</a:t>
            </a:r>
            <a:r>
              <a:rPr lang="id-ID" sz="2800" i="1" dirty="0">
                <a:latin typeface="Arial Narrow" pitchFamily="34" charset="0"/>
              </a:rPr>
              <a:t>MA</a:t>
            </a:r>
            <a:r>
              <a:rPr lang="id-ID" sz="2800" dirty="0">
                <a:latin typeface="Arial Narrow" pitchFamily="34" charset="0"/>
              </a:rPr>
              <a:t>), peradilan &amp; penguji UU (</a:t>
            </a:r>
            <a:r>
              <a:rPr lang="id-ID" sz="2800" i="1" dirty="0">
                <a:latin typeface="Arial Narrow" pitchFamily="34" charset="0"/>
              </a:rPr>
              <a:t>Yudikatif</a:t>
            </a:r>
            <a:r>
              <a:rPr lang="id-ID" sz="2800" dirty="0">
                <a:latin typeface="Arial Narrow" pitchFamily="34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id-ID" sz="2800" dirty="0">
                <a:latin typeface="Arial Narrow" pitchFamily="34" charset="0"/>
              </a:rPr>
              <a:t>Badan Pemeriksa Keuangan (</a:t>
            </a:r>
            <a:r>
              <a:rPr lang="id-ID" sz="2800" i="1" dirty="0">
                <a:latin typeface="Arial Narrow" pitchFamily="34" charset="0"/>
              </a:rPr>
              <a:t>BPK</a:t>
            </a:r>
            <a:r>
              <a:rPr lang="id-ID" sz="2800" dirty="0">
                <a:latin typeface="Arial Narrow" pitchFamily="34" charset="0"/>
              </a:rPr>
              <a:t>), mengaudit keuangan negara (</a:t>
            </a:r>
            <a:r>
              <a:rPr lang="id-ID" sz="2800" i="1" dirty="0">
                <a:latin typeface="Arial Narrow" pitchFamily="34" charset="0"/>
              </a:rPr>
              <a:t>Auditatif</a:t>
            </a:r>
            <a:r>
              <a:rPr lang="id-ID" sz="2800" dirty="0">
                <a:latin typeface="Arial Narrow" pitchFamily="34" charset="0"/>
              </a:rPr>
              <a:t>)</a:t>
            </a:r>
            <a:endParaRPr lang="id-ID" sz="2800" i="1" dirty="0">
              <a:latin typeface="Arial Narrow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id-ID" sz="2800" dirty="0">
              <a:latin typeface="Arial Narrow" pitchFamily="34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IMPLEMENTASI DEMOKRASI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AutoNum type="alphaLcPeriod"/>
            </a:pPr>
            <a:r>
              <a:rPr lang="en-US" sz="2000" b="1" dirty="0" smtClean="0"/>
              <a:t>KEBEBASAN MENYAMPAIKAN PENDAPAT, BERKUMPUL, BERORGANISASI, KEBEBASAN PERS (KEBEBASAN INDIVIDU/ KELOMPOK,  MENGAKIBATKAN KETERBATASAN INDIVIDU/ KELOMPOK YANG- DIWUJUDKAN DALAM RAMBU-2 ETIKA DAN MORAL KEHIDUPAN).</a:t>
            </a:r>
          </a:p>
          <a:p>
            <a:pPr marL="514350" indent="-514350">
              <a:lnSpc>
                <a:spcPct val="150000"/>
              </a:lnSpc>
              <a:buAutoNum type="alphaLcPeriod"/>
            </a:pPr>
            <a:r>
              <a:rPr lang="en-US" sz="2000" b="1" dirty="0" smtClean="0"/>
              <a:t>KESEDERAJATAN, HAK DAN KEWAJIBAN YANG SAMA, KEDUDUKAN- YANG SAMA DIDEPAN HUKUM.</a:t>
            </a:r>
          </a:p>
          <a:p>
            <a:pPr marL="514350" indent="-514350">
              <a:lnSpc>
                <a:spcPct val="150000"/>
              </a:lnSpc>
              <a:buAutoNum type="alphaLcPeriod"/>
            </a:pPr>
            <a:r>
              <a:rPr lang="en-US" sz="2000" b="1" dirty="0" smtClean="0"/>
              <a:t>KETERBUKAAN, KEPEMERINTAHAN DAN LANGKAH-LANGKAH  PENGELOLAAN KEPUTUSAN HARUS DIKETAHUI DAN DISETUJUI RAKYAT   (TRANSPARANCY).</a:t>
            </a:r>
          </a:p>
          <a:p>
            <a:pPr marL="514350" indent="-514350">
              <a:lnSpc>
                <a:spcPct val="150000"/>
              </a:lnSpc>
              <a:buAutoNum type="alphaLcPeriod"/>
            </a:pPr>
            <a:r>
              <a:rPr lang="en-US" sz="2000" b="1" dirty="0" smtClean="0"/>
              <a:t>ETIKA DAN NORMA KEHIDUPAN, HARUS DIJUNJUNG TINGGI.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006600"/>
                </a:solidFill>
              </a:rPr>
              <a:t>  </a:t>
            </a:r>
            <a:endParaRPr lang="en-US" sz="2000" dirty="0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667</Words>
  <Application>Microsoft Office PowerPoint</Application>
  <PresentationFormat>On-screen Show (4:3)</PresentationFormat>
  <Paragraphs>79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Image</vt:lpstr>
      <vt:lpstr>DEMOKRASI PANCASILA</vt:lpstr>
      <vt:lpstr>APA MAKNA DEMOKRASI ?</vt:lpstr>
      <vt:lpstr>APAKAH INI DEMOKRASI ?</vt:lpstr>
      <vt:lpstr>PENDAPAT TENTANG DEMOKRASI</vt:lpstr>
      <vt:lpstr>MACAM-MACAM DEMOKRASI</vt:lpstr>
      <vt:lpstr>Slide 6</vt:lpstr>
      <vt:lpstr>Slide 7</vt:lpstr>
      <vt:lpstr>Penyelenggara kekuasaan sistem kenegaraan R.I  Sebelum amandemen</vt:lpstr>
      <vt:lpstr>IMPLEMENTASI DEMOKRASI</vt:lpstr>
      <vt:lpstr>PRASYARAT DEMOKRASI</vt:lpstr>
      <vt:lpstr>Slide 11</vt:lpstr>
      <vt:lpstr>Slide 12</vt:lpstr>
      <vt:lpstr>Slide 13</vt:lpstr>
      <vt:lpstr>Slide 14</vt:lpstr>
      <vt:lpstr>Slide 15</vt:lpstr>
      <vt:lpstr>Slide 16</vt:lpstr>
      <vt:lpstr>PILAR DEMOKRASI PANCASILA</vt:lpstr>
      <vt:lpstr>POKOK-POKOK DEMOKRASI PANCASILA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DEMOKRASI INDONESIA</dc:title>
  <dc:creator>ASUS</dc:creator>
  <cp:lastModifiedBy>A314-33</cp:lastModifiedBy>
  <cp:revision>18</cp:revision>
  <dcterms:created xsi:type="dcterms:W3CDTF">2009-03-18T13:22:50Z</dcterms:created>
  <dcterms:modified xsi:type="dcterms:W3CDTF">2020-04-21T13:41:43Z</dcterms:modified>
</cp:coreProperties>
</file>