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9" r:id="rId13"/>
    <p:sldId id="270" r:id="rId14"/>
    <p:sldId id="278" r:id="rId15"/>
    <p:sldId id="279" r:id="rId16"/>
    <p:sldId id="271" r:id="rId17"/>
    <p:sldId id="272" r:id="rId18"/>
    <p:sldId id="273" r:id="rId19"/>
    <p:sldId id="268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96" r:id="rId31"/>
    <p:sldId id="286" r:id="rId32"/>
    <p:sldId id="287" r:id="rId33"/>
    <p:sldId id="294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A4B7-15D5-43B9-910A-D99318EA1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245A3-BDC9-4AAA-AA32-CB16C9A0A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768E-22E9-43EC-9145-C93E0F00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70749-AC6C-4304-9EBB-DDD234B4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F1EB5-B627-44D8-9483-DAABC1FE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7245-E0FB-4135-B970-7D961930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B0715-02F5-4BAA-92A0-E0A973C9A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74E61-174E-47AD-B63E-2441B081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36575-8B8B-4477-B20B-E0D80580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EB332-1E00-49F0-B5D3-34814C9E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7A44D-6276-4805-A0E8-6AB01A95B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CCB28-CFCD-4973-B90B-3C91E6F1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1134-4635-4BCA-83F2-FDA71B73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8FD42-7345-4DC1-9DC1-41BE3D49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1F20-84B2-4DE7-8E80-35912186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61C8-48A9-46AC-B919-71E35761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75AB-619B-4CDB-8653-AD3DC4F5B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AE1F9-BD36-45C2-9938-F2E93908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05FA-85C1-490E-B20C-77680964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15698-F946-4FB0-90DA-93D9BAB0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91D5-3B26-4C3C-BD00-138BED26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83A17-8019-43DB-A46B-7DAF40E74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1134C-289A-4E4F-809F-B7562D8F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441B-A0D1-4E1F-BE80-C2A33E50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A1D0-514A-4FF1-845B-24619DE7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8556-9FEC-4329-AC08-A582A3A4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CA315-E0BB-4821-B754-3F2065A59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7190F-A632-4B8A-A37C-252F10192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5FDC0-3BD7-473E-9C24-F16C08CC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BEB8D-49B0-429B-AA25-F189A1EE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B5127-215D-4C23-B152-96BD36E4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41FF-4571-4F3A-A2AE-DE23E6F19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82F96-660A-468E-A794-88A562A27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B324B-CDFB-4943-A6BD-04A065A5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24D3C-B3C5-4019-968C-0012A4875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A8A8B3-4F07-4969-BED8-FDC6B10B7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43A2A6-68CD-450B-847F-D86EFF22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425FD-C521-42EF-AC12-51F14B95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0CDCB-430B-460F-AFE2-D7E7A686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9A6C-D198-4D0F-AB20-EA7C181C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37B9BD-1183-49D8-BCE3-36100DFA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9B788-3E80-4ACC-9BA1-484A4684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814EC-723D-47FB-A41D-0B612CC6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4E95E-16EA-4CAA-AE92-97207566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43CD3-4BBE-46CC-AD5F-0453386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DE9CE-055D-406F-9DB2-178733C3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CB40-DA65-49CF-B429-2E1165D5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BA0C-5480-4124-9BE4-E6865EC5D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34F90-DBA6-4115-8923-49717F229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FC5E-B25D-4070-B2B9-FDE46D1B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4A40F-C932-4454-BE96-3733551B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DD0D4-CC30-43C6-9A46-6B67BA7B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A14F-DAF6-4831-B08C-E4F7C777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08EA9-8A98-4CB0-9515-1D32AD001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0C4D7-8A57-47C7-AB2B-16E130DBC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2806-1E40-4E15-A61B-2B61FC02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47E3F-70F9-4D9E-A920-C296693C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F3C8F-6C7F-4070-954E-7B011741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7EF61-3082-4006-9B09-F4AF1EF0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3F176-3F61-454C-971B-59E372A0B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B1E19-C896-4C9C-B913-0203A533A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EBB8-DAF0-4501-A573-AC3860ACCA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ABFD-5402-45B8-A518-E6B475C66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CE743-8E38-4BDC-94A0-A73ACBFA6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A00E-B76D-49EC-B44D-21D02874B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CC5A4-F0FA-4EFA-932E-8CC85F9C24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Kania Evita Dewi</a:t>
            </a:r>
          </a:p>
        </p:txBody>
      </p:sp>
    </p:spTree>
    <p:extLst>
      <p:ext uri="{BB962C8B-B14F-4D97-AF65-F5344CB8AC3E}">
        <p14:creationId xmlns:p14="http://schemas.microsoft.com/office/powerpoint/2010/main" val="404925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68EA-750C-4B17-9CD9-D7088F6E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SR data </a:t>
            </a:r>
            <a:r>
              <a:rPr lang="en-US" dirty="0" err="1"/>
              <a:t>kelompok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739264"/>
                  </p:ext>
                </p:extLst>
              </p:nvPr>
            </p:nvGraphicFramePr>
            <p:xfrm>
              <a:off x="3768436" y="1849117"/>
              <a:ext cx="5025368" cy="299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93385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92221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739264"/>
                  </p:ext>
                </p:extLst>
              </p:nvPr>
            </p:nvGraphicFramePr>
            <p:xfrm>
              <a:off x="3768436" y="1849117"/>
              <a:ext cx="5025368" cy="299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93385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92221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5258" t="-4762" r="-580412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510" t="-4762" r="-267974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7669" t="-4762" r="-151534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9918" t="-4762" r="-1646" b="-49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2" t="-506098" r="-390533" b="-15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38DBBB8-4FDA-4ECB-8088-71A41A21A5D8}"/>
              </a:ext>
            </a:extLst>
          </p:cNvPr>
          <p:cNvSpPr txBox="1"/>
          <p:nvPr/>
        </p:nvSpPr>
        <p:spPr>
          <a:xfrm>
            <a:off x="4873555" y="4406155"/>
            <a:ext cx="80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CDEE1-451D-48DB-BDC9-E2A261C58E7F}"/>
              </a:ext>
            </a:extLst>
          </p:cNvPr>
          <p:cNvSpPr txBox="1"/>
          <p:nvPr/>
        </p:nvSpPr>
        <p:spPr>
          <a:xfrm>
            <a:off x="5591047" y="2480846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C432F4-FF38-4CD2-8A87-2E58F1F6FDC5}"/>
              </a:ext>
            </a:extLst>
          </p:cNvPr>
          <p:cNvSpPr txBox="1"/>
          <p:nvPr/>
        </p:nvSpPr>
        <p:spPr>
          <a:xfrm>
            <a:off x="5591047" y="2881243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ADBE7-A9B5-4784-880C-638C3E986720}"/>
              </a:ext>
            </a:extLst>
          </p:cNvPr>
          <p:cNvSpPr txBox="1"/>
          <p:nvPr/>
        </p:nvSpPr>
        <p:spPr>
          <a:xfrm>
            <a:off x="5591047" y="3255316"/>
            <a:ext cx="5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431BB-48D3-4EC9-9AC7-2AA5BB80A540}"/>
              </a:ext>
            </a:extLst>
          </p:cNvPr>
          <p:cNvSpPr txBox="1"/>
          <p:nvPr/>
        </p:nvSpPr>
        <p:spPr>
          <a:xfrm>
            <a:off x="5591042" y="3641855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ED5986-14A8-48A3-A897-092012A337C0}"/>
              </a:ext>
            </a:extLst>
          </p:cNvPr>
          <p:cNvSpPr txBox="1"/>
          <p:nvPr/>
        </p:nvSpPr>
        <p:spPr>
          <a:xfrm>
            <a:off x="5591042" y="3993179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6464A3-5CE0-49F3-8057-D026438A5BDE}"/>
              </a:ext>
            </a:extLst>
          </p:cNvPr>
          <p:cNvSpPr txBox="1"/>
          <p:nvPr/>
        </p:nvSpPr>
        <p:spPr>
          <a:xfrm>
            <a:off x="6446790" y="250717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24,17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330A7B-BB08-436E-AC90-ADB41DBD024A}"/>
              </a:ext>
            </a:extLst>
          </p:cNvPr>
          <p:cNvSpPr txBox="1"/>
          <p:nvPr/>
        </p:nvSpPr>
        <p:spPr>
          <a:xfrm>
            <a:off x="6482238" y="286848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9,17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05BB2-C8A2-4590-8BBE-1B16DBE8DA58}"/>
              </a:ext>
            </a:extLst>
          </p:cNvPr>
          <p:cNvSpPr txBox="1"/>
          <p:nvPr/>
        </p:nvSpPr>
        <p:spPr>
          <a:xfrm>
            <a:off x="6504635" y="328411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5,83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2024D9-E9E4-4034-B260-EA9BF1F6217A}"/>
              </a:ext>
            </a:extLst>
          </p:cNvPr>
          <p:cNvSpPr txBox="1"/>
          <p:nvPr/>
        </p:nvSpPr>
        <p:spPr>
          <a:xfrm>
            <a:off x="6475594" y="3603863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20,83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0C9957-1CDF-4CA2-8511-D96BA706E41C}"/>
              </a:ext>
            </a:extLst>
          </p:cNvPr>
          <p:cNvSpPr txBox="1"/>
          <p:nvPr/>
        </p:nvSpPr>
        <p:spPr>
          <a:xfrm>
            <a:off x="6492621" y="3993178"/>
            <a:ext cx="74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35,83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814535-939C-4747-B149-B423F6BE9D5F}"/>
              </a:ext>
            </a:extLst>
          </p:cNvPr>
          <p:cNvSpPr txBox="1"/>
          <p:nvPr/>
        </p:nvSpPr>
        <p:spPr>
          <a:xfrm>
            <a:off x="7760161" y="4346096"/>
            <a:ext cx="11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1515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BB9CC09-52C6-4511-BEE7-E2FB857D22EF}"/>
              </a:ext>
            </a:extLst>
          </p:cNvPr>
          <p:cNvSpPr/>
          <p:nvPr/>
        </p:nvSpPr>
        <p:spPr>
          <a:xfrm>
            <a:off x="9014081" y="2899654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/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4155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=41,1667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A6FCF32-EC76-4175-80AF-BA8C997F8C72}"/>
              </a:ext>
            </a:extLst>
          </p:cNvPr>
          <p:cNvSpPr txBox="1"/>
          <p:nvPr/>
        </p:nvSpPr>
        <p:spPr>
          <a:xfrm>
            <a:off x="7671443" y="248447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555,83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E225F-B577-4502-B8D4-8C8179849803}"/>
              </a:ext>
            </a:extLst>
          </p:cNvPr>
          <p:cNvSpPr txBox="1"/>
          <p:nvPr/>
        </p:nvSpPr>
        <p:spPr>
          <a:xfrm>
            <a:off x="7678370" y="2845782"/>
            <a:ext cx="86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201,67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A8A18-7DBD-435F-A6C4-2C0095F8E96B}"/>
              </a:ext>
            </a:extLst>
          </p:cNvPr>
          <p:cNvSpPr txBox="1"/>
          <p:nvPr/>
        </p:nvSpPr>
        <p:spPr>
          <a:xfrm>
            <a:off x="7668712" y="326142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128,33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CC6B9D-391F-4390-831E-C4A753FCB256}"/>
              </a:ext>
            </a:extLst>
          </p:cNvPr>
          <p:cNvSpPr txBox="1"/>
          <p:nvPr/>
        </p:nvSpPr>
        <p:spPr>
          <a:xfrm>
            <a:off x="7678581" y="3639530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270,83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CF68B7-9710-4D06-AC28-A166C4FBDC3A}"/>
              </a:ext>
            </a:extLst>
          </p:cNvPr>
          <p:cNvSpPr txBox="1"/>
          <p:nvPr/>
        </p:nvSpPr>
        <p:spPr>
          <a:xfrm>
            <a:off x="7656698" y="3970480"/>
            <a:ext cx="106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358,33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/>
              <p:nvPr/>
            </p:nvSpPr>
            <p:spPr>
              <a:xfrm>
                <a:off x="9513653" y="2840475"/>
                <a:ext cx="1718846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=16,83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53" y="2840475"/>
                <a:ext cx="1718846" cy="11630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6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926A06-5F09-4141-B101-F911220853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Varians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926A06-5F09-4141-B101-F91122085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D5662-6916-4484-A790-C0606F65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Rata-rata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terhadap</a:t>
            </a:r>
            <a:r>
              <a:rPr lang="en-US" dirty="0"/>
              <a:t> rata-rata </a:t>
            </a:r>
            <a:r>
              <a:rPr lang="en-US" dirty="0" err="1"/>
              <a:t>hitung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7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Data Tunggal </a:t>
            </a:r>
            <a:r>
              <a:rPr lang="en-US" b="1" dirty="0"/>
              <a:t>(</a:t>
            </a:r>
            <a:r>
              <a:rPr lang="en-US" b="1" dirty="0" err="1"/>
              <a:t>cara</a:t>
            </a:r>
            <a:r>
              <a:rPr lang="en-US" b="1" dirty="0"/>
              <a:t> 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variansnya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nya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9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tunggal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90588214"/>
                  </p:ext>
                </p:extLst>
              </p:nvPr>
            </p:nvGraphicFramePr>
            <p:xfrm>
              <a:off x="838200" y="1825625"/>
              <a:ext cx="10515600" cy="185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90588214"/>
                  </p:ext>
                </p:extLst>
              </p:nvPr>
            </p:nvGraphicFramePr>
            <p:xfrm>
              <a:off x="838200" y="1825625"/>
              <a:ext cx="10515600" cy="185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1" t="-1639" r="-3004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64" t="-1639" r="-2011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10069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696" t="-1639" r="-928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/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F389A8-559A-4190-A8E0-EACD84DA37EB}"/>
              </a:ext>
            </a:extLst>
          </p:cNvPr>
          <p:cNvSpPr txBox="1"/>
          <p:nvPr/>
        </p:nvSpPr>
        <p:spPr>
          <a:xfrm>
            <a:off x="7093526" y="2216726"/>
            <a:ext cx="47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2F3E4-7568-4474-8CE8-9DD8334D448B}"/>
              </a:ext>
            </a:extLst>
          </p:cNvPr>
          <p:cNvSpPr txBox="1"/>
          <p:nvPr/>
        </p:nvSpPr>
        <p:spPr>
          <a:xfrm>
            <a:off x="7232075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D9CDCB-023F-47FA-9FD6-93E337675BF0}"/>
              </a:ext>
            </a:extLst>
          </p:cNvPr>
          <p:cNvSpPr txBox="1"/>
          <p:nvPr/>
        </p:nvSpPr>
        <p:spPr>
          <a:xfrm>
            <a:off x="7054617" y="2966477"/>
            <a:ext cx="55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6798C-83FC-4154-9E8D-CB8D6D252EA5}"/>
              </a:ext>
            </a:extLst>
          </p:cNvPr>
          <p:cNvSpPr txBox="1"/>
          <p:nvPr/>
        </p:nvSpPr>
        <p:spPr>
          <a:xfrm>
            <a:off x="9630380" y="2216726"/>
            <a:ext cx="72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DC3D8A-1A54-4B4D-A232-B4505C2A88A5}"/>
              </a:ext>
            </a:extLst>
          </p:cNvPr>
          <p:cNvSpPr txBox="1"/>
          <p:nvPr/>
        </p:nvSpPr>
        <p:spPr>
          <a:xfrm>
            <a:off x="9786027" y="2590421"/>
            <a:ext cx="274733" cy="36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4F426-F27E-4C26-B1A0-DCA52CA595CF}"/>
              </a:ext>
            </a:extLst>
          </p:cNvPr>
          <p:cNvSpPr txBox="1"/>
          <p:nvPr/>
        </p:nvSpPr>
        <p:spPr>
          <a:xfrm>
            <a:off x="9672833" y="2966477"/>
            <a:ext cx="62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3780AB-0F43-4CBD-A553-44231A5C6111}"/>
              </a:ext>
            </a:extLst>
          </p:cNvPr>
          <p:cNvSpPr txBox="1"/>
          <p:nvPr/>
        </p:nvSpPr>
        <p:spPr>
          <a:xfrm>
            <a:off x="9666942" y="3326700"/>
            <a:ext cx="62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571500" y="4941715"/>
                <a:ext cx="4166754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941715"/>
                <a:ext cx="4166754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4314462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E7B32-23DE-4206-94DE-D89352AF9F57}"/>
              </a:ext>
            </a:extLst>
          </p:cNvPr>
          <p:cNvSpPr txBox="1"/>
          <p:nvPr/>
        </p:nvSpPr>
        <p:spPr>
          <a:xfrm>
            <a:off x="945573" y="5797685"/>
            <a:ext cx="10143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Cara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rata-rata </a:t>
            </a:r>
            <a:r>
              <a:rPr lang="en-US" b="1" dirty="0" err="1"/>
              <a:t>hitung</a:t>
            </a:r>
            <a:r>
              <a:rPr lang="en-US" b="1" dirty="0"/>
              <a:t> yang “</a:t>
            </a:r>
            <a:r>
              <a:rPr lang="en-US" b="1" dirty="0" err="1"/>
              <a:t>cantik</a:t>
            </a:r>
            <a:r>
              <a:rPr lang="en-US" b="1" dirty="0"/>
              <a:t>”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25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Data Tunggal </a:t>
            </a:r>
            <a:r>
              <a:rPr lang="en-US" b="1" dirty="0"/>
              <a:t>(</a:t>
            </a:r>
            <a:r>
              <a:rPr lang="en-US" b="1" dirty="0" err="1"/>
              <a:t>cara</a:t>
            </a:r>
            <a:r>
              <a:rPr lang="en-US" b="1" dirty="0"/>
              <a:t> 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variansnya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nya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18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tunggal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628651" y="4270290"/>
                <a:ext cx="6083432" cy="704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∙27800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550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4270290"/>
                <a:ext cx="6083432" cy="7048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3808625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E7B32-23DE-4206-94DE-D89352AF9F57}"/>
              </a:ext>
            </a:extLst>
          </p:cNvPr>
          <p:cNvSpPr txBox="1"/>
          <p:nvPr/>
        </p:nvSpPr>
        <p:spPr>
          <a:xfrm>
            <a:off x="838200" y="5252097"/>
            <a:ext cx="10143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Keuntungan</a:t>
            </a:r>
            <a:r>
              <a:rPr lang="en-US" sz="2800" b="1" dirty="0"/>
              <a:t>: Cara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rata-rata </a:t>
            </a:r>
            <a:r>
              <a:rPr lang="en-US" sz="2800" b="1" dirty="0" err="1"/>
              <a:t>hitung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Kerugiannya</a:t>
            </a:r>
            <a:r>
              <a:rPr lang="en-US" sz="2800" b="1" dirty="0"/>
              <a:t>: Angka yang </a:t>
            </a:r>
            <a:r>
              <a:rPr lang="en-US" sz="2800" b="1" dirty="0" err="1"/>
              <a:t>dihitung</a:t>
            </a:r>
            <a:r>
              <a:rPr lang="en-US" sz="2800" b="1" dirty="0"/>
              <a:t>, </a:t>
            </a:r>
            <a:r>
              <a:rPr lang="en-US" sz="2800" b="1" dirty="0" err="1"/>
              <a:t>angkanya</a:t>
            </a:r>
            <a:r>
              <a:rPr lang="en-US" sz="2800" b="1" dirty="0"/>
              <a:t> </a:t>
            </a:r>
            <a:r>
              <a:rPr lang="en-US" sz="2800" b="1" dirty="0" err="1"/>
              <a:t>besar-besar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9041F00-DE4D-4E74-91B5-EBCC3F62EDE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4798410"/>
                  </p:ext>
                </p:extLst>
              </p:nvPr>
            </p:nvGraphicFramePr>
            <p:xfrm>
              <a:off x="838200" y="1825625"/>
              <a:ext cx="10515600" cy="18688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46291664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180174643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0384614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87428736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41129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441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32601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6437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3111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699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9041F00-DE4D-4E74-91B5-EBCC3F62EDE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4798410"/>
                  </p:ext>
                </p:extLst>
              </p:nvPr>
            </p:nvGraphicFramePr>
            <p:xfrm>
              <a:off x="838200" y="1825625"/>
              <a:ext cx="10515600" cy="18688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46291664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180174643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0384614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87428736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4112938"/>
                        </a:ext>
                      </a:extLst>
                    </a:gridCol>
                  </a:tblGrid>
                  <a:tr h="3855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0" t="-1563" r="-40144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290" t="-1563" r="-30144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9711" t="-1563" r="-200578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580" t="-1563" r="-10115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580" t="-1563" r="-1159" b="-4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441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32601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6437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3111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699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C15F671-0A82-4B06-9CCB-AF907E3B55C2}"/>
              </a:ext>
            </a:extLst>
          </p:cNvPr>
          <p:cNvSpPr txBox="1"/>
          <p:nvPr/>
        </p:nvSpPr>
        <p:spPr>
          <a:xfrm>
            <a:off x="5758772" y="2210718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BC6672-5E94-4601-9AE6-0643AFE15AC2}"/>
              </a:ext>
            </a:extLst>
          </p:cNvPr>
          <p:cNvSpPr txBox="1"/>
          <p:nvPr/>
        </p:nvSpPr>
        <p:spPr>
          <a:xfrm>
            <a:off x="5758771" y="2577454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332B6-88A9-4FE7-8B78-D7F4DEAF547C}"/>
              </a:ext>
            </a:extLst>
          </p:cNvPr>
          <p:cNvSpPr txBox="1"/>
          <p:nvPr/>
        </p:nvSpPr>
        <p:spPr>
          <a:xfrm>
            <a:off x="5758772" y="297870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194835-3294-4B6C-B179-4FD52FD7D217}"/>
              </a:ext>
            </a:extLst>
          </p:cNvPr>
          <p:cNvSpPr txBox="1"/>
          <p:nvPr/>
        </p:nvSpPr>
        <p:spPr>
          <a:xfrm>
            <a:off x="7856705" y="2207478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0F9546-D5BA-4130-A260-D75B22BA3FF4}"/>
              </a:ext>
            </a:extLst>
          </p:cNvPr>
          <p:cNvSpPr txBox="1"/>
          <p:nvPr/>
        </p:nvSpPr>
        <p:spPr>
          <a:xfrm>
            <a:off x="7856704" y="2574214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B13C10-382E-405F-BB09-BAC05B79B5D8}"/>
              </a:ext>
            </a:extLst>
          </p:cNvPr>
          <p:cNvSpPr txBox="1"/>
          <p:nvPr/>
        </p:nvSpPr>
        <p:spPr>
          <a:xfrm>
            <a:off x="7856705" y="297546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381BA-6723-4C9B-80C2-34ECD5238B04}"/>
              </a:ext>
            </a:extLst>
          </p:cNvPr>
          <p:cNvSpPr txBox="1"/>
          <p:nvPr/>
        </p:nvSpPr>
        <p:spPr>
          <a:xfrm>
            <a:off x="7872920" y="332241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550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36A7F5-0D5A-49D0-A55F-72770563A24E}"/>
              </a:ext>
            </a:extLst>
          </p:cNvPr>
          <p:cNvSpPr txBox="1"/>
          <p:nvPr/>
        </p:nvSpPr>
        <p:spPr>
          <a:xfrm>
            <a:off x="9954637" y="2223693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21AA5E-AACF-4444-8A9F-ED6039FC50B7}"/>
              </a:ext>
            </a:extLst>
          </p:cNvPr>
          <p:cNvSpPr txBox="1"/>
          <p:nvPr/>
        </p:nvSpPr>
        <p:spPr>
          <a:xfrm>
            <a:off x="9954636" y="2590429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12500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FC3B0C-3DE8-4633-BE85-9A92E9BEDF28}"/>
              </a:ext>
            </a:extLst>
          </p:cNvPr>
          <p:cNvSpPr txBox="1"/>
          <p:nvPr/>
        </p:nvSpPr>
        <p:spPr>
          <a:xfrm>
            <a:off x="9954637" y="2991680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E615D2-73DF-4BE6-8638-13A63DF81F87}"/>
              </a:ext>
            </a:extLst>
          </p:cNvPr>
          <p:cNvSpPr txBox="1"/>
          <p:nvPr/>
        </p:nvSpPr>
        <p:spPr>
          <a:xfrm>
            <a:off x="9970852" y="3338630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27800</a:t>
            </a:r>
          </a:p>
        </p:txBody>
      </p:sp>
    </p:spTree>
    <p:extLst>
      <p:ext uri="{BB962C8B-B14F-4D97-AF65-F5344CB8AC3E}">
        <p14:creationId xmlns:p14="http://schemas.microsoft.com/office/powerpoint/2010/main" val="404916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1)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7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54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373189"/>
                  </p:ext>
                </p:extLst>
              </p:nvPr>
            </p:nvGraphicFramePr>
            <p:xfrm>
              <a:off x="3768436" y="1849117"/>
              <a:ext cx="5025368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700392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1225685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373189"/>
                  </p:ext>
                </p:extLst>
              </p:nvPr>
            </p:nvGraphicFramePr>
            <p:xfrm>
              <a:off x="3768436" y="1849117"/>
              <a:ext cx="5025368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700392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1225685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5258" t="-4717" r="-580412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2174" t="-4717" r="-389565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050" t="-4717" r="-122886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9918" t="-4717" r="-1646" b="-489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2" t="-507317" r="-390533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38DBBB8-4FDA-4ECB-8088-71A41A21A5D8}"/>
              </a:ext>
            </a:extLst>
          </p:cNvPr>
          <p:cNvSpPr txBox="1"/>
          <p:nvPr/>
        </p:nvSpPr>
        <p:spPr>
          <a:xfrm>
            <a:off x="4873555" y="4406155"/>
            <a:ext cx="80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CDEE1-451D-48DB-BDC9-E2A261C58E7F}"/>
              </a:ext>
            </a:extLst>
          </p:cNvPr>
          <p:cNvSpPr txBox="1"/>
          <p:nvPr/>
        </p:nvSpPr>
        <p:spPr>
          <a:xfrm>
            <a:off x="5591047" y="2480846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C432F4-FF38-4CD2-8A87-2E58F1F6FDC5}"/>
              </a:ext>
            </a:extLst>
          </p:cNvPr>
          <p:cNvSpPr txBox="1"/>
          <p:nvPr/>
        </p:nvSpPr>
        <p:spPr>
          <a:xfrm>
            <a:off x="5591047" y="2881243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ADBE7-A9B5-4784-880C-638C3E986720}"/>
              </a:ext>
            </a:extLst>
          </p:cNvPr>
          <p:cNvSpPr txBox="1"/>
          <p:nvPr/>
        </p:nvSpPr>
        <p:spPr>
          <a:xfrm>
            <a:off x="5591047" y="3255316"/>
            <a:ext cx="5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431BB-48D3-4EC9-9AC7-2AA5BB80A540}"/>
              </a:ext>
            </a:extLst>
          </p:cNvPr>
          <p:cNvSpPr txBox="1"/>
          <p:nvPr/>
        </p:nvSpPr>
        <p:spPr>
          <a:xfrm>
            <a:off x="5591042" y="3641855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ED5986-14A8-48A3-A897-092012A337C0}"/>
              </a:ext>
            </a:extLst>
          </p:cNvPr>
          <p:cNvSpPr txBox="1"/>
          <p:nvPr/>
        </p:nvSpPr>
        <p:spPr>
          <a:xfrm>
            <a:off x="5591042" y="3993179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6464A3-5CE0-49F3-8057-D026438A5BDE}"/>
              </a:ext>
            </a:extLst>
          </p:cNvPr>
          <p:cNvSpPr txBox="1"/>
          <p:nvPr/>
        </p:nvSpPr>
        <p:spPr>
          <a:xfrm>
            <a:off x="6229472" y="2507170"/>
            <a:ext cx="97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584,03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330A7B-BB08-436E-AC90-ADB41DBD024A}"/>
              </a:ext>
            </a:extLst>
          </p:cNvPr>
          <p:cNvSpPr txBox="1"/>
          <p:nvPr/>
        </p:nvSpPr>
        <p:spPr>
          <a:xfrm>
            <a:off x="6248774" y="286848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84,03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05BB2-C8A2-4590-8BBE-1B16DBE8DA58}"/>
              </a:ext>
            </a:extLst>
          </p:cNvPr>
          <p:cNvSpPr txBox="1"/>
          <p:nvPr/>
        </p:nvSpPr>
        <p:spPr>
          <a:xfrm>
            <a:off x="6251715" y="328411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34,03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2024D9-E9E4-4034-B260-EA9BF1F6217A}"/>
              </a:ext>
            </a:extLst>
          </p:cNvPr>
          <p:cNvSpPr txBox="1"/>
          <p:nvPr/>
        </p:nvSpPr>
        <p:spPr>
          <a:xfrm>
            <a:off x="6261586" y="3603863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434,03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0C9957-1CDF-4CA2-8511-D96BA706E41C}"/>
              </a:ext>
            </a:extLst>
          </p:cNvPr>
          <p:cNvSpPr txBox="1"/>
          <p:nvPr/>
        </p:nvSpPr>
        <p:spPr>
          <a:xfrm>
            <a:off x="6226440" y="4045585"/>
            <a:ext cx="105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1284,03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814535-939C-4747-B149-B423F6BE9D5F}"/>
              </a:ext>
            </a:extLst>
          </p:cNvPr>
          <p:cNvSpPr txBox="1"/>
          <p:nvPr/>
        </p:nvSpPr>
        <p:spPr>
          <a:xfrm>
            <a:off x="7448875" y="4346096"/>
            <a:ext cx="11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34512,5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BB9CC09-52C6-4511-BEE7-E2FB857D22EF}"/>
              </a:ext>
            </a:extLst>
          </p:cNvPr>
          <p:cNvSpPr/>
          <p:nvPr/>
        </p:nvSpPr>
        <p:spPr>
          <a:xfrm>
            <a:off x="9014081" y="2899654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/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4155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=41,1667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A6FCF32-EC76-4175-80AF-BA8C997F8C72}"/>
              </a:ext>
            </a:extLst>
          </p:cNvPr>
          <p:cNvSpPr txBox="1"/>
          <p:nvPr/>
        </p:nvSpPr>
        <p:spPr>
          <a:xfrm>
            <a:off x="7425604" y="2484472"/>
            <a:ext cx="127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13432,64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E225F-B577-4502-B8D4-8C8179849803}"/>
              </a:ext>
            </a:extLst>
          </p:cNvPr>
          <p:cNvSpPr txBox="1"/>
          <p:nvPr/>
        </p:nvSpPr>
        <p:spPr>
          <a:xfrm>
            <a:off x="7434518" y="2845782"/>
            <a:ext cx="114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1848,61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A8A18-7DBD-435F-A6C4-2C0095F8E96B}"/>
              </a:ext>
            </a:extLst>
          </p:cNvPr>
          <p:cNvSpPr txBox="1"/>
          <p:nvPr/>
        </p:nvSpPr>
        <p:spPr>
          <a:xfrm>
            <a:off x="7435252" y="326142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748,61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CC6B9D-391F-4390-831E-C4A753FCB256}"/>
              </a:ext>
            </a:extLst>
          </p:cNvPr>
          <p:cNvSpPr txBox="1"/>
          <p:nvPr/>
        </p:nvSpPr>
        <p:spPr>
          <a:xfrm>
            <a:off x="7437027" y="3639530"/>
            <a:ext cx="106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5642,36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CF68B7-9710-4D06-AC28-A166C4FBDC3A}"/>
              </a:ext>
            </a:extLst>
          </p:cNvPr>
          <p:cNvSpPr txBox="1"/>
          <p:nvPr/>
        </p:nvSpPr>
        <p:spPr>
          <a:xfrm>
            <a:off x="7412477" y="3970480"/>
            <a:ext cx="1075857" cy="36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12840,28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/>
              <p:nvPr/>
            </p:nvSpPr>
            <p:spPr>
              <a:xfrm>
                <a:off x="9513652" y="2840475"/>
                <a:ext cx="2062263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34512,5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=8,31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52" y="2840475"/>
                <a:ext cx="2062263" cy="11630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51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6D9DE-E209-4F07-BC27-B8736EC97F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Jika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“</a:t>
                </a:r>
                <a:r>
                  <a:rPr lang="en-US" dirty="0" err="1"/>
                  <a:t>cantik</a:t>
                </a:r>
                <a:r>
                  <a:rPr lang="en-US" dirty="0"/>
                  <a:t>” </a:t>
                </a:r>
                <a:r>
                  <a:rPr lang="en-US" dirty="0" err="1"/>
                  <a:t>seperti</a:t>
                </a:r>
                <a:r>
                  <a:rPr lang="en-US" dirty="0"/>
                  <a:t> pada </a:t>
                </a:r>
                <a:r>
                  <a:rPr lang="en-US" dirty="0" err="1"/>
                  <a:t>contoh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perhitungannya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agak</a:t>
                </a:r>
                <a:r>
                  <a:rPr lang="en-US" dirty="0"/>
                  <a:t> </a:t>
                </a:r>
                <a:r>
                  <a:rPr lang="en-US" dirty="0" err="1"/>
                  <a:t>sulit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diharuskan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pecahan</a:t>
                </a:r>
                <a:r>
                  <a:rPr lang="en-US" dirty="0"/>
                  <a:t>, agar </a:t>
                </a:r>
                <a:r>
                  <a:rPr lang="en-US" dirty="0" err="1"/>
                  <a:t>mengurangi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aslinya</a:t>
                </a:r>
                <a:r>
                  <a:rPr lang="en-US" dirty="0"/>
                  <a:t> </a:t>
                </a:r>
                <a:r>
                  <a:rPr lang="en-US" dirty="0" err="1"/>
                  <a:t>bukan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pembulatan</a:t>
                </a:r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 pada </a:t>
                </a:r>
                <a:r>
                  <a:rPr lang="en-US" dirty="0" err="1"/>
                  <a:t>saat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mengulangi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lagi</a:t>
                </a:r>
                <a:r>
                  <a:rPr lang="en-US" dirty="0"/>
                  <a:t> dan </a:t>
                </a:r>
                <a:r>
                  <a:rPr lang="en-US" dirty="0" err="1"/>
                  <a:t>angkanya</a:t>
                </a:r>
                <a:r>
                  <a:rPr lang="en-US" dirty="0"/>
                  <a:t> </a:t>
                </a:r>
                <a:r>
                  <a:rPr lang="en-US" dirty="0" err="1"/>
                  <a:t>menyulitkan</a:t>
                </a:r>
                <a:r>
                  <a:rPr lang="en-US" dirty="0"/>
                  <a:t> </a:t>
                </a:r>
                <a:r>
                  <a:rPr lang="en-US" dirty="0" err="1"/>
                  <a:t>terlalu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angka</a:t>
                </a:r>
                <a:r>
                  <a:rPr lang="en-US" dirty="0"/>
                  <a:t> </a:t>
                </a:r>
                <a:r>
                  <a:rPr lang="en-US" dirty="0" err="1"/>
                  <a:t>dibelakang</a:t>
                </a:r>
                <a:r>
                  <a:rPr lang="en-US" dirty="0"/>
                  <a:t> </a:t>
                </a:r>
                <a:r>
                  <a:rPr lang="en-US" dirty="0" err="1"/>
                  <a:t>koma</a:t>
                </a:r>
                <a:endParaRPr lang="en-US" dirty="0"/>
              </a:p>
              <a:p>
                <a:pPr algn="just"/>
                <a:r>
                  <a:rPr lang="en-US" dirty="0"/>
                  <a:t> Cara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mudah</a:t>
                </a:r>
                <a:r>
                  <a:rPr lang="en-US" dirty="0"/>
                  <a:t> </a:t>
                </a:r>
                <a:r>
                  <a:rPr lang="en-US" dirty="0" err="1"/>
                  <a:t>dipakai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kalian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yang “</a:t>
                </a:r>
                <a:r>
                  <a:rPr lang="en-US" dirty="0" err="1"/>
                  <a:t>cantik</a:t>
                </a:r>
                <a:r>
                  <a:rPr lang="en-US" dirty="0"/>
                  <a:t>” dan </a:t>
                </a:r>
                <a:r>
                  <a:rPr lang="en-US" dirty="0" err="1"/>
                  <a:t>angka</a:t>
                </a:r>
                <a:r>
                  <a:rPr lang="en-US" dirty="0"/>
                  <a:t> yang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terlalu</a:t>
                </a:r>
                <a:r>
                  <a:rPr lang="en-US" dirty="0"/>
                  <a:t> </a:t>
                </a:r>
                <a:r>
                  <a:rPr lang="en-US" dirty="0" err="1"/>
                  <a:t>besar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6D9DE-E209-4F07-BC27-B8736EC97F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3A98-38C9-4730-A036-7B7A464A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AFA79-9B7B-463D-A56F-19C744B1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relative: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2)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5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266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11799"/>
                  </p:ext>
                </p:extLst>
              </p:nvPr>
            </p:nvGraphicFramePr>
            <p:xfrm>
              <a:off x="3768436" y="1849117"/>
              <a:ext cx="5550661" cy="3015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11799"/>
                  </p:ext>
                </p:extLst>
              </p:nvPr>
            </p:nvGraphicFramePr>
            <p:xfrm>
              <a:off x="3768436" y="1849117"/>
              <a:ext cx="5550661" cy="3015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635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2062" t="-4587" r="-642268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3964" t="-4587" r="-461261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9333" t="-4587" r="-241333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6871" t="-4587" r="-146259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2227" t="-4587" r="-1896" b="-4752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" t="-509756" r="-369231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5D57EA1-D980-4CEE-8C0F-C4D6DBFB9EB5}"/>
              </a:ext>
            </a:extLst>
          </p:cNvPr>
          <p:cNvSpPr txBox="1"/>
          <p:nvPr/>
        </p:nvSpPr>
        <p:spPr>
          <a:xfrm>
            <a:off x="6381344" y="252388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85044-F2F7-456F-8753-62E861098729}"/>
              </a:ext>
            </a:extLst>
          </p:cNvPr>
          <p:cNvSpPr txBox="1"/>
          <p:nvPr/>
        </p:nvSpPr>
        <p:spPr>
          <a:xfrm>
            <a:off x="6378101" y="290975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1369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E1886-293E-483D-8094-8D57B4F38240}"/>
              </a:ext>
            </a:extLst>
          </p:cNvPr>
          <p:cNvSpPr txBox="1"/>
          <p:nvPr/>
        </p:nvSpPr>
        <p:spPr>
          <a:xfrm>
            <a:off x="6394314" y="3256701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D5E0EF-688B-46A9-BC90-54F09A3E56A7}"/>
              </a:ext>
            </a:extLst>
          </p:cNvPr>
          <p:cNvSpPr txBox="1"/>
          <p:nvPr/>
        </p:nvSpPr>
        <p:spPr>
          <a:xfrm>
            <a:off x="6391070" y="3603657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4489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017D86-7FE4-4115-83EC-52779153CCA2}"/>
              </a:ext>
            </a:extLst>
          </p:cNvPr>
          <p:cNvSpPr txBox="1"/>
          <p:nvPr/>
        </p:nvSpPr>
        <p:spPr>
          <a:xfrm>
            <a:off x="6407286" y="4008975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7AFFE5-E3FA-4F7D-B66A-6485DE0104C4}"/>
              </a:ext>
            </a:extLst>
          </p:cNvPr>
          <p:cNvSpPr txBox="1"/>
          <p:nvPr/>
        </p:nvSpPr>
        <p:spPr>
          <a:xfrm>
            <a:off x="7234132" y="254010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F25ED4-1D30-4E99-A858-2EBF36123C07}"/>
              </a:ext>
            </a:extLst>
          </p:cNvPr>
          <p:cNvSpPr txBox="1"/>
          <p:nvPr/>
        </p:nvSpPr>
        <p:spPr>
          <a:xfrm>
            <a:off x="7230889" y="292596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56307B-ECC1-46F4-BA33-68B8B4EB6A44}"/>
              </a:ext>
            </a:extLst>
          </p:cNvPr>
          <p:cNvSpPr txBox="1"/>
          <p:nvPr/>
        </p:nvSpPr>
        <p:spPr>
          <a:xfrm>
            <a:off x="7247102" y="327291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86580E-39DD-4C0B-9E5F-6457A697F165}"/>
              </a:ext>
            </a:extLst>
          </p:cNvPr>
          <p:cNvSpPr txBox="1"/>
          <p:nvPr/>
        </p:nvSpPr>
        <p:spPr>
          <a:xfrm>
            <a:off x="7243858" y="361987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3F2CF5-0A18-48E8-A204-F09CED0F24FC}"/>
              </a:ext>
            </a:extLst>
          </p:cNvPr>
          <p:cNvSpPr txBox="1"/>
          <p:nvPr/>
        </p:nvSpPr>
        <p:spPr>
          <a:xfrm>
            <a:off x="7260074" y="402519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0FCEDB-5849-4007-B28C-263B7F6B9595}"/>
              </a:ext>
            </a:extLst>
          </p:cNvPr>
          <p:cNvSpPr txBox="1"/>
          <p:nvPr/>
        </p:nvSpPr>
        <p:spPr>
          <a:xfrm>
            <a:off x="7208190" y="439452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4155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670846-00D7-4548-8A33-FB7101A53E5D}"/>
              </a:ext>
            </a:extLst>
          </p:cNvPr>
          <p:cNvSpPr txBox="1"/>
          <p:nvPr/>
        </p:nvSpPr>
        <p:spPr>
          <a:xfrm>
            <a:off x="8320386" y="2517408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11132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697E44D-2C44-4AB7-B798-9F6F659A6DA2}"/>
              </a:ext>
            </a:extLst>
          </p:cNvPr>
          <p:cNvSpPr txBox="1"/>
          <p:nvPr/>
        </p:nvSpPr>
        <p:spPr>
          <a:xfrm>
            <a:off x="8317143" y="2903273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30118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77463-31FB-45F7-BC3D-4088C31069AE}"/>
              </a:ext>
            </a:extLst>
          </p:cNvPr>
          <p:cNvSpPr txBox="1"/>
          <p:nvPr/>
        </p:nvSpPr>
        <p:spPr>
          <a:xfrm>
            <a:off x="8333356" y="3250221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59488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B1F5BA-81BF-4380-848B-92F432BF4E11}"/>
              </a:ext>
            </a:extLst>
          </p:cNvPr>
          <p:cNvSpPr txBox="1"/>
          <p:nvPr/>
        </p:nvSpPr>
        <p:spPr>
          <a:xfrm>
            <a:off x="8330112" y="3597177"/>
            <a:ext cx="8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58357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069DA6-4DC3-426D-A645-B623AF92151A}"/>
              </a:ext>
            </a:extLst>
          </p:cNvPr>
          <p:cNvSpPr txBox="1"/>
          <p:nvPr/>
        </p:nvSpPr>
        <p:spPr>
          <a:xfrm>
            <a:off x="8346328" y="4002495"/>
            <a:ext cx="89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67240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D66D0B-2AE1-4430-8AD6-C3792C595D19}"/>
              </a:ext>
            </a:extLst>
          </p:cNvPr>
          <p:cNvSpPr txBox="1"/>
          <p:nvPr/>
        </p:nvSpPr>
        <p:spPr>
          <a:xfrm>
            <a:off x="8294444" y="4371827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226335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/>
              <p:nvPr/>
            </p:nvSpPr>
            <p:spPr>
              <a:xfrm>
                <a:off x="3749567" y="5106221"/>
                <a:ext cx="7262140" cy="833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∙226335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4155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∙89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8,31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567" y="5106221"/>
                <a:ext cx="7262140" cy="833946"/>
              </a:xfrm>
              <a:prstGeom prst="rect">
                <a:avLst/>
              </a:prstGeom>
              <a:blipFill>
                <a:blip r:embed="rId4"/>
                <a:stretch>
                  <a:fillRect r="-924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1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6D9DE-E209-4F07-BC27-B8736EC97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rata-rata </a:t>
            </a:r>
            <a:r>
              <a:rPr lang="en-US" dirty="0" err="1"/>
              <a:t>hitunga</a:t>
            </a:r>
            <a:endParaRPr lang="en-US" dirty="0"/>
          </a:p>
          <a:p>
            <a:pPr algn="just"/>
            <a:r>
              <a:rPr lang="en-US" b="1" dirty="0" err="1"/>
              <a:t>Kekurangan</a:t>
            </a:r>
            <a:r>
              <a:rPr lang="en-US" b="1" dirty="0"/>
              <a:t>: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angka-angka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human error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55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3)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kode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Panjang </a:t>
                </a:r>
                <a:r>
                  <a:rPr lang="en-US" dirty="0" err="1"/>
                  <a:t>kelas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1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190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52927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52927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364205"/>
                  </p:ext>
                </p:extLst>
              </p:nvPr>
            </p:nvGraphicFramePr>
            <p:xfrm>
              <a:off x="3768436" y="1849117"/>
              <a:ext cx="5550661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364205"/>
                  </p:ext>
                </p:extLst>
              </p:nvPr>
            </p:nvGraphicFramePr>
            <p:xfrm>
              <a:off x="3768436" y="1849117"/>
              <a:ext cx="5550661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2062" t="-4717" r="-642268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3964" t="-4717" r="-461261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9333" t="-4717" r="-241333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6871" t="-4717" r="-146259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2227" t="-4717" r="-1896" b="-489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" t="-507317" r="-369231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5D57EA1-D980-4CEE-8C0F-C4D6DBFB9EB5}"/>
              </a:ext>
            </a:extLst>
          </p:cNvPr>
          <p:cNvSpPr txBox="1"/>
          <p:nvPr/>
        </p:nvSpPr>
        <p:spPr>
          <a:xfrm>
            <a:off x="6459164" y="252388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85044-F2F7-456F-8753-62E861098729}"/>
              </a:ext>
            </a:extLst>
          </p:cNvPr>
          <p:cNvSpPr txBox="1"/>
          <p:nvPr/>
        </p:nvSpPr>
        <p:spPr>
          <a:xfrm>
            <a:off x="6436466" y="290975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E1886-293E-483D-8094-8D57B4F38240}"/>
              </a:ext>
            </a:extLst>
          </p:cNvPr>
          <p:cNvSpPr txBox="1"/>
          <p:nvPr/>
        </p:nvSpPr>
        <p:spPr>
          <a:xfrm>
            <a:off x="6433224" y="3256701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D5E0EF-688B-46A9-BC90-54F09A3E56A7}"/>
              </a:ext>
            </a:extLst>
          </p:cNvPr>
          <p:cNvSpPr txBox="1"/>
          <p:nvPr/>
        </p:nvSpPr>
        <p:spPr>
          <a:xfrm>
            <a:off x="6429980" y="3603657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017D86-7FE4-4115-83EC-52779153CCA2}"/>
              </a:ext>
            </a:extLst>
          </p:cNvPr>
          <p:cNvSpPr txBox="1"/>
          <p:nvPr/>
        </p:nvSpPr>
        <p:spPr>
          <a:xfrm>
            <a:off x="6407286" y="4008975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7AFFE5-E3FA-4F7D-B66A-6485DE0104C4}"/>
              </a:ext>
            </a:extLst>
          </p:cNvPr>
          <p:cNvSpPr txBox="1"/>
          <p:nvPr/>
        </p:nvSpPr>
        <p:spPr>
          <a:xfrm>
            <a:off x="7292497" y="254010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F25ED4-1D30-4E99-A858-2EBF36123C07}"/>
              </a:ext>
            </a:extLst>
          </p:cNvPr>
          <p:cNvSpPr txBox="1"/>
          <p:nvPr/>
        </p:nvSpPr>
        <p:spPr>
          <a:xfrm>
            <a:off x="7230889" y="292596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56307B-ECC1-46F4-BA33-68B8B4EB6A44}"/>
              </a:ext>
            </a:extLst>
          </p:cNvPr>
          <p:cNvSpPr txBox="1"/>
          <p:nvPr/>
        </p:nvSpPr>
        <p:spPr>
          <a:xfrm>
            <a:off x="7247102" y="327291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86580E-39DD-4C0B-9E5F-6457A697F165}"/>
              </a:ext>
            </a:extLst>
          </p:cNvPr>
          <p:cNvSpPr txBox="1"/>
          <p:nvPr/>
        </p:nvSpPr>
        <p:spPr>
          <a:xfrm>
            <a:off x="7243858" y="361987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3F2CF5-0A18-48E8-A204-F09CED0F24FC}"/>
              </a:ext>
            </a:extLst>
          </p:cNvPr>
          <p:cNvSpPr txBox="1"/>
          <p:nvPr/>
        </p:nvSpPr>
        <p:spPr>
          <a:xfrm>
            <a:off x="7260074" y="402519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0FCEDB-5849-4007-B28C-263B7F6B9595}"/>
              </a:ext>
            </a:extLst>
          </p:cNvPr>
          <p:cNvSpPr txBox="1"/>
          <p:nvPr/>
        </p:nvSpPr>
        <p:spPr>
          <a:xfrm>
            <a:off x="7208190" y="439452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670846-00D7-4548-8A33-FB7101A53E5D}"/>
              </a:ext>
            </a:extLst>
          </p:cNvPr>
          <p:cNvSpPr txBox="1"/>
          <p:nvPr/>
        </p:nvSpPr>
        <p:spPr>
          <a:xfrm>
            <a:off x="8320386" y="2517408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697E44D-2C44-4AB7-B798-9F6F659A6DA2}"/>
              </a:ext>
            </a:extLst>
          </p:cNvPr>
          <p:cNvSpPr txBox="1"/>
          <p:nvPr/>
        </p:nvSpPr>
        <p:spPr>
          <a:xfrm>
            <a:off x="8317143" y="2903273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77463-31FB-45F7-BC3D-4088C31069AE}"/>
              </a:ext>
            </a:extLst>
          </p:cNvPr>
          <p:cNvSpPr txBox="1"/>
          <p:nvPr/>
        </p:nvSpPr>
        <p:spPr>
          <a:xfrm>
            <a:off x="8333356" y="3250221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B1F5BA-81BF-4380-848B-92F432BF4E11}"/>
              </a:ext>
            </a:extLst>
          </p:cNvPr>
          <p:cNvSpPr txBox="1"/>
          <p:nvPr/>
        </p:nvSpPr>
        <p:spPr>
          <a:xfrm>
            <a:off x="8330112" y="3597177"/>
            <a:ext cx="8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069DA6-4DC3-426D-A645-B623AF92151A}"/>
              </a:ext>
            </a:extLst>
          </p:cNvPr>
          <p:cNvSpPr txBox="1"/>
          <p:nvPr/>
        </p:nvSpPr>
        <p:spPr>
          <a:xfrm>
            <a:off x="8346328" y="4002495"/>
            <a:ext cx="89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D66D0B-2AE1-4430-8AD6-C3792C595D19}"/>
              </a:ext>
            </a:extLst>
          </p:cNvPr>
          <p:cNvSpPr txBox="1"/>
          <p:nvPr/>
        </p:nvSpPr>
        <p:spPr>
          <a:xfrm>
            <a:off x="8294444" y="4371827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2359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/>
              <p:nvPr/>
            </p:nvSpPr>
            <p:spPr>
              <a:xfrm>
                <a:off x="2782112" y="5032987"/>
                <a:ext cx="8571688" cy="858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∙2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359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145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∙89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8,31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112" y="5032987"/>
                <a:ext cx="8571688" cy="858761"/>
              </a:xfrm>
              <a:prstGeom prst="rect">
                <a:avLst/>
              </a:prstGeom>
              <a:blipFill>
                <a:blip r:embed="rId4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7625715C-36C8-4A8E-9FC8-93076C14FFE7}"/>
              </a:ext>
            </a:extLst>
          </p:cNvPr>
          <p:cNvSpPr txBox="1"/>
          <p:nvPr/>
        </p:nvSpPr>
        <p:spPr>
          <a:xfrm>
            <a:off x="5716621" y="250119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D9FE41-914C-4BF6-8D84-45EE4D3BDC90}"/>
              </a:ext>
            </a:extLst>
          </p:cNvPr>
          <p:cNvSpPr txBox="1"/>
          <p:nvPr/>
        </p:nvSpPr>
        <p:spPr>
          <a:xfrm>
            <a:off x="5674468" y="288705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C30DAEB-7998-4EDD-8FE6-D1D04F5CFF51}"/>
              </a:ext>
            </a:extLst>
          </p:cNvPr>
          <p:cNvSpPr txBox="1"/>
          <p:nvPr/>
        </p:nvSpPr>
        <p:spPr>
          <a:xfrm>
            <a:off x="5651771" y="323400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49E38B-E5DD-4905-807D-C34297E121A4}"/>
              </a:ext>
            </a:extLst>
          </p:cNvPr>
          <p:cNvSpPr txBox="1"/>
          <p:nvPr/>
        </p:nvSpPr>
        <p:spPr>
          <a:xfrm>
            <a:off x="5648527" y="358096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917D5D-3691-4579-985A-F8AA4C0D4745}"/>
              </a:ext>
            </a:extLst>
          </p:cNvPr>
          <p:cNvSpPr txBox="1"/>
          <p:nvPr/>
        </p:nvSpPr>
        <p:spPr>
          <a:xfrm>
            <a:off x="5664743" y="398628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859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24" grpId="0"/>
      <p:bldP spid="25" grpId="0"/>
      <p:bldP spid="43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6D9DE-E209-4F07-BC27-B8736EC97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: </a:t>
            </a:r>
            <a:r>
              <a:rPr lang="en-US" dirty="0" err="1"/>
              <a:t>angka-angka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i="1" dirty="0"/>
              <a:t>human error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  <a:p>
            <a:pPr algn="just"/>
            <a:r>
              <a:rPr lang="en-US" b="1" dirty="0" err="1"/>
              <a:t>Kekurangan</a:t>
            </a:r>
            <a:r>
              <a:rPr lang="en-US" b="1" dirty="0"/>
              <a:t>: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Panjang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daftar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21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3F73C-D5FB-4C9E-A095-3DCC4212C71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Standar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3F73C-D5FB-4C9E-A095-3DCC4212C7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1CE6ED-68B1-42F2-B98A-2FADC2CCDE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Standar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endParaRPr lang="en-US" dirty="0"/>
              </a:p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Dimana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varians</a:t>
                </a:r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formula </a:t>
                </a:r>
                <a:r>
                  <a:rPr lang="en-US" b="1" dirty="0" err="1"/>
                  <a:t>ini</a:t>
                </a:r>
                <a:r>
                  <a:rPr lang="en-US" b="1" dirty="0"/>
                  <a:t>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1CE6ED-68B1-42F2-B98A-2FADC2CCDE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407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deviasinya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Jawaban</a:t>
                </a:r>
                <a:r>
                  <a:rPr lang="en-US" b="1" dirty="0"/>
                  <a:t>: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slide </a:t>
                </a:r>
                <a:r>
                  <a:rPr lang="en-US" dirty="0" err="1"/>
                  <a:t>sebelumnya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b="1" dirty="0"/>
                  <a:t>, </a:t>
                </a:r>
                <a:r>
                  <a:rPr lang="en-US" b="1" dirty="0" err="1"/>
                  <a:t>maka</a:t>
                </a:r>
                <a:r>
                  <a:rPr lang="en-US" b="1" dirty="0"/>
                  <a:t> 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𝟑𝟎</m:t>
                          </m:r>
                        </m:e>
                      </m:ra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2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C762-C1E4-4CE3-AD67-7241898A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17B1-876D-48AF-86FC-DCDAC98D6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9800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Rentang</a:t>
            </a:r>
            <a:r>
              <a:rPr lang="en-US" dirty="0"/>
              <a:t> (range)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Simpangan</a:t>
            </a:r>
            <a:r>
              <a:rPr lang="en-US" dirty="0"/>
              <a:t> rata-rata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Varians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kuartil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variasi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Angka </a:t>
            </a:r>
            <a:r>
              <a:rPr lang="en-US" dirty="0" err="1"/>
              <a:t>baku</a:t>
            </a: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9758A47-4D85-4F23-A7DC-60D14C338309}"/>
              </a:ext>
            </a:extLst>
          </p:cNvPr>
          <p:cNvSpPr/>
          <p:nvPr/>
        </p:nvSpPr>
        <p:spPr>
          <a:xfrm>
            <a:off x="5000014" y="1964986"/>
            <a:ext cx="181909" cy="25498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0CAC5F-FEE7-4825-81CB-D4CC80DF0160}"/>
              </a:ext>
            </a:extLst>
          </p:cNvPr>
          <p:cNvSpPr txBox="1"/>
          <p:nvPr/>
        </p:nvSpPr>
        <p:spPr>
          <a:xfrm>
            <a:off x="5408578" y="2937750"/>
            <a:ext cx="363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dispersi</a:t>
            </a:r>
            <a:r>
              <a:rPr lang="en-US" sz="2800" dirty="0"/>
              <a:t> </a:t>
            </a:r>
            <a:r>
              <a:rPr lang="en-US" sz="2800" dirty="0" err="1"/>
              <a:t>mutlak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32B582-4EB9-487E-A61F-9E28B3FF712B}"/>
              </a:ext>
            </a:extLst>
          </p:cNvPr>
          <p:cNvSpPr txBox="1"/>
          <p:nvPr/>
        </p:nvSpPr>
        <p:spPr>
          <a:xfrm>
            <a:off x="5408578" y="4649819"/>
            <a:ext cx="388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dispersi</a:t>
            </a:r>
            <a:r>
              <a:rPr lang="en-US" sz="2800" dirty="0"/>
              <a:t> </a:t>
            </a:r>
            <a:r>
              <a:rPr lang="en-US" sz="2800" dirty="0" err="1"/>
              <a:t>relatif</a:t>
            </a:r>
            <a:endParaRPr lang="en-US" sz="2800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FF5152C-1F70-4249-AA9A-5CE9651E81CD}"/>
              </a:ext>
            </a:extLst>
          </p:cNvPr>
          <p:cNvSpPr/>
          <p:nvPr/>
        </p:nvSpPr>
        <p:spPr>
          <a:xfrm>
            <a:off x="5136204" y="4649821"/>
            <a:ext cx="45719" cy="523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D61A-02AB-4E6B-BE93-A11637A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(RK)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Rentang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terbesar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terkecil</a:t>
                </a:r>
                <a:endParaRPr lang="en-US" dirty="0"/>
              </a:p>
              <a:p>
                <a:r>
                  <a:rPr lang="en-US" dirty="0"/>
                  <a:t>Jika </a:t>
                </a:r>
                <a:r>
                  <a:rPr lang="en-US" dirty="0" err="1"/>
                  <a:t>suatu</a:t>
                </a:r>
                <a:r>
                  <a:rPr lang="en-US" dirty="0"/>
                  <a:t> data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ke-1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kuartil</a:t>
                </a:r>
                <a:r>
                  <a:rPr lang="en-US" dirty="0"/>
                  <a:t> ke-3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maka 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rentang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𝑅𝐴𝐾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r>
                  <a:rPr lang="en-US" b="1" dirty="0"/>
                  <a:t> </a:t>
                </a:r>
                <a:r>
                  <a:rPr lang="en-US" b="1" dirty="0" err="1"/>
                  <a:t>formulanya</a:t>
                </a:r>
                <a:r>
                  <a:rPr lang="en-US" b="1" dirty="0"/>
                  <a:t> </a:t>
                </a:r>
                <a:r>
                  <a:rPr lang="en-US" b="1" dirty="0" err="1"/>
                  <a:t>sama</a:t>
                </a:r>
                <a:r>
                  <a:rPr lang="en-US" b="1" dirty="0"/>
                  <a:t> </a:t>
                </a:r>
                <a:r>
                  <a:rPr lang="en-US" b="1" dirty="0" err="1"/>
                  <a:t>saja</a:t>
                </a:r>
                <a:r>
                  <a:rPr lang="en-US" b="1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584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D61A-02AB-4E6B-BE93-A11637A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(SK)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Simpangan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setengah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terbesar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terkecil</a:t>
                </a:r>
                <a:endParaRPr lang="en-US" dirty="0"/>
              </a:p>
              <a:p>
                <a:r>
                  <a:rPr lang="en-US" dirty="0"/>
                  <a:t>Jika </a:t>
                </a:r>
                <a:r>
                  <a:rPr lang="en-US" dirty="0" err="1"/>
                  <a:t>suatu</a:t>
                </a:r>
                <a:r>
                  <a:rPr lang="en-US" dirty="0"/>
                  <a:t> data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ke-1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kuartil</a:t>
                </a:r>
                <a:r>
                  <a:rPr lang="en-US" dirty="0"/>
                  <a:t> ke-3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maka 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r>
                  <a:rPr lang="en-US" b="1" dirty="0"/>
                  <a:t> </a:t>
                </a:r>
                <a:r>
                  <a:rPr lang="en-US" b="1" dirty="0" err="1"/>
                  <a:t>formulanya</a:t>
                </a:r>
                <a:r>
                  <a:rPr lang="en-US" b="1" dirty="0"/>
                  <a:t> </a:t>
                </a:r>
                <a:r>
                  <a:rPr lang="en-US" b="1" dirty="0" err="1"/>
                  <a:t>sama</a:t>
                </a:r>
                <a:r>
                  <a:rPr lang="en-US" b="1" dirty="0"/>
                  <a:t> </a:t>
                </a:r>
                <a:r>
                  <a:rPr lang="en-US" b="1" dirty="0" err="1"/>
                  <a:t>saja</a:t>
                </a:r>
                <a:r>
                  <a:rPr lang="en-US" b="1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88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0B55-A94F-4A8D-84D6-CD95E9A9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SK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169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3724-81EA-44E2-93EB-1EFB38A4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3AA41-3B94-4001-8BCE-1DC1C71A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5 orang </a:t>
            </a:r>
            <a:r>
              <a:rPr lang="en-US" dirty="0" err="1"/>
              <a:t>tercepat</a:t>
            </a:r>
            <a:r>
              <a:rPr lang="en-US" dirty="0"/>
              <a:t> …</a:t>
            </a:r>
          </a:p>
          <a:p>
            <a:pPr algn="just"/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pada slide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Jika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kirimkan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wapri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dan NIM </a:t>
            </a:r>
            <a:r>
              <a:rPr lang="en-US" dirty="0" err="1"/>
              <a:t>anda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6334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D735-BBB4-44BB-8095-CEBEB31C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Angka Baku (z)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08648-7085-4E1B-87A4-BC33840D4E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angka</a:t>
                </a:r>
                <a:r>
                  <a:rPr lang="en-US" dirty="0"/>
                  <a:t> </a:t>
                </a:r>
                <a:r>
                  <a:rPr lang="en-US" dirty="0" err="1"/>
                  <a:t>baku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08648-7085-4E1B-87A4-BC33840D4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478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97B5-6EB0-4EE4-A4A5-53111235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z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59F7E-32B4-44F8-B917-8702CACDB1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3115" y="1825625"/>
                <a:ext cx="10750685" cy="435133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mendapat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nilai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86 pada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Matematika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 mana rata-rata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deviasi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masing-masing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78 dan 10. Pada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Statistika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mendapat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92, di mana rata-rata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deviasi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84 dan 18.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manakah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mencapai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kedudukan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baik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 algn="just">
                  <a:buNone/>
                </a:pPr>
                <a:r>
                  <a:rPr lang="en-US" sz="2400" b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Jawaban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𝑀𝑎𝑡</m:t>
                        </m:r>
                      </m:sub>
                    </m:sSub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86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78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=0.8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dan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𝑠𝑡𝑎𝑡</m:t>
                        </m:r>
                      </m:sub>
                    </m:sSub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84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=0.44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Harga z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menunjukkan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baik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Matematika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dibandingkan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Statistika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59F7E-32B4-44F8-B917-8702CACDB1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3115" y="1825625"/>
                <a:ext cx="10750685" cy="4351338"/>
              </a:xfrm>
              <a:blipFill>
                <a:blip r:embed="rId2"/>
                <a:stretch>
                  <a:fillRect l="-907" t="-1961" r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254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7199-1DB7-446A-A15B-AFA6732F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(KV)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CDBF6-3E09-45FF-B23F-3EF59C7127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koefisien</a:t>
                </a:r>
                <a:r>
                  <a:rPr lang="en-US" dirty="0"/>
                  <a:t> </a:t>
                </a:r>
                <a:r>
                  <a:rPr lang="en-US" dirty="0" err="1"/>
                  <a:t>variasi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CDBF6-3E09-45FF-B23F-3EF59C7127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990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FE6CF-3B6A-427F-8926-74857D54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KV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65447-DC21-4A54-8996-37A03D3F00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Menurut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sensus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pendapatan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perbulan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 Malaysia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setara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5000000,00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simpangan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baku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3000000,00. Di Indonesia rata-rata Rp. 4000000,00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simpangan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baku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2000000,00.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Tunjukkanlah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secara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statistik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negara mana yang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lebih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merata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pendapatannya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Jawab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Malaysia: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3000000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5000000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×100%=60%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Indonesia 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2000000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4000000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×100%=50%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Jadi yang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merata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Indonesia,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sebab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kecil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koefisien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variasi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seragam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homogen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pendapatan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65447-DC21-4A54-8996-37A03D3F00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1" r="-1159" b="-12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379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F5C7-B919-4F52-8092-442871A4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3472C-C3CB-47A3-B3B9-ED7853238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AD8F-44AA-42D1-9053-6C2EC413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Rentang</a:t>
            </a:r>
            <a:r>
              <a:rPr lang="en-US" dirty="0"/>
              <a:t> (range)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63AEA-0444-4C66-8131-DB94B4EFE2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Rentang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𝑅𝑒𝑛𝑡𝑎𝑛𝑔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Jangkauannya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Jawaban</a:t>
                </a:r>
                <a:r>
                  <a:rPr lang="en-US" b="1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Jangauan</a:t>
                </a:r>
                <a:r>
                  <a:rPr lang="en-US" b="1" dirty="0"/>
                  <a:t> = </a:t>
                </a:r>
                <a:r>
                  <a:rPr lang="en-US" b="1" dirty="0" err="1"/>
                  <a:t>X</a:t>
                </a:r>
                <a:r>
                  <a:rPr lang="en-US" sz="2400" b="1" baseline="-25000" dirty="0" err="1"/>
                  <a:t>max</a:t>
                </a:r>
                <a:r>
                  <a:rPr lang="en-US" b="1" dirty="0" err="1"/>
                  <a:t>-X</a:t>
                </a:r>
                <a:r>
                  <a:rPr lang="en-US" b="1" baseline="-25000" dirty="0" err="1"/>
                  <a:t>min</a:t>
                </a:r>
                <a:r>
                  <a:rPr lang="en-US" b="1" dirty="0"/>
                  <a:t> = 60 – 45 =15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63AEA-0444-4C66-8131-DB94B4EFE2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5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D956-5BDB-4033-8EF7-F8C65C56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rata-rata (SR)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735B-2A29-4FCA-9A5D-8D380679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rata-rata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selisish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rata-rata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252860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Data Tunggal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rata-</a:t>
                </a:r>
                <a:r>
                  <a:rPr lang="en-US" dirty="0" err="1"/>
                  <a:t>ratanya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rata-rata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8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B6D9-4EA1-48B8-BB4A-F4CC6C59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SR data </a:t>
            </a:r>
            <a:r>
              <a:rPr lang="en-US" dirty="0" err="1"/>
              <a:t>tunggal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743554"/>
                  </p:ext>
                </p:extLst>
              </p:nvPr>
            </p:nvGraphicFramePr>
            <p:xfrm>
              <a:off x="838200" y="1825625"/>
              <a:ext cx="10515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743554"/>
                  </p:ext>
                </p:extLst>
              </p:nvPr>
            </p:nvGraphicFramePr>
            <p:xfrm>
              <a:off x="838200" y="1825625"/>
              <a:ext cx="10515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1" t="-1639" r="-3004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4" t="-1639" r="-2011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639" r="-10069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96" t="-1639" r="-928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/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F389A8-559A-4190-A8E0-EACD84DA37EB}"/>
              </a:ext>
            </a:extLst>
          </p:cNvPr>
          <p:cNvSpPr txBox="1"/>
          <p:nvPr/>
        </p:nvSpPr>
        <p:spPr>
          <a:xfrm>
            <a:off x="7232076" y="2216726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2F3E4-7568-4474-8CE8-9DD8334D448B}"/>
              </a:ext>
            </a:extLst>
          </p:cNvPr>
          <p:cNvSpPr txBox="1"/>
          <p:nvPr/>
        </p:nvSpPr>
        <p:spPr>
          <a:xfrm>
            <a:off x="7232075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D9CDCB-023F-47FA-9FD6-93E337675BF0}"/>
              </a:ext>
            </a:extLst>
          </p:cNvPr>
          <p:cNvSpPr txBox="1"/>
          <p:nvPr/>
        </p:nvSpPr>
        <p:spPr>
          <a:xfrm>
            <a:off x="7176657" y="2966477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6798C-83FC-4154-9E8D-CB8D6D252EA5}"/>
              </a:ext>
            </a:extLst>
          </p:cNvPr>
          <p:cNvSpPr txBox="1"/>
          <p:nvPr/>
        </p:nvSpPr>
        <p:spPr>
          <a:xfrm>
            <a:off x="9767452" y="2216726"/>
            <a:ext cx="41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DC3D8A-1A54-4B4D-A232-B4505C2A88A5}"/>
              </a:ext>
            </a:extLst>
          </p:cNvPr>
          <p:cNvSpPr txBox="1"/>
          <p:nvPr/>
        </p:nvSpPr>
        <p:spPr>
          <a:xfrm>
            <a:off x="9864436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4F426-F27E-4C26-B1A0-DCA52CA595CF}"/>
              </a:ext>
            </a:extLst>
          </p:cNvPr>
          <p:cNvSpPr txBox="1"/>
          <p:nvPr/>
        </p:nvSpPr>
        <p:spPr>
          <a:xfrm>
            <a:off x="9809018" y="2966477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3780AB-0F43-4CBD-A553-44231A5C6111}"/>
              </a:ext>
            </a:extLst>
          </p:cNvPr>
          <p:cNvSpPr txBox="1"/>
          <p:nvPr/>
        </p:nvSpPr>
        <p:spPr>
          <a:xfrm>
            <a:off x="9822872" y="3326700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571500" y="4941715"/>
                <a:ext cx="4166754" cy="635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=3,6364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941715"/>
                <a:ext cx="4166754" cy="635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4314462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3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1FC0-4DA6-488E-AB85-51A86B3B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Data </a:t>
            </a:r>
            <a:r>
              <a:rPr lang="en-US" dirty="0" err="1"/>
              <a:t>Kelompok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Simpangan</a:t>
                </a:r>
                <a:r>
                  <a:rPr lang="en-US" dirty="0"/>
                  <a:t> Rata-rata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94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0B55-A94F-4A8D-84D6-CD95E9A9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SR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rata-rata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56551"/>
              </p:ext>
            </p:extLst>
          </p:nvPr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90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1666</Words>
  <Application>Microsoft Office PowerPoint</Application>
  <PresentationFormat>Widescreen</PresentationFormat>
  <Paragraphs>483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Times New Roman</vt:lpstr>
      <vt:lpstr>Office Theme</vt:lpstr>
      <vt:lpstr>Ukuran Dispersi</vt:lpstr>
      <vt:lpstr>Kegunaan ukuran dispersi</vt:lpstr>
      <vt:lpstr>Jenis-jenis ukuran dispersi</vt:lpstr>
      <vt:lpstr>Rentang (range)</vt:lpstr>
      <vt:lpstr>Simpangan rata-rata (SR)</vt:lpstr>
      <vt:lpstr>SR Data Tunggal</vt:lpstr>
      <vt:lpstr>Jawaban SR data tunggal</vt:lpstr>
      <vt:lpstr>SR Data Kelompok</vt:lpstr>
      <vt:lpstr>Contoh SR untuk data kelompok</vt:lpstr>
      <vt:lpstr>Jawaban SR data kelompok</vt:lpstr>
      <vt:lpstr>Varians (s^2 )</vt:lpstr>
      <vt:lpstr>Varians Data Tunggal (cara 1)</vt:lpstr>
      <vt:lpstr>Jawaban s^2 data tunggal</vt:lpstr>
      <vt:lpstr>Varians Data Tunggal (cara 2)</vt:lpstr>
      <vt:lpstr>Jawaban s^2 data tunggal</vt:lpstr>
      <vt:lpstr>s^2 Data Kelompok (cara 1)</vt:lpstr>
      <vt:lpstr>Contoh s^2 untuk data kelompok</vt:lpstr>
      <vt:lpstr>Jawaban s^2 data kelompok</vt:lpstr>
      <vt:lpstr>Kekurangan cara 1</vt:lpstr>
      <vt:lpstr>s^2 Data Kelompok (cara 2)</vt:lpstr>
      <vt:lpstr>Contoh s^2 untuk data kelompok</vt:lpstr>
      <vt:lpstr>Jawaban s^2 data kelompok</vt:lpstr>
      <vt:lpstr>Kekurangan dan kelebihan cara 2</vt:lpstr>
      <vt:lpstr>s^2 Data Kelompok (cara 3)</vt:lpstr>
      <vt:lpstr>Contoh s^2 untuk data kelompok</vt:lpstr>
      <vt:lpstr>Jawaban s^2 data kelompok</vt:lpstr>
      <vt:lpstr>Kekurangan dan kelebihan cara 3</vt:lpstr>
      <vt:lpstr>Standar deviasi (s)</vt:lpstr>
      <vt:lpstr>Standar deviasi</vt:lpstr>
      <vt:lpstr>Rentang Antar Kuartil (RK)</vt:lpstr>
      <vt:lpstr>Simpangan Antar Kuartil (SK)</vt:lpstr>
      <vt:lpstr>Contoh SK untuk data kelompok</vt:lpstr>
      <vt:lpstr>Point…</vt:lpstr>
      <vt:lpstr>Angka Baku (z)</vt:lpstr>
      <vt:lpstr>Contoh penggunaan z</vt:lpstr>
      <vt:lpstr>Koefisien Variasi (KV)</vt:lpstr>
      <vt:lpstr>Contoh penerapan KV</vt:lpstr>
      <vt:lpstr>Ada Pertanyaan?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Kania Evita Dewi</dc:creator>
  <cp:lastModifiedBy>Kania Evita Dewi</cp:lastModifiedBy>
  <cp:revision>28</cp:revision>
  <dcterms:created xsi:type="dcterms:W3CDTF">2020-04-26T11:48:05Z</dcterms:created>
  <dcterms:modified xsi:type="dcterms:W3CDTF">2020-04-27T00:33:56Z</dcterms:modified>
</cp:coreProperties>
</file>