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57" r:id="rId6"/>
    <p:sldId id="280" r:id="rId7"/>
    <p:sldId id="258" r:id="rId8"/>
    <p:sldId id="259" r:id="rId9"/>
    <p:sldId id="260" r:id="rId10"/>
    <p:sldId id="261" r:id="rId11"/>
    <p:sldId id="262" r:id="rId12"/>
    <p:sldId id="263" r:id="rId13"/>
    <p:sldId id="264" r:id="rId14"/>
    <p:sldId id="274" r:id="rId15"/>
    <p:sldId id="276" r:id="rId16"/>
    <p:sldId id="277" r:id="rId17"/>
    <p:sldId id="278" r:id="rId18"/>
    <p:sldId id="279" r:id="rId19"/>
    <p:sldId id="275" r:id="rId20"/>
    <p:sldId id="265" r:id="rId21"/>
    <p:sldId id="266" r:id="rId22"/>
    <p:sldId id="267" r:id="rId23"/>
    <p:sldId id="268" r:id="rId24"/>
    <p:sldId id="26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94660"/>
  </p:normalViewPr>
  <p:slideViewPr>
    <p:cSldViewPr>
      <p:cViewPr varScale="1">
        <p:scale>
          <a:sx n="40" d="100"/>
          <a:sy n="40" d="100"/>
        </p:scale>
        <p:origin x="-59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62210-4EA1-422B-944B-6C3A29772A2C}"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2210-4EA1-422B-944B-6C3A29772A2C}"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2210-4EA1-422B-944B-6C3A29772A2C}"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2210-4EA1-422B-944B-6C3A29772A2C}"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62210-4EA1-422B-944B-6C3A29772A2C}"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62210-4EA1-422B-944B-6C3A29772A2C}"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62210-4EA1-422B-944B-6C3A29772A2C}"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62210-4EA1-422B-944B-6C3A29772A2C}"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62210-4EA1-422B-944B-6C3A29772A2C}"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62210-4EA1-422B-944B-6C3A29772A2C}"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62210-4EA1-422B-944B-6C3A29772A2C}"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202BA-0B4D-484E-BBBF-6D9363BEB8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62210-4EA1-422B-944B-6C3A29772A2C}"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202BA-0B4D-484E-BBBF-6D9363BEB8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1.jpg"/>
          <p:cNvPicPr>
            <a:picLocks noChangeAspect="1"/>
          </p:cNvPicPr>
          <p:nvPr/>
        </p:nvPicPr>
        <p:blipFill>
          <a:blip r:embed="rId2" cstate="print"/>
          <a:stretch>
            <a:fillRect/>
          </a:stretch>
        </p:blipFill>
        <p:spPr>
          <a:xfrm>
            <a:off x="-304800" y="0"/>
            <a:ext cx="3630706" cy="6858000"/>
          </a:xfrm>
          <a:prstGeom prst="rect">
            <a:avLst/>
          </a:prstGeom>
        </p:spPr>
      </p:pic>
      <p:sp>
        <p:nvSpPr>
          <p:cNvPr id="5" name="TextBox 4"/>
          <p:cNvSpPr txBox="1"/>
          <p:nvPr/>
        </p:nvSpPr>
        <p:spPr>
          <a:xfrm>
            <a:off x="3505200" y="1371600"/>
            <a:ext cx="5410200" cy="1231106"/>
          </a:xfrm>
          <a:prstGeom prst="rect">
            <a:avLst/>
          </a:prstGeom>
          <a:noFill/>
        </p:spPr>
        <p:txBody>
          <a:bodyPr wrap="square" rtlCol="0">
            <a:spAutoFit/>
          </a:bodyPr>
          <a:lstStyle/>
          <a:p>
            <a:r>
              <a:rPr lang="en-US" sz="4400" dirty="0" smtClean="0"/>
              <a:t>LOGO</a:t>
            </a:r>
            <a:endParaRPr lang="en-US" sz="4400" i="1" dirty="0" smtClean="0"/>
          </a:p>
          <a:p>
            <a:endParaRPr lang="en-US" sz="1200" dirty="0" smtClean="0"/>
          </a:p>
          <a:p>
            <a:r>
              <a:rPr lang="en-US" dirty="0" smtClean="0"/>
              <a:t>OLEH KANKAN K, M.DS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3139321"/>
          </a:xfrm>
          <a:prstGeom prst="rect">
            <a:avLst/>
          </a:prstGeom>
          <a:noFill/>
        </p:spPr>
        <p:txBody>
          <a:bodyPr wrap="square" rtlCol="0">
            <a:spAutoFit/>
          </a:bodyPr>
          <a:lstStyle/>
          <a:p>
            <a:pPr algn="r"/>
            <a:endParaRPr lang="en-US" dirty="0" smtClean="0"/>
          </a:p>
          <a:p>
            <a:pPr lvl="0" algn="r"/>
            <a:r>
              <a:rPr lang="en-US" b="1" i="1" dirty="0" smtClean="0"/>
              <a:t>Pictorial name Logo</a:t>
            </a:r>
            <a:endParaRPr lang="en-US" b="1" dirty="0" smtClean="0"/>
          </a:p>
          <a:p>
            <a:pPr algn="r"/>
            <a:r>
              <a:rPr lang="en-US" dirty="0" smtClean="0"/>
              <a:t>		Adalah logo yang menggunakan nama produk atau organisasi sebagai komponen penting dari gaya logo, yang secara keseluruhan logo ini memiliki gaya yang sangat khusus. Perusahaan yang menggunakan logo jenis ini, biasanya adalah perusahaan yang sudah terkenal, seperti Coca Cola, Kodak, McDonald, Rolls Royce dan lain sebagainya. Karena kuatnya </a:t>
            </a:r>
            <a:r>
              <a:rPr lang="en-US" i="1" dirty="0" smtClean="0"/>
              <a:t>image</a:t>
            </a:r>
            <a:r>
              <a:rPr lang="en-US" dirty="0" smtClean="0"/>
              <a:t> perusahaan/produk yang memakai logo ini, maka bila terjadi peniruan logo tersebut oleh produk atau perusahaan lain maka citra yang dihasilkannya tetap mengarah pada produk atau perusahaan yang ditiru.</a:t>
            </a:r>
          </a:p>
        </p:txBody>
      </p:sp>
      <p:pic>
        <p:nvPicPr>
          <p:cNvPr id="6" name="Picture 5" descr="D:\ASSIGNMENT\Skrpisi\image\pictorial.jpg"/>
          <p:cNvPicPr/>
          <p:nvPr/>
        </p:nvPicPr>
        <p:blipFill>
          <a:blip r:embed="rId3" cstate="print"/>
          <a:srcRect/>
          <a:stretch>
            <a:fillRect/>
          </a:stretch>
        </p:blipFill>
        <p:spPr bwMode="auto">
          <a:xfrm>
            <a:off x="2438400" y="3733800"/>
            <a:ext cx="4810125" cy="2743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6" name="TextBox 5"/>
          <p:cNvSpPr txBox="1"/>
          <p:nvPr/>
        </p:nvSpPr>
        <p:spPr>
          <a:xfrm>
            <a:off x="685800" y="533400"/>
            <a:ext cx="6705599" cy="2862322"/>
          </a:xfrm>
          <a:prstGeom prst="rect">
            <a:avLst/>
          </a:prstGeom>
          <a:noFill/>
        </p:spPr>
        <p:txBody>
          <a:bodyPr wrap="square" rtlCol="0">
            <a:spAutoFit/>
          </a:bodyPr>
          <a:lstStyle/>
          <a:p>
            <a:pPr algn="r"/>
            <a:endParaRPr lang="en-US" dirty="0" smtClean="0"/>
          </a:p>
          <a:p>
            <a:pPr lvl="0" algn="r"/>
            <a:r>
              <a:rPr lang="en-US" b="1" i="1" dirty="0" smtClean="0"/>
              <a:t>Associative Logo</a:t>
            </a:r>
            <a:endParaRPr lang="en-US" b="1" dirty="0" smtClean="0"/>
          </a:p>
          <a:p>
            <a:pPr algn="r"/>
            <a:r>
              <a:rPr lang="en-US" dirty="0" smtClean="0"/>
              <a:t>yaitu logo yang berdiri bebas yang biasanya tidak memuat nama produk atau perusahaan, tetapi memiliki asosiasi langsung dengan nama, produk atau wilayah aktifitasnya. Jenis logo seperti ini mempunyai daya tarik kuat dan mudah untuk dipahami. Sebagai contoh logo perusahaan minyak Shell yang menunjukkan gambar kerang sebagai asosiasi dari fosil penghasil minyak, kemudian logo 20th Century Fox, yang menggambarkan gemerlap dan megahnya dunia perfilman dan masih banyak lagi. </a:t>
            </a:r>
          </a:p>
        </p:txBody>
      </p:sp>
      <p:pic>
        <p:nvPicPr>
          <p:cNvPr id="7" name="Picture 6" descr="D:\ASSIGNMENT\Skrpisi\image\asosiatif.jpg"/>
          <p:cNvPicPr/>
          <p:nvPr/>
        </p:nvPicPr>
        <p:blipFill>
          <a:blip r:embed="rId3" cstate="print"/>
          <a:srcRect/>
          <a:stretch>
            <a:fillRect/>
          </a:stretch>
        </p:blipFill>
        <p:spPr bwMode="auto">
          <a:xfrm>
            <a:off x="2971800" y="3505200"/>
            <a:ext cx="4295775" cy="2971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3416320"/>
          </a:xfrm>
          <a:prstGeom prst="rect">
            <a:avLst/>
          </a:prstGeom>
          <a:noFill/>
        </p:spPr>
        <p:txBody>
          <a:bodyPr wrap="square" rtlCol="0">
            <a:spAutoFit/>
          </a:bodyPr>
          <a:lstStyle/>
          <a:p>
            <a:pPr lvl="0" algn="r"/>
            <a:r>
              <a:rPr lang="en-US" b="1" i="1" dirty="0" smtClean="0"/>
              <a:t>Allusive Logo</a:t>
            </a:r>
            <a:endParaRPr lang="en-US" b="1" dirty="0" smtClean="0"/>
          </a:p>
          <a:p>
            <a:pPr algn="r"/>
            <a:r>
              <a:rPr lang="en-US" dirty="0" smtClean="0"/>
              <a:t>		Yang dimaksud dengan </a:t>
            </a:r>
            <a:r>
              <a:rPr lang="en-US" i="1" dirty="0" smtClean="0"/>
              <a:t>allusive logo</a:t>
            </a:r>
            <a:r>
              <a:rPr lang="en-US" dirty="0" smtClean="0"/>
              <a:t> adalah logo yang bersifat kiasan. Logo jenis ini memiliki hubungan yang tidak langsung antara nama dengan logonya sehingga logo jenis ini sulit untuk dipahami, dan memerlukan waktu lebih agar seseorang bisa memahami apa maksud dari logo yang bersangkutan seperti logo Mercedes Benz yang terdiri dari bentuk bintang segitiga y ang merupakan representasi dari sistem kemudi mobil, bentuk A pada perusahaan penerbangan Alitalia yang dideformasikan dari bentuk ekor pesawat yang berfungsi sebagai penyeimbang.</a:t>
            </a:r>
          </a:p>
          <a:p>
            <a:pPr algn="r"/>
            <a:r>
              <a:rPr lang="en-US" dirty="0" smtClean="0"/>
              <a:t> </a:t>
            </a:r>
          </a:p>
          <a:p>
            <a:endParaRPr lang="en-US" dirty="0"/>
          </a:p>
        </p:txBody>
      </p:sp>
      <p:pic>
        <p:nvPicPr>
          <p:cNvPr id="6" name="Picture 5" descr="D:\ASSIGNMENT\Skrpisi\image\allusive.jpg"/>
          <p:cNvPicPr/>
          <p:nvPr/>
        </p:nvPicPr>
        <p:blipFill>
          <a:blip r:embed="rId3" cstate="print"/>
          <a:srcRect/>
          <a:stretch>
            <a:fillRect/>
          </a:stretch>
        </p:blipFill>
        <p:spPr bwMode="auto">
          <a:xfrm>
            <a:off x="1524000" y="3505200"/>
            <a:ext cx="5810250" cy="2895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3970318"/>
          </a:xfrm>
          <a:prstGeom prst="rect">
            <a:avLst/>
          </a:prstGeom>
          <a:noFill/>
        </p:spPr>
        <p:txBody>
          <a:bodyPr wrap="square" rtlCol="0">
            <a:spAutoFit/>
          </a:bodyPr>
          <a:lstStyle/>
          <a:p>
            <a:pPr algn="r"/>
            <a:r>
              <a:rPr lang="en-US" dirty="0" smtClean="0"/>
              <a:t> </a:t>
            </a:r>
          </a:p>
          <a:p>
            <a:pPr lvl="0" algn="r"/>
            <a:r>
              <a:rPr lang="en-US" b="1" i="1" dirty="0" smtClean="0"/>
              <a:t>Abstract Logo</a:t>
            </a:r>
            <a:endParaRPr lang="en-US" b="1" dirty="0" smtClean="0"/>
          </a:p>
          <a:p>
            <a:pPr algn="r"/>
            <a:r>
              <a:rPr lang="en-US" dirty="0" smtClean="0"/>
              <a:t>		Yang dimaksud dengan logo jenis ini adalah logo yang dapat menimbulkan beraneka kesan, yang dipengaruhi oleh daya pemahaman konsumen. Ini terjadi karena bentuk visual logo ini sangat abstrak. Diantaranya mengambil suatu bentuk struktural yang dikreasikan dengan efek optis yang bervariasi. Sebagai contoh adalah logo Citroen. Logo jenis ini sangat disukai di Amerika, karena logo jenis ini mampu dibuat dengan bermacam variasi dan sangat orisinil sehingga terjadinya kemiripan sebuah logo dengan logo yang lainnya akibat dari banyaknya produk dan perusahaan yang tumbuh di Amerika bisa dihindari.</a:t>
            </a:r>
          </a:p>
          <a:p>
            <a:endParaRPr lang="en-US" dirty="0" smtClean="0"/>
          </a:p>
          <a:p>
            <a:endParaRPr lang="en-US" dirty="0"/>
          </a:p>
        </p:txBody>
      </p:sp>
      <p:pic>
        <p:nvPicPr>
          <p:cNvPr id="6" name="Picture 5" descr="D:\ASSIGNMENT\Skrpisi\image\abstract.jpg"/>
          <p:cNvPicPr/>
          <p:nvPr/>
        </p:nvPicPr>
        <p:blipFill>
          <a:blip r:embed="rId3" cstate="print"/>
          <a:srcRect/>
          <a:stretch>
            <a:fillRect/>
          </a:stretch>
        </p:blipFill>
        <p:spPr bwMode="auto">
          <a:xfrm>
            <a:off x="4114800" y="3962400"/>
            <a:ext cx="3238500" cy="2437109"/>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671691"/>
            <a:ext cx="7620000" cy="3693319"/>
          </a:xfrm>
          <a:prstGeom prst="rect">
            <a:avLst/>
          </a:prstGeom>
          <a:noFill/>
        </p:spPr>
        <p:txBody>
          <a:bodyPr wrap="square" rtlCol="0">
            <a:spAutoFit/>
          </a:bodyPr>
          <a:lstStyle/>
          <a:p>
            <a:r>
              <a:rPr lang="id-ID" dirty="0" smtClean="0"/>
              <a:t>Sedangkan jenis-jenis logo menurut Wheeler yaitu:</a:t>
            </a:r>
            <a:endParaRPr lang="en-US" dirty="0" smtClean="0"/>
          </a:p>
          <a:p>
            <a:pPr lvl="0"/>
            <a:r>
              <a:rPr lang="id-ID" dirty="0" smtClean="0"/>
              <a:t>Logo berupa tulisan (</a:t>
            </a:r>
            <a:r>
              <a:rPr lang="id-ID" i="1" dirty="0" smtClean="0"/>
              <a:t>Wordmarks</a:t>
            </a:r>
            <a:r>
              <a:rPr lang="id-ID" dirty="0" smtClean="0"/>
              <a:t>)</a:t>
            </a:r>
            <a:endParaRPr lang="en-US" dirty="0" smtClean="0"/>
          </a:p>
          <a:p>
            <a:r>
              <a:rPr lang="id-ID" dirty="0" smtClean="0"/>
              <a:t>Logo ini terdiri atas tulisan atau singkatan yang berdiri sendiri dari produk atau lembaga dan dirancang untuk menyampaikan atribut </a:t>
            </a:r>
            <a:r>
              <a:rPr lang="id-ID" i="1" dirty="0" smtClean="0"/>
              <a:t>brand</a:t>
            </a:r>
            <a:r>
              <a:rPr lang="id-ID" dirty="0" smtClean="0"/>
              <a:t> maupun </a:t>
            </a:r>
            <a:r>
              <a:rPr lang="id-ID" i="1" dirty="0" smtClean="0"/>
              <a:t>brand positioning</a:t>
            </a:r>
            <a:r>
              <a:rPr lang="id-ID" dirty="0" smtClean="0"/>
              <a:t>.</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lvl="0"/>
            <a:r>
              <a:rPr lang="id-ID" dirty="0" smtClean="0"/>
              <a:t>L</a:t>
            </a:r>
            <a:endParaRPr lang="en-US" dirty="0"/>
          </a:p>
        </p:txBody>
      </p:sp>
      <p:pic>
        <p:nvPicPr>
          <p:cNvPr id="7" name="Picture 6" descr="wordmarks.jpg"/>
          <p:cNvPicPr>
            <a:picLocks noChangeAspect="1"/>
          </p:cNvPicPr>
          <p:nvPr/>
        </p:nvPicPr>
        <p:blipFill>
          <a:blip r:embed="rId2" cstate="print"/>
          <a:stretch>
            <a:fillRect/>
          </a:stretch>
        </p:blipFill>
        <p:spPr>
          <a:xfrm>
            <a:off x="990600" y="2514600"/>
            <a:ext cx="5105400" cy="38290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71691"/>
            <a:ext cx="6400800" cy="2031325"/>
          </a:xfrm>
          <a:prstGeom prst="rect">
            <a:avLst/>
          </a:prstGeom>
        </p:spPr>
        <p:txBody>
          <a:bodyPr wrap="square">
            <a:spAutoFit/>
          </a:bodyPr>
          <a:lstStyle/>
          <a:p>
            <a:pPr lvl="0"/>
            <a:r>
              <a:rPr lang="en-US" dirty="0" smtClean="0"/>
              <a:t>L</a:t>
            </a:r>
            <a:r>
              <a:rPr lang="id-ID" dirty="0" smtClean="0"/>
              <a:t>ogo berupa huruf (</a:t>
            </a:r>
            <a:r>
              <a:rPr lang="id-ID" i="1" dirty="0" smtClean="0"/>
              <a:t>Letterform</a:t>
            </a:r>
            <a:r>
              <a:rPr lang="id-ID" dirty="0" smtClean="0"/>
              <a:t>)</a:t>
            </a:r>
            <a:endParaRPr lang="en-US" dirty="0" smtClean="0"/>
          </a:p>
          <a:p>
            <a:r>
              <a:rPr lang="id-ID" dirty="0" smtClean="0"/>
              <a:t>Logo ini terdiri sari satu huruf atau lebih yang berkarakter dan memiliki peran sebagai pengingat nama perusahaan.</a:t>
            </a:r>
            <a:endParaRPr lang="en-US" dirty="0" smtClean="0"/>
          </a:p>
          <a:p>
            <a:endParaRPr lang="en-US" dirty="0" smtClean="0"/>
          </a:p>
          <a:p>
            <a:endParaRPr lang="en-US" dirty="0" smtClean="0"/>
          </a:p>
          <a:p>
            <a:endParaRPr lang="en-US" dirty="0" smtClean="0"/>
          </a:p>
          <a:p>
            <a:endParaRPr lang="en-US" dirty="0"/>
          </a:p>
        </p:txBody>
      </p:sp>
      <p:pic>
        <p:nvPicPr>
          <p:cNvPr id="5" name="Picture 4" descr="letterform_marks.jpg"/>
          <p:cNvPicPr>
            <a:picLocks noChangeAspect="1"/>
          </p:cNvPicPr>
          <p:nvPr/>
        </p:nvPicPr>
        <p:blipFill>
          <a:blip r:embed="rId2" cstate="print"/>
          <a:stretch>
            <a:fillRect/>
          </a:stretch>
        </p:blipFill>
        <p:spPr>
          <a:xfrm>
            <a:off x="533400" y="1752600"/>
            <a:ext cx="5892800" cy="44196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09600"/>
            <a:ext cx="7315200" cy="923330"/>
          </a:xfrm>
          <a:prstGeom prst="rect">
            <a:avLst/>
          </a:prstGeom>
        </p:spPr>
        <p:txBody>
          <a:bodyPr wrap="square">
            <a:spAutoFit/>
          </a:bodyPr>
          <a:lstStyle/>
          <a:p>
            <a:r>
              <a:rPr lang="id-ID" dirty="0" smtClean="0"/>
              <a:t>Logo berupa emblem (</a:t>
            </a:r>
            <a:r>
              <a:rPr lang="id-ID" i="1" dirty="0" smtClean="0"/>
              <a:t>Emblems</a:t>
            </a:r>
            <a:r>
              <a:rPr lang="id-ID" dirty="0" smtClean="0"/>
              <a:t>)</a:t>
            </a:r>
            <a:endParaRPr lang="en-US" dirty="0" smtClean="0"/>
          </a:p>
          <a:p>
            <a:r>
              <a:rPr lang="id-ID" dirty="0" smtClean="0"/>
              <a:t>Logo ini digunakan jika sebuah nama perusahaan sudah tidak dapat dipresentasikan oleh elemen visual yang sederhana.</a:t>
            </a:r>
            <a:endParaRPr lang="en-US" dirty="0" smtClean="0"/>
          </a:p>
        </p:txBody>
      </p:sp>
      <p:pic>
        <p:nvPicPr>
          <p:cNvPr id="5" name="Picture 4" descr="emblems.jpg"/>
          <p:cNvPicPr>
            <a:picLocks noChangeAspect="1"/>
          </p:cNvPicPr>
          <p:nvPr/>
        </p:nvPicPr>
        <p:blipFill>
          <a:blip r:embed="rId2" cstate="print"/>
          <a:stretch>
            <a:fillRect/>
          </a:stretch>
        </p:blipFill>
        <p:spPr>
          <a:xfrm>
            <a:off x="990600" y="1962150"/>
            <a:ext cx="5410200" cy="40576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62000"/>
            <a:ext cx="7467600" cy="1200329"/>
          </a:xfrm>
          <a:prstGeom prst="rect">
            <a:avLst/>
          </a:prstGeom>
        </p:spPr>
        <p:txBody>
          <a:bodyPr wrap="square">
            <a:spAutoFit/>
          </a:bodyPr>
          <a:lstStyle/>
          <a:p>
            <a:pPr lvl="0"/>
            <a:r>
              <a:rPr lang="id-ID" dirty="0" smtClean="0"/>
              <a:t>Logo berupa elemen visual (</a:t>
            </a:r>
            <a:r>
              <a:rPr lang="id-ID" i="1" dirty="0" smtClean="0"/>
              <a:t>Pictorial Marks</a:t>
            </a:r>
            <a:r>
              <a:rPr lang="id-ID" dirty="0" smtClean="0"/>
              <a:t>)</a:t>
            </a:r>
            <a:endParaRPr lang="en-US" dirty="0" smtClean="0"/>
          </a:p>
          <a:p>
            <a:r>
              <a:rPr lang="id-ID" dirty="0" smtClean="0"/>
              <a:t>Logo ini berupa sebuah elemen visual yang dapat dipahami secara harfiah tanpa membutuhkan waktu lama untuk memahaminya dan telah disederhanakan serta disesuaikan dengan keadaan.</a:t>
            </a:r>
            <a:endParaRPr lang="en-US" dirty="0" smtClean="0"/>
          </a:p>
        </p:txBody>
      </p:sp>
      <p:pic>
        <p:nvPicPr>
          <p:cNvPr id="6" name="Picture 5" descr="marks.jpg"/>
          <p:cNvPicPr>
            <a:picLocks noChangeAspect="1"/>
          </p:cNvPicPr>
          <p:nvPr/>
        </p:nvPicPr>
        <p:blipFill>
          <a:blip r:embed="rId2" cstate="print"/>
          <a:stretch>
            <a:fillRect/>
          </a:stretch>
        </p:blipFill>
        <p:spPr>
          <a:xfrm>
            <a:off x="685800" y="2133600"/>
            <a:ext cx="5486400" cy="41148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62000"/>
            <a:ext cx="8305800" cy="923330"/>
          </a:xfrm>
          <a:prstGeom prst="rect">
            <a:avLst/>
          </a:prstGeom>
        </p:spPr>
        <p:txBody>
          <a:bodyPr wrap="square">
            <a:spAutoFit/>
          </a:bodyPr>
          <a:lstStyle/>
          <a:p>
            <a:pPr lvl="0"/>
            <a:r>
              <a:rPr lang="id-ID" dirty="0" smtClean="0"/>
              <a:t>Logo berupa simbol abstrak (</a:t>
            </a:r>
            <a:r>
              <a:rPr lang="id-ID" i="1" dirty="0" smtClean="0"/>
              <a:t>Abstract/Symbol Marks</a:t>
            </a:r>
            <a:r>
              <a:rPr lang="id-ID" dirty="0" smtClean="0"/>
              <a:t>)</a:t>
            </a:r>
            <a:endParaRPr lang="en-US" dirty="0" smtClean="0"/>
          </a:p>
          <a:p>
            <a:r>
              <a:rPr lang="id-ID" dirty="0" smtClean="0"/>
              <a:t>Logo ini terdiri atas simbol yang menghantarkan sebuah ide menarik dari perusahaan dan sering kali digunakan untuk membubuhkan sebuah strategi ambiguitas.</a:t>
            </a:r>
            <a:endParaRPr lang="en-US" dirty="0" smtClean="0"/>
          </a:p>
        </p:txBody>
      </p:sp>
      <p:pic>
        <p:nvPicPr>
          <p:cNvPr id="5" name="Picture 4" descr="abstract_marks.jpg"/>
          <p:cNvPicPr>
            <a:picLocks noChangeAspect="1"/>
          </p:cNvPicPr>
          <p:nvPr/>
        </p:nvPicPr>
        <p:blipFill>
          <a:blip r:embed="rId2" cstate="print"/>
          <a:stretch>
            <a:fillRect/>
          </a:stretch>
        </p:blipFill>
        <p:spPr>
          <a:xfrm>
            <a:off x="533400" y="1905000"/>
            <a:ext cx="5892800" cy="4419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8200" y="990600"/>
            <a:ext cx="7391400" cy="3416320"/>
          </a:xfrm>
          <a:prstGeom prst="rect">
            <a:avLst/>
          </a:prstGeom>
          <a:noFill/>
        </p:spPr>
        <p:txBody>
          <a:bodyPr wrap="square" rtlCol="0">
            <a:spAutoFit/>
          </a:bodyPr>
          <a:lstStyle/>
          <a:p>
            <a:r>
              <a:rPr lang="id-ID" dirty="0" smtClean="0"/>
              <a:t>Logo bisa berupa gambar, tulisan, atau gabungan antara keduanya. Anatomi logo bisa membantu memahami jenis dan elemen visual pembentuk logo. Surianto Rustan (2009) menjelaskan bahwa “mengetahui anatomi dan jenis logo akan mempermudah dalam menentukan logo apa yang akan dibuat dan jenis mana yang paling mewakili kepribadian entitasnya” (h.88). Per Mollerup (seperti dikutip Surianto Rustan, 2009) menjelaskan “</a:t>
            </a:r>
            <a:r>
              <a:rPr lang="id-ID" i="1" dirty="0" smtClean="0"/>
              <a:t>picture mark </a:t>
            </a:r>
            <a:r>
              <a:rPr lang="id-ID" dirty="0" smtClean="0"/>
              <a:t>dan </a:t>
            </a:r>
            <a:r>
              <a:rPr lang="id-ID" i="1" dirty="0" smtClean="0"/>
              <a:t>letter mark</a:t>
            </a:r>
            <a:r>
              <a:rPr lang="id-ID" dirty="0" smtClean="0"/>
              <a:t>, kiranya cukup memadai untuk menyebut elemen gambar dan elemen tulisan dalam sebuah logo.”</a:t>
            </a:r>
            <a:endParaRPr lang="en-US" dirty="0" smtClean="0"/>
          </a:p>
          <a:p>
            <a:r>
              <a:rPr lang="id-ID" dirty="0" smtClean="0"/>
              <a:t> </a:t>
            </a:r>
            <a:endParaRPr lang="en-US" dirty="0" smtClean="0"/>
          </a:p>
          <a:p>
            <a:r>
              <a:rPr lang="id-ID" dirty="0" smtClean="0"/>
              <a:t> </a:t>
            </a:r>
            <a:endParaRPr lang="en-US" dirty="0" smtClean="0"/>
          </a:p>
          <a:p>
            <a:endParaRPr lang="en-US" dirty="0" smtClean="0"/>
          </a:p>
          <a:p>
            <a:endParaRPr lang="en-US" dirty="0"/>
          </a:p>
        </p:txBody>
      </p:sp>
      <p:pic>
        <p:nvPicPr>
          <p:cNvPr id="8" name="Picture 7" descr="D:\ASSIGNMENT\Skrpisi\image\pict.jpg"/>
          <p:cNvPicPr/>
          <p:nvPr/>
        </p:nvPicPr>
        <p:blipFill>
          <a:blip r:embed="rId2" cstate="print"/>
          <a:srcRect/>
          <a:stretch>
            <a:fillRect/>
          </a:stretch>
        </p:blipFill>
        <p:spPr bwMode="auto">
          <a:xfrm>
            <a:off x="838200" y="3581400"/>
            <a:ext cx="7086600" cy="251716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1" y="762000"/>
            <a:ext cx="6705599" cy="4801314"/>
          </a:xfrm>
          <a:prstGeom prst="rect">
            <a:avLst/>
          </a:prstGeom>
          <a:noFill/>
        </p:spPr>
        <p:txBody>
          <a:bodyPr wrap="square" rtlCol="0">
            <a:spAutoFit/>
          </a:bodyPr>
          <a:lstStyle/>
          <a:p>
            <a:pPr algn="r"/>
            <a:r>
              <a:rPr lang="en-US" dirty="0"/>
              <a:t>Logo adalah salah satu bentuk dari identitas perusahaan. Logo berfungsi sebagai identifikasi, yang mampu membentuk dan menanamkan citra pada khalayak</a:t>
            </a:r>
            <a:r>
              <a:rPr lang="en-US" dirty="0" smtClean="0"/>
              <a:t>.</a:t>
            </a:r>
          </a:p>
          <a:p>
            <a:pPr algn="r"/>
            <a:r>
              <a:rPr lang="en-US" dirty="0" smtClean="0"/>
              <a:t> </a:t>
            </a:r>
          </a:p>
          <a:p>
            <a:pPr algn="r"/>
            <a:r>
              <a:rPr lang="en-US" dirty="0" smtClean="0"/>
              <a:t>Dengan </a:t>
            </a:r>
            <a:r>
              <a:rPr lang="en-US" dirty="0"/>
              <a:t>citra tersebut  logo menjadi lambang jaminan terhadap produk/jasa yang ditawarkan</a:t>
            </a:r>
            <a:r>
              <a:rPr lang="en-US" dirty="0" smtClean="0"/>
              <a:t>.</a:t>
            </a:r>
          </a:p>
          <a:p>
            <a:pPr algn="r"/>
            <a:r>
              <a:rPr lang="en-US" dirty="0" smtClean="0"/>
              <a:t> </a:t>
            </a:r>
          </a:p>
          <a:p>
            <a:pPr algn="r"/>
            <a:r>
              <a:rPr lang="en-US" dirty="0" smtClean="0"/>
              <a:t>Dalam </a:t>
            </a:r>
            <a:r>
              <a:rPr lang="en-US" dirty="0"/>
              <a:t>konsep identitas tentang logo, nama dan logo menjadi identitas yang utama, oleh sebab itu logo menjadi ujung tombak dalam strategi pembentukan citra</a:t>
            </a:r>
            <a:r>
              <a:rPr lang="en-US" dirty="0" smtClean="0"/>
              <a:t>.</a:t>
            </a:r>
          </a:p>
          <a:p>
            <a:pPr algn="r"/>
            <a:r>
              <a:rPr lang="en-US" dirty="0" smtClean="0"/>
              <a:t> </a:t>
            </a:r>
          </a:p>
          <a:p>
            <a:pPr algn="r"/>
            <a:r>
              <a:rPr lang="en-US" dirty="0" smtClean="0"/>
              <a:t>Logo </a:t>
            </a:r>
            <a:r>
              <a:rPr lang="en-US" dirty="0"/>
              <a:t>akan selalu muncul sebagai wajah pribadi perusahaan, dimanapun ia harus tampil, mulai dari media stationery, sarana promosi, interior perusahaan, seragam, bahkan menjadi perlambang budaya perusahaan</a:t>
            </a:r>
            <a:r>
              <a:rPr lang="en-US" dirty="0" smtClean="0"/>
              <a:t>.</a:t>
            </a:r>
          </a:p>
          <a:p>
            <a:pPr algn="r"/>
            <a:r>
              <a:rPr lang="en-US" dirty="0" smtClean="0"/>
              <a:t> </a:t>
            </a:r>
          </a:p>
          <a:p>
            <a:pPr algn="r"/>
            <a:r>
              <a:rPr lang="en-US" dirty="0" smtClean="0"/>
              <a:t>Logo dibuat </a:t>
            </a:r>
            <a:r>
              <a:rPr lang="en-US" dirty="0"/>
              <a:t>sedemikian rupa dengan harapan citra positif. </a:t>
            </a:r>
          </a:p>
        </p:txBody>
      </p:sp>
      <p:pic>
        <p:nvPicPr>
          <p:cNvPr id="6" name="Content Placeholder 3" descr="Graphic2.jpg"/>
          <p:cNvPicPr>
            <a:picLocks noGrp="1" noChangeAspect="1"/>
          </p:cNvPicPr>
          <p:nvPr>
            <p:ph idx="1"/>
          </p:nvPr>
        </p:nvPicPr>
        <p:blipFill>
          <a:blip r:embed="rId2" cstate="print"/>
          <a:stretch>
            <a:fillRect/>
          </a:stretch>
        </p:blipFill>
        <p:spPr>
          <a:xfrm>
            <a:off x="7848600" y="0"/>
            <a:ext cx="1295400" cy="68580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2308324"/>
          </a:xfrm>
          <a:prstGeom prst="rect">
            <a:avLst/>
          </a:prstGeom>
          <a:noFill/>
        </p:spPr>
        <p:txBody>
          <a:bodyPr wrap="square" rtlCol="0">
            <a:spAutoFit/>
          </a:bodyPr>
          <a:lstStyle/>
          <a:p>
            <a:pPr algn="r"/>
            <a:r>
              <a:rPr lang="en-US" dirty="0" smtClean="0"/>
              <a:t> </a:t>
            </a:r>
          </a:p>
          <a:p>
            <a:r>
              <a:rPr lang="id-ID" dirty="0" smtClean="0"/>
              <a:t>Tujuan dari logo menurut David E. Carter (seperti dikutip Al, 1982), yaitu:</a:t>
            </a:r>
            <a:endParaRPr lang="en-US" sz="1600" dirty="0" smtClean="0"/>
          </a:p>
          <a:p>
            <a:pPr lvl="1">
              <a:buFont typeface="Wingdings" pitchFamily="2" charset="2"/>
              <a:buChar char="§"/>
            </a:pPr>
            <a:r>
              <a:rPr lang="id-ID" dirty="0" smtClean="0"/>
              <a:t>Sebagai c</a:t>
            </a:r>
            <a:r>
              <a:rPr lang="en-US" dirty="0" smtClean="0"/>
              <a:t>iri khas dan identitas agar mudah dikenal oleh publik.</a:t>
            </a:r>
            <a:endParaRPr lang="en-US" sz="1600" dirty="0" smtClean="0"/>
          </a:p>
          <a:p>
            <a:pPr lvl="1">
              <a:buFont typeface="Wingdings" pitchFamily="2" charset="2"/>
              <a:buChar char="§"/>
            </a:pPr>
            <a:r>
              <a:rPr lang="id-ID" dirty="0" smtClean="0"/>
              <a:t>Sebagai penunjuk k</a:t>
            </a:r>
            <a:r>
              <a:rPr lang="en-US" dirty="0" smtClean="0"/>
              <a:t>arakter pe</a:t>
            </a:r>
            <a:r>
              <a:rPr lang="id-ID" dirty="0" smtClean="0"/>
              <a:t>rus</a:t>
            </a:r>
            <a:r>
              <a:rPr lang="en-US" dirty="0" smtClean="0"/>
              <a:t>ahaan di mata publik.</a:t>
            </a:r>
            <a:endParaRPr lang="en-US" sz="1600" dirty="0" smtClean="0"/>
          </a:p>
          <a:p>
            <a:pPr lvl="1">
              <a:buFont typeface="Wingdings" pitchFamily="2" charset="2"/>
              <a:buChar char="§"/>
            </a:pPr>
            <a:r>
              <a:rPr lang="en-US" dirty="0" smtClean="0"/>
              <a:t>Menginformasikan jenis usaha untuk membangun </a:t>
            </a:r>
            <a:r>
              <a:rPr lang="en-US" i="1" dirty="0" smtClean="0"/>
              <a:t>image</a:t>
            </a:r>
            <a:r>
              <a:rPr lang="en-US" dirty="0" smtClean="0"/>
              <a:t>.</a:t>
            </a:r>
            <a:endParaRPr lang="en-US" sz="1600" dirty="0" smtClean="0"/>
          </a:p>
          <a:p>
            <a:pPr lvl="1">
              <a:buFont typeface="Wingdings" pitchFamily="2" charset="2"/>
              <a:buChar char="§"/>
            </a:pPr>
            <a:r>
              <a:rPr lang="en-US" dirty="0" smtClean="0"/>
              <a:t>Merefleksikan semangat dan cita-cita perusahaan.</a:t>
            </a:r>
            <a:endParaRPr lang="en-US" sz="1600" dirty="0" smtClean="0"/>
          </a:p>
          <a:p>
            <a:pPr lvl="1">
              <a:buFont typeface="Wingdings" pitchFamily="2" charset="2"/>
              <a:buChar char="§"/>
            </a:pPr>
            <a:r>
              <a:rPr lang="en-US" dirty="0" smtClean="0"/>
              <a:t>Menumbuhkan kebanggaan di antara anggota perusahaan. </a:t>
            </a:r>
            <a:endParaRPr lang="en-US"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Rectangle 4"/>
          <p:cNvSpPr/>
          <p:nvPr/>
        </p:nvSpPr>
        <p:spPr>
          <a:xfrm>
            <a:off x="381000" y="197346"/>
            <a:ext cx="7239000" cy="5786199"/>
          </a:xfrm>
          <a:prstGeom prst="rect">
            <a:avLst/>
          </a:prstGeom>
        </p:spPr>
        <p:txBody>
          <a:bodyPr wrap="square">
            <a:spAutoFit/>
          </a:bodyPr>
          <a:lstStyle/>
          <a:p>
            <a:r>
              <a:rPr lang="id-ID" dirty="0" smtClean="0"/>
              <a:t>Sedangkan fungsi logo menurut John Murphy dan Michael Rowe (1998) yaitu :</a:t>
            </a:r>
            <a:endParaRPr lang="en-US" sz="1600" dirty="0" smtClean="0"/>
          </a:p>
          <a:p>
            <a:pPr lvl="1">
              <a:buFont typeface="Wingdings" pitchFamily="2" charset="2"/>
              <a:buChar char="§"/>
            </a:pPr>
            <a:r>
              <a:rPr lang="id-ID" dirty="0" smtClean="0"/>
              <a:t>Fungsi </a:t>
            </a:r>
            <a:r>
              <a:rPr lang="en-US" dirty="0" smtClean="0"/>
              <a:t>i</a:t>
            </a:r>
            <a:r>
              <a:rPr lang="id-ID" dirty="0" smtClean="0"/>
              <a:t>dentifikasi: khalayak dapat mengidentifikasi perusahaan tersebut bergerak di bidang apa dan barang serta jasa apa yang dihasilkan.</a:t>
            </a:r>
          </a:p>
          <a:p>
            <a:pPr lvl="1">
              <a:buFont typeface="Wingdings" pitchFamily="2" charset="2"/>
              <a:buChar char="§"/>
            </a:pPr>
            <a:endParaRPr lang="en-US" sz="1600" dirty="0" smtClean="0"/>
          </a:p>
          <a:p>
            <a:pPr lvl="1">
              <a:buFont typeface="Wingdings" pitchFamily="2" charset="2"/>
              <a:buChar char="§"/>
            </a:pPr>
            <a:r>
              <a:rPr lang="id-ID" dirty="0" smtClean="0"/>
              <a:t>Fungsi pembeda: logo dapat membedakan perusahaan yang satu dengan perusahaan yang lain, produk yang satu dengan produk yang lainnya.</a:t>
            </a:r>
          </a:p>
          <a:p>
            <a:pPr lvl="1">
              <a:buFont typeface="Wingdings" pitchFamily="2" charset="2"/>
              <a:buChar char="§"/>
            </a:pPr>
            <a:endParaRPr lang="en-US" sz="1600" dirty="0" smtClean="0"/>
          </a:p>
          <a:p>
            <a:pPr lvl="1">
              <a:buFont typeface="Wingdings" pitchFamily="2" charset="2"/>
              <a:buChar char="§"/>
            </a:pPr>
            <a:r>
              <a:rPr lang="id-ID" dirty="0" smtClean="0"/>
              <a:t>Fungsi komunikasi: logo berperan sebagai pemberi informasi (jika berupa rambu-rambu), dan dapat juga menjadi pemberi tahu keaslian sebuah produk.</a:t>
            </a:r>
          </a:p>
          <a:p>
            <a:pPr lvl="1">
              <a:buFont typeface="Wingdings" pitchFamily="2" charset="2"/>
              <a:buChar char="§"/>
            </a:pPr>
            <a:endParaRPr lang="en-US" sz="1600" dirty="0" smtClean="0"/>
          </a:p>
          <a:p>
            <a:pPr lvl="1">
              <a:buFont typeface="Wingdings" pitchFamily="2" charset="2"/>
              <a:buChar char="§"/>
            </a:pPr>
            <a:r>
              <a:rPr lang="id-ID" dirty="0" smtClean="0"/>
              <a:t>Merupakan aset yang berharga. Jika produk tersebut lebih dikenal di negara-negara lain maka suatu perusahaan/merek akan dihargai dengan cara waralaba.</a:t>
            </a:r>
          </a:p>
          <a:p>
            <a:pPr lvl="1">
              <a:buFont typeface="Wingdings" pitchFamily="2" charset="2"/>
              <a:buChar char="§"/>
            </a:pPr>
            <a:endParaRPr lang="en-US" sz="1600" dirty="0" smtClean="0"/>
          </a:p>
          <a:p>
            <a:pPr lvl="1">
              <a:buFont typeface="Wingdings" pitchFamily="2" charset="2"/>
              <a:buChar char="§"/>
            </a:pPr>
            <a:r>
              <a:rPr lang="id-ID" dirty="0" smtClean="0"/>
              <a:t>Mempunyai kekuatan hukum. Logo yang telah diregistrasi dapat dijadikan jaminan kualitas produk yang dilindungi Undang-Undang. (h. 8)</a:t>
            </a:r>
            <a:endParaRPr 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1" y="762000"/>
            <a:ext cx="6705599" cy="4524315"/>
          </a:xfrm>
          <a:prstGeom prst="rect">
            <a:avLst/>
          </a:prstGeom>
          <a:noFill/>
        </p:spPr>
        <p:txBody>
          <a:bodyPr wrap="square" rtlCol="0">
            <a:spAutoFit/>
          </a:bodyPr>
          <a:lstStyle/>
          <a:p>
            <a:pPr algn="r"/>
            <a:r>
              <a:rPr lang="en-US" dirty="0"/>
              <a:t>Menurut Lori Siebert dan Lisa Ballad (1992, h.91</a:t>
            </a:r>
            <a:r>
              <a:rPr lang="en-US" dirty="0" smtClean="0"/>
              <a:t>):</a:t>
            </a:r>
          </a:p>
          <a:p>
            <a:pPr algn="r"/>
            <a:endParaRPr lang="en-US" dirty="0" smtClean="0"/>
          </a:p>
          <a:p>
            <a:pPr algn="r"/>
            <a:r>
              <a:rPr lang="en-US" dirty="0" smtClean="0"/>
              <a:t> </a:t>
            </a:r>
            <a:r>
              <a:rPr lang="en-US" dirty="0"/>
              <a:t>Logo adalah pengembangan suatu simbol sehingga simbol tersebut dapat mengkomunikasikan identitas suatu perusahaan dimata masyarakat</a:t>
            </a:r>
            <a:r>
              <a:rPr lang="en-US" dirty="0" smtClean="0"/>
              <a:t>.</a:t>
            </a:r>
          </a:p>
          <a:p>
            <a:pPr algn="r"/>
            <a:endParaRPr lang="en-US" dirty="0"/>
          </a:p>
          <a:p>
            <a:pPr algn="r"/>
            <a:r>
              <a:rPr lang="id-ID" dirty="0"/>
              <a:t>David E. Carter (seperti dikutip Kurniawan, 2008) juga menjelaskan </a:t>
            </a:r>
            <a:endParaRPr lang="en-US" dirty="0" smtClean="0"/>
          </a:p>
          <a:p>
            <a:pPr algn="r"/>
            <a:endParaRPr lang="en-US" dirty="0"/>
          </a:p>
          <a:p>
            <a:pPr algn="r"/>
            <a:r>
              <a:rPr lang="id-ID" dirty="0" smtClean="0"/>
              <a:t>“</a:t>
            </a:r>
            <a:r>
              <a:rPr lang="id-ID" dirty="0"/>
              <a:t>logo adalah identitas suatu perusahaan dalam bentuk visual yang diaplikasikan dalam berbagai sarana fasilitas dan kegiatan perusahaan sebagai bentuk komunikasi visual. Logo dapat juga disebut dengan simbol, tanda gambar, merek dagang (</a:t>
            </a:r>
            <a:r>
              <a:rPr lang="id-ID" i="1" dirty="0"/>
              <a:t>trademark</a:t>
            </a:r>
            <a:r>
              <a:rPr lang="id-ID" dirty="0"/>
              <a:t>) yang berfungsi sebagai lambang identitas diri dari suatu badan usaha dan tanda pengenal yang merupakan ciri khas perusahaan”.</a:t>
            </a:r>
            <a:endParaRPr lang="en-US" dirty="0" smtClean="0"/>
          </a:p>
          <a:p>
            <a:pPr algn="r"/>
            <a:endParaRPr lang="en-US" dirty="0"/>
          </a:p>
          <a:p>
            <a:pPr algn="r"/>
            <a:endParaRPr lang="en-US" dirty="0"/>
          </a:p>
        </p:txBody>
      </p:sp>
      <p:pic>
        <p:nvPicPr>
          <p:cNvPr id="6" name="Content Placeholder 3" descr="Graphic2.jpg"/>
          <p:cNvPicPr>
            <a:picLocks noGrp="1" noChangeAspect="1"/>
          </p:cNvPicPr>
          <p:nvPr>
            <p:ph idx="1"/>
          </p:nvPr>
        </p:nvPicPr>
        <p:blipFill>
          <a:blip r:embed="rId2" cstate="print"/>
          <a:stretch>
            <a:fillRect/>
          </a:stretch>
        </p:blipFill>
        <p:spPr>
          <a:xfrm>
            <a:off x="7848600" y="0"/>
            <a:ext cx="12954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1" y="762000"/>
            <a:ext cx="6705599" cy="5450851"/>
          </a:xfrm>
          <a:prstGeom prst="rect">
            <a:avLst/>
          </a:prstGeom>
          <a:noFill/>
        </p:spPr>
        <p:txBody>
          <a:bodyPr wrap="square" rtlCol="0">
            <a:spAutoFit/>
          </a:bodyPr>
          <a:lstStyle/>
          <a:p>
            <a:pPr algn="r">
              <a:lnSpc>
                <a:spcPct val="150000"/>
              </a:lnSpc>
            </a:pPr>
            <a:r>
              <a:rPr lang="en-US" dirty="0" smtClean="0"/>
              <a:t>Menurut </a:t>
            </a:r>
            <a:r>
              <a:rPr lang="en-US" dirty="0"/>
              <a:t>Berd Schmit dan Alex Simonson (1997, h.33) </a:t>
            </a:r>
            <a:r>
              <a:rPr lang="en-US" dirty="0" err="1" smtClean="0"/>
              <a:t>ada</a:t>
            </a:r>
            <a:r>
              <a:rPr lang="en-US" dirty="0" smtClean="0"/>
              <a:t> </a:t>
            </a:r>
            <a:r>
              <a:rPr lang="en-US" dirty="0"/>
              <a:t>beberapa alasan adanya kebutuhan akan penciptaan dan perubahan sebuah logo diantaranya:</a:t>
            </a:r>
          </a:p>
          <a:p>
            <a:pPr lvl="0" algn="r">
              <a:lnSpc>
                <a:spcPct val="150000"/>
              </a:lnSpc>
            </a:pPr>
            <a:endParaRPr lang="en-US" dirty="0" smtClean="0"/>
          </a:p>
          <a:p>
            <a:pPr lvl="0" algn="r">
              <a:lnSpc>
                <a:spcPct val="150000"/>
              </a:lnSpc>
              <a:buFont typeface="Arial" pitchFamily="34" charset="0"/>
              <a:buChar char="•"/>
            </a:pPr>
            <a:r>
              <a:rPr lang="en-US" dirty="0" smtClean="0"/>
              <a:t>Adanya </a:t>
            </a:r>
            <a:r>
              <a:rPr lang="en-US" dirty="0"/>
              <a:t>perubahan struktur organisasi</a:t>
            </a:r>
          </a:p>
          <a:p>
            <a:pPr lvl="0" algn="r">
              <a:lnSpc>
                <a:spcPct val="150000"/>
              </a:lnSpc>
              <a:buFont typeface="Arial" pitchFamily="34" charset="0"/>
              <a:buChar char="•"/>
            </a:pPr>
            <a:r>
              <a:rPr lang="en-US" dirty="0"/>
              <a:t>Adanya penurunan kesetiaan pegawai dan konsumen terhadap produk institusi atau lembaga</a:t>
            </a:r>
          </a:p>
          <a:p>
            <a:pPr lvl="0" algn="r">
              <a:lnSpc>
                <a:spcPct val="150000"/>
              </a:lnSpc>
              <a:buFont typeface="Arial" pitchFamily="34" charset="0"/>
              <a:buChar char="•"/>
            </a:pPr>
            <a:r>
              <a:rPr lang="en-US" dirty="0"/>
              <a:t>Citra (perusahaan &amp; visual) yang sudah usang</a:t>
            </a:r>
          </a:p>
          <a:p>
            <a:pPr lvl="0" algn="r">
              <a:lnSpc>
                <a:spcPct val="150000"/>
              </a:lnSpc>
              <a:buFont typeface="Arial" pitchFamily="34" charset="0"/>
              <a:buChar char="•"/>
            </a:pPr>
            <a:r>
              <a:rPr lang="en-US" dirty="0"/>
              <a:t>Logo dan citra yang tidak tetap</a:t>
            </a:r>
          </a:p>
          <a:p>
            <a:pPr lvl="0" algn="r">
              <a:lnSpc>
                <a:spcPct val="150000"/>
              </a:lnSpc>
              <a:buFont typeface="Arial" pitchFamily="34" charset="0"/>
              <a:buChar char="•"/>
            </a:pPr>
            <a:r>
              <a:rPr lang="en-US" dirty="0"/>
              <a:t>Adanya kompetisi baru (munculnya kompetitor)</a:t>
            </a:r>
          </a:p>
          <a:p>
            <a:pPr lvl="0" algn="r">
              <a:lnSpc>
                <a:spcPct val="150000"/>
              </a:lnSpc>
              <a:buFont typeface="Arial" pitchFamily="34" charset="0"/>
              <a:buChar char="•"/>
            </a:pPr>
            <a:r>
              <a:rPr lang="en-US" dirty="0"/>
              <a:t>Adanya perubahan prilaku konsumen terhadap produk/jasa</a:t>
            </a:r>
          </a:p>
          <a:p>
            <a:pPr lvl="0" algn="r">
              <a:lnSpc>
                <a:spcPct val="150000"/>
              </a:lnSpc>
              <a:buFont typeface="Arial" pitchFamily="34" charset="0"/>
              <a:buChar char="•"/>
            </a:pPr>
            <a:r>
              <a:rPr lang="en-US" dirty="0"/>
              <a:t>Adanya peluncuran produk baru</a:t>
            </a:r>
          </a:p>
          <a:p>
            <a:pPr lvl="0" algn="r">
              <a:lnSpc>
                <a:spcPct val="150000"/>
              </a:lnSpc>
              <a:buFont typeface="Arial" pitchFamily="34" charset="0"/>
              <a:buChar char="•"/>
            </a:pPr>
            <a:r>
              <a:rPr lang="en-US" dirty="0"/>
              <a:t>Adanya perluasan pasar</a:t>
            </a:r>
          </a:p>
        </p:txBody>
      </p:sp>
      <p:pic>
        <p:nvPicPr>
          <p:cNvPr id="4" name="Content Placeholder 3" descr="Graphic2.jpg"/>
          <p:cNvPicPr>
            <a:picLocks noGrp="1" noChangeAspect="1"/>
          </p:cNvPicPr>
          <p:nvPr>
            <p:ph idx="1"/>
          </p:nvPr>
        </p:nvPicPr>
        <p:blipFill>
          <a:blip r:embed="rId2" cstate="print"/>
          <a:stretch>
            <a:fillRect/>
          </a:stretch>
        </p:blipFill>
        <p:spPr>
          <a:xfrm>
            <a:off x="7848600" y="0"/>
            <a:ext cx="1295400" cy="685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Grp="1" noChangeAspect="1"/>
          </p:cNvPicPr>
          <p:nvPr>
            <p:ph idx="1"/>
          </p:nvPr>
        </p:nvPicPr>
        <p:blipFill>
          <a:blip r:embed="rId2" cstate="print"/>
          <a:stretch>
            <a:fillRect/>
          </a:stretch>
        </p:blipFill>
        <p:spPr>
          <a:xfrm>
            <a:off x="7848600" y="0"/>
            <a:ext cx="1295400" cy="6858000"/>
          </a:xfrm>
        </p:spPr>
      </p:pic>
      <p:sp>
        <p:nvSpPr>
          <p:cNvPr id="6" name="TextBox 5"/>
          <p:cNvSpPr txBox="1"/>
          <p:nvPr/>
        </p:nvSpPr>
        <p:spPr>
          <a:xfrm>
            <a:off x="685801" y="762000"/>
            <a:ext cx="6705599" cy="3293209"/>
          </a:xfrm>
          <a:prstGeom prst="rect">
            <a:avLst/>
          </a:prstGeom>
          <a:noFill/>
        </p:spPr>
        <p:txBody>
          <a:bodyPr wrap="square" rtlCol="0">
            <a:spAutoFit/>
          </a:bodyPr>
          <a:lstStyle/>
          <a:p>
            <a:pPr algn="r"/>
            <a:r>
              <a:rPr lang="en-US" b="1" dirty="0" smtClean="0"/>
              <a:t>Jenis Logo</a:t>
            </a:r>
            <a:endParaRPr lang="en-US" dirty="0"/>
          </a:p>
          <a:p>
            <a:pPr algn="r"/>
            <a:r>
              <a:rPr lang="en-US" dirty="0" smtClean="0"/>
              <a:t>Jenis </a:t>
            </a:r>
            <a:r>
              <a:rPr lang="en-US" dirty="0"/>
              <a:t>logo menurut Lori Siebert dan Lisa Ballad (1992, h.93) termasuk ke dalam </a:t>
            </a:r>
            <a:r>
              <a:rPr lang="en-US" i="1" dirty="0"/>
              <a:t>mark</a:t>
            </a:r>
            <a:r>
              <a:rPr lang="en-US" dirty="0"/>
              <a:t> (tanda-tanda) yang terbagi atas enam kategori, yaitu :</a:t>
            </a:r>
          </a:p>
          <a:p>
            <a:pPr algn="r"/>
            <a:endParaRPr lang="en-US" sz="1400" b="1" dirty="0" smtClean="0"/>
          </a:p>
          <a:p>
            <a:pPr algn="r"/>
            <a:r>
              <a:rPr lang="en-US" sz="1400" b="1" dirty="0" err="1" smtClean="0"/>
              <a:t>Simbol</a:t>
            </a:r>
            <a:r>
              <a:rPr lang="en-US" sz="1400" b="1" dirty="0"/>
              <a:t/>
            </a:r>
            <a:br>
              <a:rPr lang="en-US" sz="1400" b="1" dirty="0"/>
            </a:br>
            <a:r>
              <a:rPr lang="en-US" sz="1400" dirty="0"/>
              <a:t>Tanda-tanda tanpa tipe yang digunakan untuk mengidentifikasikan sebuah perusahaan, agen, lembaga dan dapat dilindungi secara hukum.</a:t>
            </a:r>
          </a:p>
          <a:p>
            <a:pPr algn="r"/>
            <a:r>
              <a:rPr lang="en-US" sz="1400" b="1" dirty="0" smtClean="0"/>
              <a:t>Piktograf</a:t>
            </a:r>
            <a:br>
              <a:rPr lang="en-US" sz="1400" b="1" dirty="0" smtClean="0"/>
            </a:br>
            <a:r>
              <a:rPr lang="en-US" sz="1400" dirty="0" smtClean="0"/>
              <a:t>Simbol-simbol umum, digunakan untuk menerobos rintangan–rintangan bahasa untuk mengetahui arah, keselamatan, transportasi, yang penggunaannya dianjurkan oleh semua pihak.</a:t>
            </a:r>
          </a:p>
          <a:p>
            <a:pPr algn="r"/>
            <a:r>
              <a:rPr lang="en-US" sz="1400" b="1" dirty="0" smtClean="0"/>
              <a:t>Tanda-tanda </a:t>
            </a:r>
            <a:r>
              <a:rPr lang="en-US" sz="1400" b="1" dirty="0"/>
              <a:t>Huruf</a:t>
            </a:r>
          </a:p>
          <a:p>
            <a:pPr algn="r"/>
            <a:r>
              <a:rPr lang="en-US" sz="1400" dirty="0"/>
              <a:t>Huruf-huruf yang membentuk nama, digunakan untuk mempersingkat nama panjang dan tidak dapat </a:t>
            </a:r>
            <a:r>
              <a:rPr lang="en-US" sz="1400" dirty="0" err="1"/>
              <a:t>diucapkan</a:t>
            </a:r>
            <a:r>
              <a:rPr lang="en-US" sz="1400" dirty="0" smtClean="0"/>
              <a:t>.</a:t>
            </a:r>
            <a:endParaRPr lang="en-US" sz="1400" dirty="0"/>
          </a:p>
        </p:txBody>
      </p:sp>
      <p:pic>
        <p:nvPicPr>
          <p:cNvPr id="7" name="Picture 6" descr="What-makes-a-good-logo-Some.jpg"/>
          <p:cNvPicPr>
            <a:picLocks noChangeAspect="1"/>
          </p:cNvPicPr>
          <p:nvPr/>
        </p:nvPicPr>
        <p:blipFill>
          <a:blip r:embed="rId3" cstate="print"/>
          <a:stretch>
            <a:fillRect/>
          </a:stretch>
        </p:blipFill>
        <p:spPr>
          <a:xfrm>
            <a:off x="-1" y="4724400"/>
            <a:ext cx="3421225" cy="2133600"/>
          </a:xfrm>
          <a:prstGeom prst="rect">
            <a:avLst/>
          </a:prstGeom>
        </p:spPr>
      </p:pic>
      <p:pic>
        <p:nvPicPr>
          <p:cNvPr id="8" name="Picture 7" descr="bii-maybank-new.jpg"/>
          <p:cNvPicPr>
            <a:picLocks noChangeAspect="1"/>
          </p:cNvPicPr>
          <p:nvPr/>
        </p:nvPicPr>
        <p:blipFill>
          <a:blip r:embed="rId4"/>
          <a:stretch>
            <a:fillRect/>
          </a:stretch>
        </p:blipFill>
        <p:spPr>
          <a:xfrm>
            <a:off x="3384453" y="4724400"/>
            <a:ext cx="2330547" cy="2133600"/>
          </a:xfrm>
          <a:prstGeom prst="rect">
            <a:avLst/>
          </a:prstGeom>
        </p:spPr>
      </p:pic>
      <p:pic>
        <p:nvPicPr>
          <p:cNvPr id="9" name="Picture 8" descr="kfc_fb.jpg"/>
          <p:cNvPicPr>
            <a:picLocks noChangeAspect="1"/>
          </p:cNvPicPr>
          <p:nvPr/>
        </p:nvPicPr>
        <p:blipFill>
          <a:blip r:embed="rId5"/>
          <a:stretch>
            <a:fillRect/>
          </a:stretch>
        </p:blipFill>
        <p:spPr>
          <a:xfrm>
            <a:off x="5715000" y="4724400"/>
            <a:ext cx="2133600" cy="2133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57200" y="1600200"/>
            <a:ext cx="7239000" cy="4525963"/>
          </a:xfrm>
        </p:spPr>
        <p:txBody>
          <a:bodyPr>
            <a:normAutofit/>
          </a:bodyPr>
          <a:lstStyle/>
          <a:p>
            <a:pPr algn="r"/>
            <a:r>
              <a:rPr lang="en-US" sz="1600" b="1" dirty="0" smtClean="0"/>
              <a:t>Logo</a:t>
            </a:r>
            <a:br>
              <a:rPr lang="en-US" sz="1600" b="1" dirty="0" smtClean="0"/>
            </a:br>
            <a:r>
              <a:rPr lang="en-US" sz="1600" dirty="0" err="1" smtClean="0"/>
              <a:t>Kata</a:t>
            </a:r>
            <a:r>
              <a:rPr lang="en-US" sz="1600" dirty="0" smtClean="0"/>
              <a:t> </a:t>
            </a:r>
            <a:r>
              <a:rPr lang="en-US" sz="1600" dirty="0" err="1" smtClean="0"/>
              <a:t>atau</a:t>
            </a:r>
            <a:r>
              <a:rPr lang="en-US" sz="1600" dirty="0" smtClean="0"/>
              <a:t> </a:t>
            </a:r>
            <a:r>
              <a:rPr lang="en-US" sz="1600" dirty="0" err="1" smtClean="0"/>
              <a:t>kata-kata</a:t>
            </a:r>
            <a:r>
              <a:rPr lang="en-US" sz="1600" dirty="0" smtClean="0"/>
              <a:t> yang </a:t>
            </a:r>
            <a:r>
              <a:rPr lang="en-US" sz="1600" dirty="0" err="1" smtClean="0"/>
              <a:t>dicetak</a:t>
            </a:r>
            <a:r>
              <a:rPr lang="en-US" sz="1600" dirty="0" smtClean="0"/>
              <a:t> </a:t>
            </a:r>
            <a:r>
              <a:rPr lang="en-US" sz="1600" dirty="0" err="1" smtClean="0"/>
              <a:t>untuk</a:t>
            </a:r>
            <a:r>
              <a:rPr lang="en-US" sz="1600" dirty="0" smtClean="0"/>
              <a:t> </a:t>
            </a:r>
            <a:r>
              <a:rPr lang="en-US" sz="1600" dirty="0" err="1" smtClean="0"/>
              <a:t>mengidentifikasi</a:t>
            </a:r>
            <a:r>
              <a:rPr lang="en-US" sz="1600" dirty="0" smtClean="0"/>
              <a:t> </a:t>
            </a:r>
            <a:r>
              <a:rPr lang="en-US" sz="1600" dirty="0" err="1" smtClean="0"/>
              <a:t>perusahaan</a:t>
            </a:r>
            <a:r>
              <a:rPr lang="en-US" sz="1600" dirty="0" smtClean="0"/>
              <a:t>, </a:t>
            </a:r>
            <a:r>
              <a:rPr lang="en-US" sz="1600" dirty="0" err="1" smtClean="0"/>
              <a:t>merk</a:t>
            </a:r>
            <a:r>
              <a:rPr lang="en-US" sz="1600" dirty="0" smtClean="0"/>
              <a:t>, </a:t>
            </a:r>
            <a:r>
              <a:rPr lang="en-US" sz="1600" dirty="0" err="1" smtClean="0"/>
              <a:t>proyek</a:t>
            </a:r>
            <a:r>
              <a:rPr lang="en-US" sz="1600" dirty="0" smtClean="0"/>
              <a:t>, </a:t>
            </a:r>
            <a:r>
              <a:rPr lang="en-US" sz="1600" dirty="0" err="1" smtClean="0"/>
              <a:t>dan</a:t>
            </a:r>
            <a:r>
              <a:rPr lang="en-US" sz="1600" dirty="0" smtClean="0"/>
              <a:t> </a:t>
            </a:r>
            <a:r>
              <a:rPr lang="en-US" sz="1600" dirty="0" err="1" smtClean="0"/>
              <a:t>kelompok</a:t>
            </a:r>
            <a:r>
              <a:rPr lang="en-US" sz="1600" dirty="0" smtClean="0"/>
              <a:t> yang </a:t>
            </a:r>
            <a:r>
              <a:rPr lang="en-US" sz="1600" dirty="0" err="1" smtClean="0"/>
              <a:t>dapat</a:t>
            </a:r>
            <a:r>
              <a:rPr lang="en-US" sz="1600" dirty="0" smtClean="0"/>
              <a:t> </a:t>
            </a:r>
            <a:r>
              <a:rPr lang="en-US" sz="1600" dirty="0" err="1" smtClean="0"/>
              <a:t>diucapkan</a:t>
            </a:r>
            <a:r>
              <a:rPr lang="en-US" sz="1600" dirty="0" smtClean="0"/>
              <a:t> </a:t>
            </a:r>
            <a:r>
              <a:rPr lang="en-US" sz="1600" dirty="0" err="1" smtClean="0"/>
              <a:t>dan</a:t>
            </a:r>
            <a:r>
              <a:rPr lang="en-US" sz="1600" dirty="0" smtClean="0"/>
              <a:t> </a:t>
            </a:r>
            <a:r>
              <a:rPr lang="en-US" sz="1600" dirty="0" err="1" smtClean="0"/>
              <a:t>dapat</a:t>
            </a:r>
            <a:r>
              <a:rPr lang="en-US" sz="1600" dirty="0" smtClean="0"/>
              <a:t> </a:t>
            </a:r>
            <a:r>
              <a:rPr lang="en-US" sz="1600" dirty="0" err="1" smtClean="0"/>
              <a:t>dilindungi</a:t>
            </a:r>
            <a:r>
              <a:rPr lang="en-US" sz="1600" dirty="0" smtClean="0"/>
              <a:t> </a:t>
            </a:r>
            <a:r>
              <a:rPr lang="en-US" sz="1600" dirty="0" err="1" smtClean="0"/>
              <a:t>secara</a:t>
            </a:r>
            <a:r>
              <a:rPr lang="en-US" sz="1600" dirty="0" smtClean="0"/>
              <a:t> </a:t>
            </a:r>
            <a:r>
              <a:rPr lang="en-US" sz="1600" dirty="0" err="1" smtClean="0"/>
              <a:t>hukum</a:t>
            </a:r>
            <a:r>
              <a:rPr lang="en-US" sz="1600" dirty="0" smtClean="0"/>
              <a:t>.</a:t>
            </a:r>
          </a:p>
          <a:p>
            <a:pPr algn="r"/>
            <a:r>
              <a:rPr lang="en-US" sz="1600" b="1" dirty="0" err="1" smtClean="0"/>
              <a:t>Tanda-tanda</a:t>
            </a:r>
            <a:r>
              <a:rPr lang="en-US" sz="1600" b="1" dirty="0" smtClean="0"/>
              <a:t> </a:t>
            </a:r>
            <a:r>
              <a:rPr lang="en-US" sz="1600" b="1" dirty="0" err="1" smtClean="0"/>
              <a:t>Kombinasi</a:t>
            </a:r>
            <a:endParaRPr lang="en-US" sz="1600" b="1" dirty="0" smtClean="0"/>
          </a:p>
          <a:p>
            <a:pPr algn="r"/>
            <a:r>
              <a:rPr lang="en-US" sz="1600" dirty="0" err="1" smtClean="0"/>
              <a:t>Simbol</a:t>
            </a:r>
            <a:r>
              <a:rPr lang="en-US" sz="1600" dirty="0" smtClean="0"/>
              <a:t> </a:t>
            </a:r>
            <a:r>
              <a:rPr lang="en-US" sz="1600" dirty="0" err="1" smtClean="0"/>
              <a:t>dan</a:t>
            </a:r>
            <a:r>
              <a:rPr lang="en-US" sz="1600" dirty="0" smtClean="0"/>
              <a:t> logo yang </a:t>
            </a:r>
            <a:r>
              <a:rPr lang="en-US" sz="1600" dirty="0" err="1" smtClean="0"/>
              <a:t>digunakan</a:t>
            </a:r>
            <a:r>
              <a:rPr lang="en-US" sz="1600" dirty="0" smtClean="0"/>
              <a:t> </a:t>
            </a:r>
            <a:r>
              <a:rPr lang="en-US" sz="1600" dirty="0" err="1" smtClean="0"/>
              <a:t>secara</a:t>
            </a:r>
            <a:r>
              <a:rPr lang="en-US" sz="1600" dirty="0" smtClean="0"/>
              <a:t> </a:t>
            </a:r>
            <a:r>
              <a:rPr lang="en-US" sz="1600" dirty="0" err="1" smtClean="0"/>
              <a:t>bersama-sama</a:t>
            </a:r>
            <a:r>
              <a:rPr lang="en-US" sz="1600" dirty="0" smtClean="0"/>
              <a:t>, </a:t>
            </a:r>
            <a:r>
              <a:rPr lang="en-US" sz="1600" dirty="0" err="1" smtClean="0"/>
              <a:t>juga</a:t>
            </a:r>
            <a:r>
              <a:rPr lang="en-US" sz="1600" dirty="0" smtClean="0"/>
              <a:t> </a:t>
            </a:r>
            <a:r>
              <a:rPr lang="en-US" sz="1600" dirty="0" err="1" smtClean="0"/>
              <a:t>memerlukan</a:t>
            </a:r>
            <a:r>
              <a:rPr lang="en-US" sz="1600" dirty="0" smtClean="0"/>
              <a:t> </a:t>
            </a:r>
            <a:r>
              <a:rPr lang="en-US" sz="1600" dirty="0" err="1" smtClean="0"/>
              <a:t>tanda-tangan</a:t>
            </a:r>
            <a:r>
              <a:rPr lang="en-US" sz="1600" dirty="0" smtClean="0"/>
              <a:t> yang </a:t>
            </a:r>
            <a:r>
              <a:rPr lang="en-US" sz="1600" dirty="0" err="1" smtClean="0"/>
              <a:t>berhubungan</a:t>
            </a:r>
            <a:r>
              <a:rPr lang="en-US" sz="1600" dirty="0" smtClean="0"/>
              <a:t> </a:t>
            </a:r>
            <a:r>
              <a:rPr lang="en-US" sz="1600" dirty="0" err="1" smtClean="0"/>
              <a:t>ruang</a:t>
            </a:r>
            <a:r>
              <a:rPr lang="en-US" sz="1600" dirty="0" smtClean="0"/>
              <a:t> </a:t>
            </a:r>
            <a:r>
              <a:rPr lang="en-US" sz="1600" dirty="0" err="1" smtClean="0"/>
              <a:t>cukup</a:t>
            </a:r>
            <a:r>
              <a:rPr lang="en-US" sz="1600" dirty="0" smtClean="0"/>
              <a:t> </a:t>
            </a:r>
            <a:r>
              <a:rPr lang="en-US" sz="1600" dirty="0" err="1" smtClean="0"/>
              <a:t>konstan</a:t>
            </a:r>
            <a:r>
              <a:rPr lang="en-US" sz="1600" dirty="0" smtClean="0"/>
              <a:t>.</a:t>
            </a:r>
          </a:p>
          <a:p>
            <a:pPr algn="r"/>
            <a:r>
              <a:rPr lang="en-US" sz="1600" b="1" dirty="0" err="1" smtClean="0"/>
              <a:t>Merek</a:t>
            </a:r>
            <a:r>
              <a:rPr lang="en-US" sz="1600" b="1" dirty="0" smtClean="0"/>
              <a:t> </a:t>
            </a:r>
            <a:r>
              <a:rPr lang="en-US" sz="1600" b="1" dirty="0" err="1" smtClean="0"/>
              <a:t>Dagang</a:t>
            </a:r>
            <a:endParaRPr lang="en-US" sz="1600" b="1" dirty="0" smtClean="0"/>
          </a:p>
          <a:p>
            <a:pPr algn="r"/>
            <a:r>
              <a:rPr lang="en-US" sz="1600" dirty="0" err="1" smtClean="0"/>
              <a:t>Berupa</a:t>
            </a:r>
            <a:r>
              <a:rPr lang="en-US" sz="1600" dirty="0" smtClean="0"/>
              <a:t> </a:t>
            </a:r>
            <a:r>
              <a:rPr lang="en-US" sz="1600" dirty="0" err="1" smtClean="0"/>
              <a:t>semua</a:t>
            </a:r>
            <a:r>
              <a:rPr lang="en-US" sz="1600" dirty="0" smtClean="0"/>
              <a:t> yang </a:t>
            </a:r>
            <a:r>
              <a:rPr lang="en-US" sz="1600" dirty="0" err="1" smtClean="0"/>
              <a:t>disebutkan</a:t>
            </a:r>
            <a:r>
              <a:rPr lang="en-US" sz="1600" dirty="0" smtClean="0"/>
              <a:t> </a:t>
            </a:r>
            <a:r>
              <a:rPr lang="en-US" sz="1600" dirty="0" err="1" smtClean="0"/>
              <a:t>diatas</a:t>
            </a:r>
            <a:r>
              <a:rPr lang="en-US" sz="1600" dirty="0" smtClean="0"/>
              <a:t>, </a:t>
            </a:r>
            <a:r>
              <a:rPr lang="en-US" sz="1600" dirty="0" err="1" smtClean="0"/>
              <a:t>merupakan</a:t>
            </a:r>
            <a:r>
              <a:rPr lang="en-US" sz="1600" dirty="0" smtClean="0"/>
              <a:t> </a:t>
            </a:r>
            <a:r>
              <a:rPr lang="en-US" sz="1600" dirty="0" err="1" smtClean="0"/>
              <a:t>nama</a:t>
            </a:r>
            <a:r>
              <a:rPr lang="en-US" sz="1600" dirty="0" smtClean="0"/>
              <a:t> </a:t>
            </a:r>
            <a:r>
              <a:rPr lang="en-US" sz="1600" dirty="0" err="1" smtClean="0"/>
              <a:t>resmi</a:t>
            </a:r>
            <a:r>
              <a:rPr lang="en-US" sz="1600" dirty="0" smtClean="0"/>
              <a:t> </a:t>
            </a:r>
            <a:r>
              <a:rPr lang="en-US" sz="1600" dirty="0" err="1" smtClean="0"/>
              <a:t>untuk</a:t>
            </a:r>
            <a:r>
              <a:rPr lang="en-US" sz="1600" dirty="0" smtClean="0"/>
              <a:t> </a:t>
            </a:r>
            <a:r>
              <a:rPr lang="en-US" sz="1600" dirty="0" err="1" smtClean="0"/>
              <a:t>tanda-tanda</a:t>
            </a:r>
            <a:r>
              <a:rPr lang="en-US" sz="1600" dirty="0" smtClean="0"/>
              <a:t> </a:t>
            </a:r>
            <a:r>
              <a:rPr lang="en-US" sz="1600" dirty="0" err="1" smtClean="0"/>
              <a:t>unik</a:t>
            </a:r>
            <a:r>
              <a:rPr lang="en-US" sz="1600" dirty="0" smtClean="0"/>
              <a:t> yang </a:t>
            </a:r>
            <a:r>
              <a:rPr lang="en-US" sz="1600" dirty="0" err="1" smtClean="0"/>
              <a:t>dapat</a:t>
            </a:r>
            <a:r>
              <a:rPr lang="en-US" sz="1600" dirty="0" smtClean="0"/>
              <a:t> </a:t>
            </a:r>
            <a:r>
              <a:rPr lang="en-US" sz="1600" dirty="0" err="1" smtClean="0"/>
              <a:t>didaftarkan</a:t>
            </a:r>
            <a:r>
              <a:rPr lang="en-US" sz="1600" dirty="0" smtClean="0"/>
              <a:t>, </a:t>
            </a:r>
            <a:r>
              <a:rPr lang="en-US" sz="1600" dirty="0" err="1" smtClean="0"/>
              <a:t>dilindungi</a:t>
            </a:r>
            <a:r>
              <a:rPr lang="en-US" sz="1600" dirty="0" smtClean="0"/>
              <a:t> </a:t>
            </a:r>
            <a:r>
              <a:rPr lang="en-US" sz="1600" dirty="0" err="1" smtClean="0"/>
              <a:t>hukum</a:t>
            </a:r>
            <a:r>
              <a:rPr lang="en-US" sz="1600" dirty="0" smtClean="0"/>
              <a:t> </a:t>
            </a:r>
            <a:r>
              <a:rPr lang="en-US" sz="1600" dirty="0" err="1" smtClean="0"/>
              <a:t>dan</a:t>
            </a:r>
            <a:r>
              <a:rPr lang="en-US" sz="1600" dirty="0" smtClean="0"/>
              <a:t> </a:t>
            </a:r>
            <a:r>
              <a:rPr lang="en-US" sz="1600" dirty="0" err="1" smtClean="0"/>
              <a:t>dijual</a:t>
            </a:r>
            <a:r>
              <a:rPr lang="en-US" sz="1600" dirty="0" smtClean="0"/>
              <a:t> </a:t>
            </a:r>
            <a:r>
              <a:rPr lang="en-US" sz="1600" dirty="0" err="1" smtClean="0"/>
              <a:t>jika</a:t>
            </a:r>
            <a:r>
              <a:rPr lang="en-US" sz="1600" dirty="0" smtClean="0"/>
              <a:t> </a:t>
            </a:r>
            <a:r>
              <a:rPr lang="en-US" sz="1600" dirty="0" err="1" smtClean="0"/>
              <a:t>diinginkan</a:t>
            </a:r>
            <a:r>
              <a:rPr lang="en-US" sz="1600" dirty="0" smtClean="0"/>
              <a:t>.</a:t>
            </a:r>
          </a:p>
          <a:p>
            <a:endParaRPr lang="id-ID" sz="1600" dirty="0"/>
          </a:p>
        </p:txBody>
      </p:sp>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pic>
        <p:nvPicPr>
          <p:cNvPr id="5" name="Picture 4" descr="wwf-logo.jpg"/>
          <p:cNvPicPr>
            <a:picLocks noChangeAspect="1"/>
          </p:cNvPicPr>
          <p:nvPr/>
        </p:nvPicPr>
        <p:blipFill>
          <a:blip r:embed="rId3" cstate="print"/>
          <a:stretch>
            <a:fillRect/>
          </a:stretch>
        </p:blipFill>
        <p:spPr>
          <a:xfrm>
            <a:off x="0" y="4419600"/>
            <a:ext cx="1834896" cy="2438400"/>
          </a:xfrm>
          <a:prstGeom prst="rect">
            <a:avLst/>
          </a:prstGeom>
        </p:spPr>
      </p:pic>
      <p:pic>
        <p:nvPicPr>
          <p:cNvPr id="6" name="Picture 5" descr="logo-telkom[1].jpg"/>
          <p:cNvPicPr>
            <a:picLocks noChangeAspect="1"/>
          </p:cNvPicPr>
          <p:nvPr/>
        </p:nvPicPr>
        <p:blipFill>
          <a:blip r:embed="rId4" cstate="print"/>
          <a:stretch>
            <a:fillRect/>
          </a:stretch>
        </p:blipFill>
        <p:spPr>
          <a:xfrm>
            <a:off x="1888681" y="4419600"/>
            <a:ext cx="3369119" cy="2438400"/>
          </a:xfrm>
          <a:prstGeom prst="rect">
            <a:avLst/>
          </a:prstGeom>
        </p:spPr>
      </p:pic>
      <p:pic>
        <p:nvPicPr>
          <p:cNvPr id="7" name="Picture 6" descr="garuda_indonesia_baru.png"/>
          <p:cNvPicPr>
            <a:picLocks noChangeAspect="1"/>
          </p:cNvPicPr>
          <p:nvPr/>
        </p:nvPicPr>
        <p:blipFill>
          <a:blip r:embed="rId5" cstate="print"/>
          <a:stretch>
            <a:fillRect/>
          </a:stretch>
        </p:blipFill>
        <p:spPr>
          <a:xfrm>
            <a:off x="5334000" y="4419600"/>
            <a:ext cx="2438400" cy="2438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457200"/>
            <a:ext cx="6705599" cy="4247317"/>
          </a:xfrm>
          <a:prstGeom prst="rect">
            <a:avLst/>
          </a:prstGeom>
          <a:noFill/>
        </p:spPr>
        <p:txBody>
          <a:bodyPr wrap="square" rtlCol="0">
            <a:spAutoFit/>
          </a:bodyPr>
          <a:lstStyle/>
          <a:p>
            <a:pPr algn="r"/>
            <a:endParaRPr lang="en-US" dirty="0" smtClean="0"/>
          </a:p>
          <a:p>
            <a:pPr algn="r"/>
            <a:r>
              <a:rPr lang="en-US" dirty="0"/>
              <a:t>Dengan melihat enam tanda-tanda diatas terlihat perbedaan logo dengan tanda-tanda sejenis lainnya.</a:t>
            </a:r>
          </a:p>
          <a:p>
            <a:pPr algn="r"/>
            <a:r>
              <a:rPr lang="en-US" dirty="0"/>
              <a:t>Logo merupakan suatu desain yang spesifik, baik berupa simbol dan pola gambar atau huruf tertulis yang menggambarkan citra perusahan. Berikut adalah beberapa jenis logo, yang penggolongannya </a:t>
            </a:r>
            <a:r>
              <a:rPr lang="en-US" dirty="0" smtClean="0"/>
              <a:t> didasarkan pada jenis tanda-tanda pada slide sebelumnya menurut John </a:t>
            </a:r>
            <a:r>
              <a:rPr lang="en-US" dirty="0"/>
              <a:t>Murphy &amp; Michael </a:t>
            </a:r>
            <a:r>
              <a:rPr lang="en-US" dirty="0" smtClean="0"/>
              <a:t>Rowe.</a:t>
            </a:r>
            <a:endParaRPr lang="en-US" dirty="0"/>
          </a:p>
          <a:p>
            <a:pPr lvl="0" algn="r"/>
            <a:endParaRPr lang="en-US" b="1" i="1" dirty="0" smtClean="0"/>
          </a:p>
          <a:p>
            <a:pPr lvl="0" algn="r"/>
            <a:r>
              <a:rPr lang="en-US" b="1" i="1" dirty="0" smtClean="0"/>
              <a:t>Name </a:t>
            </a:r>
            <a:r>
              <a:rPr lang="en-US" b="1" i="1" dirty="0"/>
              <a:t>- Only Logo</a:t>
            </a:r>
            <a:endParaRPr lang="en-US" b="1" dirty="0" smtClean="0"/>
          </a:p>
          <a:p>
            <a:pPr algn="r"/>
            <a:r>
              <a:rPr lang="en-US" i="1" dirty="0"/>
              <a:t>		Name Only Logo </a:t>
            </a:r>
            <a:r>
              <a:rPr lang="en-US" dirty="0"/>
              <a:t>Adalah logo yang diambil dari sebuah nama, dengan menggunakan gaya grafis khusus. Logo jenis ini memberi ketegasan dan pesan langsung kepada konsumen. Contoh Logo berjenis </a:t>
            </a:r>
            <a:r>
              <a:rPr lang="en-US" i="1" dirty="0"/>
              <a:t>Name only logo</a:t>
            </a:r>
            <a:r>
              <a:rPr lang="en-US" dirty="0"/>
              <a:t> adalah Nokia, Sony, Samsung, Panasonic, dan Toshiba</a:t>
            </a:r>
            <a:r>
              <a:rPr lang="en-US" dirty="0" smtClean="0"/>
              <a:t>.</a:t>
            </a:r>
            <a:endParaRPr lang="en-US" dirty="0"/>
          </a:p>
        </p:txBody>
      </p:sp>
      <p:pic>
        <p:nvPicPr>
          <p:cNvPr id="7" name="Picture 6" descr="D:\ASSIGNMENT\Skrpisi\image\nameonly.jpg"/>
          <p:cNvPicPr/>
          <p:nvPr/>
        </p:nvPicPr>
        <p:blipFill>
          <a:blip r:embed="rId3" cstate="print"/>
          <a:srcRect/>
          <a:stretch>
            <a:fillRect/>
          </a:stretch>
        </p:blipFill>
        <p:spPr bwMode="auto">
          <a:xfrm>
            <a:off x="3200400" y="4800600"/>
            <a:ext cx="4114800" cy="1316421"/>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2585323"/>
          </a:xfrm>
          <a:prstGeom prst="rect">
            <a:avLst/>
          </a:prstGeom>
          <a:noFill/>
        </p:spPr>
        <p:txBody>
          <a:bodyPr wrap="square" rtlCol="0">
            <a:spAutoFit/>
          </a:bodyPr>
          <a:lstStyle/>
          <a:p>
            <a:pPr algn="r"/>
            <a:endParaRPr lang="en-US" dirty="0" smtClean="0"/>
          </a:p>
          <a:p>
            <a:pPr lvl="0" algn="r"/>
            <a:r>
              <a:rPr lang="en-US" b="1" i="1" dirty="0" smtClean="0"/>
              <a:t>Name/Symbol logo</a:t>
            </a:r>
            <a:endParaRPr lang="en-US" b="1" dirty="0" smtClean="0"/>
          </a:p>
          <a:p>
            <a:pPr algn="r"/>
            <a:r>
              <a:rPr lang="en-US" dirty="0" smtClean="0"/>
              <a:t>		Adalah logo yang diambil dari sebuah nama, dengan menggunakan gaya grafis khusus. Logo jenis ini memberi ketegasan dan pesan langsung kepada konsumen. Kelebihan jenis logo ini adalah pada bentuknya yang ringkas dan fleksibel karena jenis logo seperti ini mampu berdiri sendiri. Sebagai contoh adalah logo Ford, Du Pont, dan Hertz.</a:t>
            </a:r>
          </a:p>
          <a:p>
            <a:r>
              <a:rPr lang="en-US" dirty="0" smtClean="0"/>
              <a:t> </a:t>
            </a:r>
          </a:p>
        </p:txBody>
      </p:sp>
      <p:pic>
        <p:nvPicPr>
          <p:cNvPr id="6" name="Picture 5" descr="D:\ASSIGNMENT\Skrpisi\image\namesymbol.jpg"/>
          <p:cNvPicPr/>
          <p:nvPr/>
        </p:nvPicPr>
        <p:blipFill>
          <a:blip r:embed="rId3" cstate="print"/>
          <a:srcRect/>
          <a:stretch>
            <a:fillRect/>
          </a:stretch>
        </p:blipFill>
        <p:spPr bwMode="auto">
          <a:xfrm>
            <a:off x="1828800" y="2971800"/>
            <a:ext cx="5438775" cy="2667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2.jpg"/>
          <p:cNvPicPr>
            <a:picLocks noChangeAspect="1"/>
          </p:cNvPicPr>
          <p:nvPr/>
        </p:nvPicPr>
        <p:blipFill>
          <a:blip r:embed="rId2" cstate="print"/>
          <a:stretch>
            <a:fillRect/>
          </a:stretch>
        </p:blipFill>
        <p:spPr>
          <a:xfrm>
            <a:off x="7848600" y="0"/>
            <a:ext cx="1295400" cy="6858000"/>
          </a:xfrm>
          <a:prstGeom prst="rect">
            <a:avLst/>
          </a:prstGeom>
        </p:spPr>
      </p:pic>
      <p:sp>
        <p:nvSpPr>
          <p:cNvPr id="5" name="TextBox 4"/>
          <p:cNvSpPr txBox="1"/>
          <p:nvPr/>
        </p:nvSpPr>
        <p:spPr>
          <a:xfrm>
            <a:off x="685800" y="533400"/>
            <a:ext cx="6705599" cy="2308324"/>
          </a:xfrm>
          <a:prstGeom prst="rect">
            <a:avLst/>
          </a:prstGeom>
          <a:noFill/>
        </p:spPr>
        <p:txBody>
          <a:bodyPr wrap="square" rtlCol="0">
            <a:spAutoFit/>
          </a:bodyPr>
          <a:lstStyle/>
          <a:p>
            <a:pPr algn="r"/>
            <a:endParaRPr lang="en-US" dirty="0" smtClean="0"/>
          </a:p>
          <a:p>
            <a:pPr lvl="0" algn="r"/>
            <a:r>
              <a:rPr lang="en-US" b="1" i="1" dirty="0" smtClean="0"/>
              <a:t>Initial Letter Logo</a:t>
            </a:r>
            <a:endParaRPr lang="en-US" b="1" dirty="0" smtClean="0"/>
          </a:p>
          <a:p>
            <a:pPr algn="r"/>
            <a:r>
              <a:rPr lang="en-US" dirty="0" smtClean="0"/>
              <a:t>		Yaitu logo yang menggunakan huruf awal (inisial) dari nama produk atau perusahaan dan menjadikannya sebagai elemen utama dari logo tersebut. Logo jenis ini terkadang menunjukkan gabungan nama pemilik perusahaan seperti logo produsen hardware komputer Hewlett-Packard. Selain contoh diatas banyak contoh lain seperti logo Bank BCA, IBM, RCTI, dan lainnya.</a:t>
            </a:r>
          </a:p>
        </p:txBody>
      </p:sp>
      <p:pic>
        <p:nvPicPr>
          <p:cNvPr id="7" name="Picture 6" descr="D:\ASSIGNMENT\Skrpisi\image\initial.jpg"/>
          <p:cNvPicPr/>
          <p:nvPr/>
        </p:nvPicPr>
        <p:blipFill>
          <a:blip r:embed="rId3" cstate="print"/>
          <a:srcRect/>
          <a:stretch>
            <a:fillRect/>
          </a:stretch>
        </p:blipFill>
        <p:spPr bwMode="auto">
          <a:xfrm>
            <a:off x="2209800" y="2971800"/>
            <a:ext cx="5133975" cy="3200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826</Words>
  <Application>Microsoft Office PowerPoint</Application>
  <PresentationFormat>On-screen Show (4:3)</PresentationFormat>
  <Paragraphs>107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Katharina</cp:lastModifiedBy>
  <cp:revision>42</cp:revision>
  <dcterms:created xsi:type="dcterms:W3CDTF">2012-09-15T04:50:17Z</dcterms:created>
  <dcterms:modified xsi:type="dcterms:W3CDTF">2020-05-01T00:13:14Z</dcterms:modified>
</cp:coreProperties>
</file>