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5" r:id="rId4"/>
    <p:sldId id="262" r:id="rId5"/>
    <p:sldId id="267" r:id="rId6"/>
    <p:sldId id="258" r:id="rId7"/>
    <p:sldId id="259" r:id="rId8"/>
    <p:sldId id="266" r:id="rId9"/>
    <p:sldId id="268" r:id="rId10"/>
    <p:sldId id="269" r:id="rId11"/>
    <p:sldId id="270" r:id="rId12"/>
    <p:sldId id="271" r:id="rId13"/>
    <p:sldId id="260" r:id="rId14"/>
    <p:sldId id="263" r:id="rId15"/>
    <p:sldId id="264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Mata </a:t>
            </a:r>
            <a:r>
              <a:rPr lang="en-US" dirty="0" err="1" smtClean="0"/>
              <a:t>Kuliah</a:t>
            </a:r>
            <a:r>
              <a:rPr lang="en-US" dirty="0" smtClean="0"/>
              <a:t> Proposal </a:t>
            </a:r>
            <a:r>
              <a:rPr lang="en-US" dirty="0" err="1" smtClean="0"/>
              <a:t>dan</a:t>
            </a:r>
            <a:r>
              <a:rPr lang="en-US" dirty="0" smtClean="0"/>
              <a:t> Seminar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45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err="1" smtClean="0">
                <a:solidFill>
                  <a:srgbClr val="FFC000"/>
                </a:solidFill>
              </a:rPr>
              <a:t>Menurut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Muh</a:t>
            </a:r>
            <a:r>
              <a:rPr lang="en-US" b="1" dirty="0" smtClean="0">
                <a:solidFill>
                  <a:srgbClr val="FFC000"/>
                </a:solidFill>
              </a:rPr>
              <a:t>. </a:t>
            </a:r>
            <a:r>
              <a:rPr lang="en-US" b="1" dirty="0" err="1" smtClean="0">
                <a:solidFill>
                  <a:srgbClr val="FFC000"/>
                </a:solidFill>
              </a:rPr>
              <a:t>Fitrah</a:t>
            </a:r>
            <a:r>
              <a:rPr lang="en-US" b="1" dirty="0" smtClean="0">
                <a:solidFill>
                  <a:srgbClr val="FFC000"/>
                </a:solidFill>
              </a:rPr>
              <a:t> &amp; </a:t>
            </a:r>
            <a:r>
              <a:rPr lang="en-US" b="1" dirty="0" err="1" smtClean="0">
                <a:solidFill>
                  <a:srgbClr val="FFC000"/>
                </a:solidFill>
              </a:rPr>
              <a:t>Luthfiyah</a:t>
            </a:r>
            <a:r>
              <a:rPr lang="en-US" b="1" dirty="0" smtClean="0">
                <a:solidFill>
                  <a:srgbClr val="FFC000"/>
                </a:solidFill>
              </a:rPr>
              <a:t>(2018</a:t>
            </a:r>
            <a:r>
              <a:rPr lang="en-US" dirty="0" smtClean="0"/>
              <a:t>):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rasional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esensial</a:t>
            </a:r>
            <a:r>
              <a:rPr lang="en-US" dirty="0" smtClean="0"/>
              <a:t> yang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tertarik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fakta-fakta</a:t>
            </a:r>
            <a:r>
              <a:rPr lang="en-US" dirty="0" smtClean="0"/>
              <a:t>, data, </a:t>
            </a:r>
            <a:r>
              <a:rPr lang="en-US" dirty="0" err="1" smtClean="0"/>
              <a:t>referensi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temuan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penelitian-penelitian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endParaRPr lang="en-US" dirty="0" smtClean="0"/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Gejala-gejala</a:t>
            </a:r>
            <a:r>
              <a:rPr lang="en-US" dirty="0" smtClean="0"/>
              <a:t> </a:t>
            </a:r>
            <a:r>
              <a:rPr lang="en-US" dirty="0" err="1" smtClean="0"/>
              <a:t>kesenjangan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di </a:t>
            </a:r>
            <a:r>
              <a:rPr lang="en-US" dirty="0" err="1" smtClean="0"/>
              <a:t>lapangan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dasar</a:t>
            </a:r>
            <a:r>
              <a:rPr lang="en-US" dirty="0" smtClean="0"/>
              <a:t> </a:t>
            </a:r>
            <a:r>
              <a:rPr lang="en-US" dirty="0" err="1" smtClean="0"/>
              <a:t>pemikiran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memunculkan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r>
              <a:rPr lang="en-US" dirty="0" smtClean="0"/>
              <a:t> </a:t>
            </a:r>
            <a:r>
              <a:rPr lang="en-US" dirty="0" err="1" smtClean="0"/>
              <a:t>mengisi</a:t>
            </a:r>
            <a:r>
              <a:rPr lang="en-US" dirty="0" smtClean="0"/>
              <a:t> </a:t>
            </a:r>
            <a:r>
              <a:rPr lang="en-US" dirty="0" err="1" smtClean="0"/>
              <a:t>ketimpangan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berkaitan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topik</a:t>
            </a:r>
            <a:r>
              <a:rPr lang="en-US" dirty="0" smtClean="0"/>
              <a:t> yang </a:t>
            </a:r>
            <a:r>
              <a:rPr lang="en-US" dirty="0" err="1" smtClean="0"/>
              <a:t>diteliti</a:t>
            </a:r>
            <a:r>
              <a:rPr lang="en-US" dirty="0" smtClean="0"/>
              <a:t> 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Kompleksitas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dibiarkan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menimbulkan</a:t>
            </a:r>
            <a:r>
              <a:rPr lang="en-US" dirty="0" smtClean="0"/>
              <a:t> </a:t>
            </a:r>
            <a:r>
              <a:rPr lang="en-US" dirty="0" err="1" smtClean="0"/>
              <a:t>dampak</a:t>
            </a:r>
            <a:r>
              <a:rPr lang="en-US" dirty="0" smtClean="0"/>
              <a:t> </a:t>
            </a:r>
            <a:r>
              <a:rPr lang="en-US" dirty="0" err="1" smtClean="0"/>
              <a:t>menyulitkan</a:t>
            </a:r>
            <a:r>
              <a:rPr lang="en-US" dirty="0" smtClean="0"/>
              <a:t>, </a:t>
            </a:r>
            <a:r>
              <a:rPr lang="en-US" dirty="0" err="1" smtClean="0"/>
              <a:t>menghambat</a:t>
            </a:r>
            <a:r>
              <a:rPr lang="en-US" dirty="0" smtClean="0"/>
              <a:t>, </a:t>
            </a:r>
            <a:r>
              <a:rPr lang="en-US" dirty="0" err="1" smtClean="0"/>
              <a:t>mengganggu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mengancam</a:t>
            </a:r>
            <a:endParaRPr lang="en-US" dirty="0" smtClean="0"/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Pendekatan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sisi</a:t>
            </a:r>
            <a:r>
              <a:rPr lang="en-US" dirty="0" smtClean="0"/>
              <a:t> </a:t>
            </a:r>
            <a:r>
              <a:rPr lang="en-US" dirty="0" err="1" smtClean="0"/>
              <a:t>kebijakan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teoritis</a:t>
            </a:r>
            <a:endParaRPr lang="en-US" dirty="0" smtClean="0"/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singkat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kedudukan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posisi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diteliti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studi</a:t>
            </a:r>
            <a:r>
              <a:rPr lang="en-US" dirty="0" smtClean="0"/>
              <a:t> </a:t>
            </a:r>
            <a:r>
              <a:rPr lang="en-US" dirty="0" err="1" smtClean="0"/>
              <a:t>peneliti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243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err="1" smtClean="0">
                <a:solidFill>
                  <a:srgbClr val="FFC000"/>
                </a:solidFill>
              </a:rPr>
              <a:t>Menggunakan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sistem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piramida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terbalik</a:t>
            </a:r>
            <a:r>
              <a:rPr lang="en-US" b="1" dirty="0" smtClean="0">
                <a:solidFill>
                  <a:srgbClr val="FFC000"/>
                </a:solidFill>
              </a:rPr>
              <a:t> (</a:t>
            </a:r>
            <a:r>
              <a:rPr lang="en-US" b="1" dirty="0" err="1" smtClean="0">
                <a:solidFill>
                  <a:srgbClr val="FFC000"/>
                </a:solidFill>
              </a:rPr>
              <a:t>Berndtsson</a:t>
            </a:r>
            <a:r>
              <a:rPr lang="en-US" b="1" dirty="0" smtClean="0">
                <a:solidFill>
                  <a:srgbClr val="FFC000"/>
                </a:solidFill>
              </a:rPr>
              <a:t> et al.,2008), </a:t>
            </a:r>
            <a:r>
              <a:rPr lang="en-US" b="1" dirty="0" err="1" smtClean="0">
                <a:solidFill>
                  <a:srgbClr val="FFC000"/>
                </a:solidFill>
              </a:rPr>
              <a:t>terbagi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tiga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bagian</a:t>
            </a:r>
            <a:r>
              <a:rPr lang="en-US" dirty="0" smtClean="0"/>
              <a:t>: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berisi</a:t>
            </a:r>
            <a:r>
              <a:rPr lang="en-US" dirty="0" smtClean="0"/>
              <a:t> </a:t>
            </a:r>
            <a:r>
              <a:rPr lang="en-US" dirty="0" err="1" smtClean="0"/>
              <a:t>gambaran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diangkat</a:t>
            </a:r>
            <a:r>
              <a:rPr lang="en-US" dirty="0" smtClean="0"/>
              <a:t> (</a:t>
            </a:r>
            <a:r>
              <a:rPr lang="en-US" dirty="0" err="1" smtClean="0"/>
              <a:t>hal-hal</a:t>
            </a:r>
            <a:r>
              <a:rPr lang="en-US" dirty="0" smtClean="0"/>
              <a:t> global </a:t>
            </a:r>
            <a:r>
              <a:rPr lang="en-US" dirty="0" err="1" smtClean="0"/>
              <a:t>sampai</a:t>
            </a:r>
            <a:r>
              <a:rPr lang="en-US" dirty="0" smtClean="0"/>
              <a:t> </a:t>
            </a:r>
            <a:r>
              <a:rPr lang="en-US" dirty="0" err="1" smtClean="0"/>
              <a:t>mengerucut</a:t>
            </a:r>
            <a:r>
              <a:rPr lang="en-US" dirty="0" smtClean="0"/>
              <a:t> focus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/>
              <a:t> </a:t>
            </a:r>
            <a:r>
              <a:rPr lang="en-US" dirty="0" smtClean="0"/>
              <a:t>inti, </a:t>
            </a:r>
            <a:r>
              <a:rPr lang="en-US" dirty="0" err="1" smtClean="0"/>
              <a:t>obyek</a:t>
            </a:r>
            <a:r>
              <a:rPr lang="en-US" dirty="0" smtClean="0"/>
              <a:t>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ruang</a:t>
            </a:r>
            <a:r>
              <a:rPr lang="en-US" dirty="0" smtClean="0"/>
              <a:t> </a:t>
            </a:r>
            <a:r>
              <a:rPr lang="en-US" dirty="0" err="1" smtClean="0"/>
              <a:t>lingkup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diteliti</a:t>
            </a:r>
            <a:r>
              <a:rPr lang="en-US" dirty="0" smtClean="0"/>
              <a:t>)</a:t>
            </a:r>
          </a:p>
          <a:p>
            <a:pPr marL="457200" indent="-457200" algn="just">
              <a:lnSpc>
                <a:spcPct val="100000"/>
              </a:lnSpc>
              <a:buAutoNum type="arabicPeriod"/>
            </a:pP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tengah</a:t>
            </a:r>
            <a:r>
              <a:rPr lang="en-US" dirty="0" smtClean="0"/>
              <a:t> </a:t>
            </a: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, </a:t>
            </a:r>
            <a:r>
              <a:rPr lang="en-US" dirty="0" err="1" smtClean="0"/>
              <a:t>fenomena</a:t>
            </a:r>
            <a:r>
              <a:rPr lang="en-US" dirty="0" smtClean="0"/>
              <a:t>, data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pendapat</a:t>
            </a:r>
            <a:r>
              <a:rPr lang="en-US" dirty="0" smtClean="0"/>
              <a:t> </a:t>
            </a:r>
            <a:r>
              <a:rPr lang="en-US" dirty="0" err="1" smtClean="0"/>
              <a:t>ahli</a:t>
            </a:r>
            <a:r>
              <a:rPr lang="en-US" dirty="0" smtClean="0"/>
              <a:t> yang </a:t>
            </a:r>
            <a:r>
              <a:rPr lang="en-US" dirty="0" err="1" smtClean="0"/>
              <a:t>berkenaan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</a:t>
            </a:r>
            <a:r>
              <a:rPr lang="en-US" dirty="0" err="1" smtClean="0"/>
              <a:t>negatifnya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segera</a:t>
            </a:r>
            <a:r>
              <a:rPr lang="en-US" dirty="0" smtClean="0"/>
              <a:t> </a:t>
            </a:r>
            <a:r>
              <a:rPr lang="en-US" dirty="0" err="1" smtClean="0"/>
              <a:t>diatasi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didukung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terdahulu</a:t>
            </a:r>
            <a:endParaRPr lang="en-US" dirty="0" smtClean="0"/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diisi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yang </a:t>
            </a:r>
            <a:r>
              <a:rPr lang="en-US" dirty="0" err="1" smtClean="0"/>
              <a:t>coba</a:t>
            </a:r>
            <a:r>
              <a:rPr lang="en-US" dirty="0" smtClean="0"/>
              <a:t> </a:t>
            </a:r>
            <a:r>
              <a:rPr lang="en-US" dirty="0" err="1" smtClean="0"/>
              <a:t>ditawarkan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terjadi</a:t>
            </a:r>
            <a:r>
              <a:rPr lang="en-US" dirty="0" smtClean="0"/>
              <a:t> (</a:t>
            </a:r>
            <a:r>
              <a:rPr lang="en-US" dirty="0" err="1" smtClean="0"/>
              <a:t>teoritis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praktis</a:t>
            </a:r>
            <a:r>
              <a:rPr lang="en-US" dirty="0" smtClean="0"/>
              <a:t>) </a:t>
            </a:r>
            <a:r>
              <a:rPr lang="en-US" dirty="0" smtClean="0">
                <a:sym typeface="Wingdings" panose="05000000000000000000" pitchFamily="2" charset="2"/>
              </a:rPr>
              <a:t> yang </a:t>
            </a:r>
            <a:r>
              <a:rPr lang="en-US" dirty="0" err="1" smtClean="0">
                <a:sym typeface="Wingdings" panose="05000000000000000000" pitchFamily="2" charset="2"/>
              </a:rPr>
              <a:t>nantinya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memunculkan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judul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penelitian</a:t>
            </a:r>
            <a:endParaRPr lang="en-US" dirty="0" smtClean="0">
              <a:sym typeface="Wingdings" panose="05000000000000000000" pitchFamily="2" charset="2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en-US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(</a:t>
            </a:r>
            <a:r>
              <a:rPr lang="en-US" b="1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Kelompok</a:t>
            </a:r>
            <a:r>
              <a:rPr lang="en-US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Keilmuan</a:t>
            </a:r>
            <a:r>
              <a:rPr lang="en-US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 KK SI </a:t>
            </a:r>
            <a:r>
              <a:rPr lang="en-US" b="1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biasanya</a:t>
            </a:r>
            <a:r>
              <a:rPr lang="en-US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menggunakan</a:t>
            </a:r>
            <a:r>
              <a:rPr lang="en-US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cara</a:t>
            </a:r>
            <a:r>
              <a:rPr lang="en-US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  <a:sym typeface="Wingdings" panose="05000000000000000000" pitchFamily="2" charset="2"/>
              </a:rPr>
              <a:t>ini</a:t>
            </a:r>
            <a:r>
              <a:rPr lang="en-US" b="1" smtClean="0">
                <a:solidFill>
                  <a:srgbClr val="FFC000"/>
                </a:solidFill>
                <a:sym typeface="Wingdings" panose="05000000000000000000" pitchFamily="2" charset="2"/>
              </a:rPr>
              <a:t>)</a:t>
            </a:r>
            <a:endParaRPr lang="en-US" b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928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b="1" dirty="0" smtClean="0">
                <a:solidFill>
                  <a:srgbClr val="FFC000"/>
                </a:solidFill>
              </a:rPr>
              <a:t>Ada </a:t>
            </a:r>
            <a:r>
              <a:rPr lang="en-US" b="1" dirty="0" err="1" smtClean="0">
                <a:solidFill>
                  <a:srgbClr val="FFC000"/>
                </a:solidFill>
              </a:rPr>
              <a:t>empat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hal</a:t>
            </a:r>
            <a:r>
              <a:rPr lang="en-US" b="1" dirty="0" smtClean="0">
                <a:solidFill>
                  <a:srgbClr val="FFC000"/>
                </a:solidFill>
              </a:rPr>
              <a:t> yang </a:t>
            </a:r>
            <a:r>
              <a:rPr lang="en-US" b="1" dirty="0" err="1" smtClean="0">
                <a:solidFill>
                  <a:srgbClr val="FFC000"/>
                </a:solidFill>
              </a:rPr>
              <a:t>harus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diungkapkan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dalam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latar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belakang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masalah</a:t>
            </a:r>
            <a:r>
              <a:rPr lang="en-US" b="1" dirty="0" smtClean="0">
                <a:solidFill>
                  <a:srgbClr val="FFC000"/>
                </a:solidFill>
              </a:rPr>
              <a:t> (</a:t>
            </a:r>
            <a:r>
              <a:rPr lang="en-US" b="1" dirty="0" err="1" smtClean="0">
                <a:solidFill>
                  <a:srgbClr val="FFC000"/>
                </a:solidFill>
              </a:rPr>
              <a:t>Sangadji</a:t>
            </a:r>
            <a:r>
              <a:rPr lang="en-US" b="1" dirty="0" smtClean="0">
                <a:solidFill>
                  <a:srgbClr val="FFC000"/>
                </a:solidFill>
              </a:rPr>
              <a:t>, dkk.,2010):</a:t>
            </a:r>
          </a:p>
          <a:p>
            <a:pPr marL="457200" indent="-457200" algn="just">
              <a:buAutoNum type="arabicPeriod"/>
            </a:pPr>
            <a:r>
              <a:rPr lang="en-US" dirty="0" err="1" smtClean="0"/>
              <a:t>Mengungkapkan</a:t>
            </a:r>
            <a:r>
              <a:rPr lang="en-US" dirty="0" smtClean="0"/>
              <a:t> </a:t>
            </a:r>
            <a:r>
              <a:rPr lang="en-US" dirty="0" err="1" smtClean="0"/>
              <a:t>isu-isu</a:t>
            </a:r>
            <a:r>
              <a:rPr lang="en-US" dirty="0" smtClean="0"/>
              <a:t> (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, </a:t>
            </a:r>
            <a:r>
              <a:rPr lang="en-US" dirty="0" err="1" smtClean="0"/>
              <a:t>fenomena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komentar</a:t>
            </a:r>
            <a:r>
              <a:rPr lang="en-US" dirty="0" smtClean="0"/>
              <a:t> yang </a:t>
            </a:r>
            <a:r>
              <a:rPr lang="en-US" dirty="0" err="1" smtClean="0"/>
              <a:t>sedang</a:t>
            </a:r>
            <a:r>
              <a:rPr lang="en-US" dirty="0" smtClean="0"/>
              <a:t> </a:t>
            </a:r>
            <a:r>
              <a:rPr lang="en-US" dirty="0" err="1" smtClean="0"/>
              <a:t>ramai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)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isu</a:t>
            </a:r>
            <a:r>
              <a:rPr lang="en-US" dirty="0" smtClean="0">
                <a:solidFill>
                  <a:srgbClr val="FFFF00"/>
                </a:solidFill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berbeda</a:t>
            </a:r>
            <a:r>
              <a:rPr lang="en-US" dirty="0" smtClean="0">
                <a:solidFill>
                  <a:srgbClr val="FFFF00"/>
                </a:solidFill>
                <a:sym typeface="Wingdings" panose="05000000000000000000" pitchFamily="2" charset="2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sym typeface="Wingdings" panose="05000000000000000000" pitchFamily="2" charset="2"/>
              </a:rPr>
              <a:t>dengan</a:t>
            </a:r>
            <a:r>
              <a:rPr lang="en-US" dirty="0" smtClean="0">
                <a:solidFill>
                  <a:srgbClr val="FFFF00"/>
                </a:solidFill>
                <a:sym typeface="Wingdings" panose="05000000000000000000" pitchFamily="2" charset="2"/>
              </a:rPr>
              <a:t> gossip</a:t>
            </a:r>
          </a:p>
          <a:p>
            <a:pPr marL="457200" indent="-457200" algn="just">
              <a:buAutoNum type="arabicPeriod"/>
            </a:pPr>
            <a:r>
              <a:rPr lang="en-US" dirty="0" err="1" smtClean="0">
                <a:sym typeface="Wingdings" panose="05000000000000000000" pitchFamily="2" charset="2"/>
              </a:rPr>
              <a:t>Mengungkapkan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fakta-fakta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dirty="0" err="1" smtClean="0">
                <a:sym typeface="Wingdings" panose="05000000000000000000" pitchFamily="2" charset="2"/>
              </a:rPr>
              <a:t>bisa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berupa</a:t>
            </a:r>
            <a:r>
              <a:rPr lang="en-US" dirty="0" smtClean="0">
                <a:sym typeface="Wingdings" panose="05000000000000000000" pitchFamily="2" charset="2"/>
              </a:rPr>
              <a:t> data </a:t>
            </a:r>
            <a:r>
              <a:rPr lang="en-US" dirty="0" err="1" smtClean="0">
                <a:sym typeface="Wingdings" panose="05000000000000000000" pitchFamily="2" charset="2"/>
              </a:rPr>
              <a:t>dalam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bentuk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angka</a:t>
            </a:r>
            <a:r>
              <a:rPr lang="en-US" dirty="0" smtClean="0">
                <a:sym typeface="Wingdings" panose="05000000000000000000" pitchFamily="2" charset="2"/>
              </a:rPr>
              <a:t>, data </a:t>
            </a:r>
            <a:r>
              <a:rPr lang="en-US" dirty="0" err="1" smtClean="0">
                <a:sym typeface="Wingdings" panose="05000000000000000000" pitchFamily="2" charset="2"/>
              </a:rPr>
              <a:t>kualitatif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dirty="0" err="1" smtClean="0">
                <a:sym typeface="Wingdings" panose="05000000000000000000" pitchFamily="2" charset="2"/>
              </a:rPr>
              <a:t>dan</a:t>
            </a:r>
            <a:r>
              <a:rPr lang="en-US" dirty="0" smtClean="0">
                <a:sym typeface="Wingdings" panose="05000000000000000000" pitchFamily="2" charset="2"/>
              </a:rPr>
              <a:t> lain-lain. </a:t>
            </a:r>
            <a:r>
              <a:rPr lang="en-US" dirty="0" err="1" smtClean="0">
                <a:sym typeface="Wingdings" panose="05000000000000000000" pitchFamily="2" charset="2"/>
              </a:rPr>
              <a:t>Sumber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fakta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terkadang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berasal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dari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laporan-laporan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sebuah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instansi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atau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berasal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dari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penelitian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sebelumnya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marL="457200" indent="-457200" algn="just">
              <a:buAutoNum type="arabicPeriod"/>
            </a:pPr>
            <a:r>
              <a:rPr lang="en-US" dirty="0" err="1" smtClean="0">
                <a:sym typeface="Wingdings" panose="05000000000000000000" pitchFamily="2" charset="2"/>
              </a:rPr>
              <a:t>Mengungkapkan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nilai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guna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untuk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apa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masalah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dipecahkan</a:t>
            </a:r>
            <a:r>
              <a:rPr lang="en-US" dirty="0" smtClean="0">
                <a:sym typeface="Wingdings" panose="05000000000000000000" pitchFamily="2" charset="2"/>
              </a:rPr>
              <a:t> (</a:t>
            </a:r>
            <a:r>
              <a:rPr lang="en-US" dirty="0" err="1" smtClean="0">
                <a:sym typeface="Wingdings" panose="05000000000000000000" pitchFamily="2" charset="2"/>
              </a:rPr>
              <a:t>menguraikan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kebutuhan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penelitian</a:t>
            </a:r>
            <a:r>
              <a:rPr lang="en-US" dirty="0" smtClean="0">
                <a:sym typeface="Wingdings" panose="05000000000000000000" pitchFamily="2" charset="2"/>
              </a:rPr>
              <a:t>)</a:t>
            </a:r>
          </a:p>
          <a:p>
            <a:pPr marL="457200" indent="-457200" algn="just">
              <a:buAutoNum type="arabicPeriod"/>
            </a:pPr>
            <a:r>
              <a:rPr lang="en-US" dirty="0" err="1" smtClean="0">
                <a:sym typeface="Wingdings" panose="05000000000000000000" pitchFamily="2" charset="2"/>
              </a:rPr>
              <a:t>Memiliki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tingkat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kesukaran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berkenaan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dengan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pemecahan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masalah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masih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jarang</a:t>
            </a:r>
            <a:r>
              <a:rPr lang="en-US" dirty="0" smtClean="0">
                <a:sym typeface="Wingdings" panose="05000000000000000000" pitchFamily="2" charset="2"/>
              </a:rPr>
              <a:t>/</a:t>
            </a:r>
            <a:r>
              <a:rPr lang="en-US" dirty="0" err="1" smtClean="0">
                <a:sym typeface="Wingdings" panose="05000000000000000000" pitchFamily="2" charset="2"/>
              </a:rPr>
              <a:t>langka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sehingga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menjadi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masukan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berharga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bagi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siapapun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35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Cara </a:t>
            </a:r>
            <a:br>
              <a:rPr lang="en-US" dirty="0" smtClean="0"/>
            </a:br>
            <a:r>
              <a:rPr lang="en-US" dirty="0" err="1" smtClean="0"/>
              <a:t>mengindentifikasi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Membaca</a:t>
            </a:r>
            <a:r>
              <a:rPr lang="en-US" dirty="0" smtClean="0"/>
              <a:t> </a:t>
            </a:r>
            <a:r>
              <a:rPr lang="en-US" dirty="0" err="1" smtClean="0"/>
              <a:t>literatur</a:t>
            </a:r>
            <a:r>
              <a:rPr lang="en-US" dirty="0" smtClean="0"/>
              <a:t> </a:t>
            </a:r>
            <a:r>
              <a:rPr lang="en-US" dirty="0" err="1" smtClean="0"/>
              <a:t>sebanyak-banyaknya</a:t>
            </a:r>
            <a:endParaRPr lang="en-US" dirty="0" smtClean="0"/>
          </a:p>
          <a:p>
            <a:r>
              <a:rPr lang="en-US" dirty="0" err="1" smtClean="0"/>
              <a:t>Menghadiri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seminar yang </a:t>
            </a:r>
            <a:r>
              <a:rPr lang="en-US" dirty="0" err="1" smtClean="0"/>
              <a:t>terkait</a:t>
            </a:r>
            <a:endParaRPr lang="en-US" dirty="0" smtClean="0"/>
          </a:p>
          <a:p>
            <a:r>
              <a:rPr lang="en-US" dirty="0" err="1" smtClean="0"/>
              <a:t>Mengadakan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dekat</a:t>
            </a:r>
            <a:endParaRPr lang="en-US" dirty="0" smtClean="0"/>
          </a:p>
          <a:p>
            <a:r>
              <a:rPr lang="en-US" dirty="0" err="1" smtClean="0"/>
              <a:t>Mengadakan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mencatat</a:t>
            </a:r>
            <a:r>
              <a:rPr lang="en-US" dirty="0" smtClean="0"/>
              <a:t> </a:t>
            </a:r>
            <a:r>
              <a:rPr lang="en-US" dirty="0" err="1" smtClean="0"/>
              <a:t>hasilnya</a:t>
            </a:r>
            <a:endParaRPr lang="en-US" dirty="0" smtClean="0"/>
          </a:p>
          <a:p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penekanan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isi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metodologinya</a:t>
            </a:r>
            <a:endParaRPr lang="en-US" dirty="0" smtClean="0"/>
          </a:p>
          <a:p>
            <a:r>
              <a:rPr lang="en-US" dirty="0" err="1" smtClean="0"/>
              <a:t>Mengunjungi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perpustakaan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760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bukan</a:t>
            </a:r>
            <a:r>
              <a:rPr lang="en-US" dirty="0" smtClean="0"/>
              <a:t> </a:t>
            </a:r>
            <a:r>
              <a:rPr lang="en-US" dirty="0" err="1" smtClean="0"/>
              <a:t>mencari-cari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, </a:t>
            </a:r>
            <a:r>
              <a:rPr lang="en-US" dirty="0" err="1" smtClean="0"/>
              <a:t>justru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menyelesaikan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semua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perlu</a:t>
            </a:r>
            <a:r>
              <a:rPr lang="en-US" dirty="0" smtClean="0"/>
              <a:t> </a:t>
            </a:r>
            <a:r>
              <a:rPr lang="en-US" dirty="0" err="1" smtClean="0"/>
              <a:t>diselesaikan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diawali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fenomena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terdapat</a:t>
            </a:r>
            <a:r>
              <a:rPr lang="en-US" dirty="0" smtClean="0"/>
              <a:t> di </a:t>
            </a:r>
            <a:r>
              <a:rPr lang="en-US" dirty="0" err="1" smtClean="0"/>
              <a:t>masyarakat</a:t>
            </a:r>
            <a:r>
              <a:rPr lang="en-US" dirty="0" smtClean="0"/>
              <a:t>,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dipilah-pilah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bidang</a:t>
            </a:r>
            <a:r>
              <a:rPr lang="en-US" dirty="0" smtClean="0"/>
              <a:t> </a:t>
            </a:r>
            <a:r>
              <a:rPr lang="en-US" dirty="0" err="1" smtClean="0"/>
              <a:t>ilmu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dikaji</a:t>
            </a:r>
            <a:r>
              <a:rPr lang="en-US" dirty="0" smtClean="0"/>
              <a:t>.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kaidah-kaidah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menjunjung</a:t>
            </a:r>
            <a:r>
              <a:rPr lang="en-US" dirty="0" smtClean="0"/>
              <a:t> </a:t>
            </a:r>
            <a:r>
              <a:rPr lang="en-US" dirty="0" err="1" smtClean="0"/>
              <a:t>tinggi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Firdaus</a:t>
            </a:r>
            <a:r>
              <a:rPr lang="en-US" dirty="0" smtClean="0"/>
              <a:t> &amp; </a:t>
            </a:r>
            <a:r>
              <a:rPr lang="en-US" dirty="0" err="1" smtClean="0"/>
              <a:t>Fakhry</a:t>
            </a:r>
            <a:r>
              <a:rPr lang="en-US" dirty="0" smtClean="0"/>
              <a:t> Zamzam,2018)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3962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Latihan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00000"/>
              </a:lnSpc>
              <a:buFontTx/>
              <a:buChar char="-"/>
            </a:pP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yang </a:t>
            </a:r>
            <a:r>
              <a:rPr lang="en-US" dirty="0" err="1" smtClean="0"/>
              <a:t>dipilih</a:t>
            </a:r>
            <a:r>
              <a:rPr lang="en-US" dirty="0" smtClean="0"/>
              <a:t> </a:t>
            </a:r>
            <a:r>
              <a:rPr lang="en-US" dirty="0" err="1" smtClean="0"/>
              <a:t>sebelumnya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di </a:t>
            </a:r>
            <a:r>
              <a:rPr lang="en-US" dirty="0" err="1" smtClean="0"/>
              <a:t>lapangan</a:t>
            </a:r>
            <a:r>
              <a:rPr lang="en-US" dirty="0" smtClean="0"/>
              <a:t>, </a:t>
            </a:r>
            <a:r>
              <a:rPr lang="en-US" dirty="0" err="1" smtClean="0"/>
              <a:t>silahkan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tentukan</a:t>
            </a:r>
            <a:r>
              <a:rPr lang="en-US" dirty="0" smtClean="0"/>
              <a:t> </a:t>
            </a:r>
            <a:r>
              <a:rPr lang="en-US" dirty="0" err="1" smtClean="0"/>
              <a:t>Identifikasi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yang </a:t>
            </a:r>
            <a:r>
              <a:rPr lang="en-US" dirty="0" err="1" smtClean="0"/>
              <a:t>nantinya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di proposal </a:t>
            </a:r>
            <a:r>
              <a:rPr lang="en-US" dirty="0" err="1" smtClean="0"/>
              <a:t>anda</a:t>
            </a:r>
            <a:r>
              <a:rPr lang="en-US" dirty="0" smtClean="0"/>
              <a:t>.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dirty="0" err="1" smtClean="0"/>
              <a:t>Kirimkan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email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</a:t>
            </a:r>
            <a:r>
              <a:rPr lang="en-US" dirty="0" err="1" smtClean="0"/>
              <a:t>subyek</a:t>
            </a:r>
            <a:r>
              <a:rPr lang="en-US" dirty="0" smtClean="0"/>
              <a:t> email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nama</a:t>
            </a:r>
            <a:r>
              <a:rPr lang="en-US" dirty="0" smtClean="0"/>
              <a:t> file </a:t>
            </a:r>
            <a:r>
              <a:rPr lang="en-US" b="1" dirty="0" smtClean="0">
                <a:solidFill>
                  <a:srgbClr val="FFC000"/>
                </a:solidFill>
              </a:rPr>
              <a:t>PSTA_NIM_LBM</a:t>
            </a:r>
            <a:r>
              <a:rPr lang="en-US" dirty="0" smtClean="0"/>
              <a:t>, paling </a:t>
            </a:r>
            <a:r>
              <a:rPr lang="en-US" dirty="0" err="1" smtClean="0"/>
              <a:t>lambat</a:t>
            </a:r>
            <a:r>
              <a:rPr lang="en-US" dirty="0" smtClean="0"/>
              <a:t> </a:t>
            </a:r>
            <a:r>
              <a:rPr lang="en-US" dirty="0" err="1" smtClean="0"/>
              <a:t>hari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Sabtu</a:t>
            </a:r>
            <a:r>
              <a:rPr lang="en-US" b="1" dirty="0" smtClean="0">
                <a:solidFill>
                  <a:srgbClr val="FF0000"/>
                </a:solidFill>
              </a:rPr>
              <a:t> 2 Mei 2020 </a:t>
            </a:r>
            <a:r>
              <a:rPr lang="en-US" b="1" dirty="0" err="1" smtClean="0">
                <a:solidFill>
                  <a:srgbClr val="FF0000"/>
                </a:solidFill>
              </a:rPr>
              <a:t>pukul</a:t>
            </a:r>
            <a:r>
              <a:rPr lang="en-US" b="1" dirty="0" smtClean="0">
                <a:solidFill>
                  <a:srgbClr val="FF0000"/>
                </a:solidFill>
              </a:rPr>
              <a:t> 08.30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dirty="0" smtClean="0"/>
              <a:t>File </a:t>
            </a:r>
            <a:r>
              <a:rPr lang="en-US" dirty="0" err="1" smtClean="0"/>
              <a:t>dibuat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C000"/>
                </a:solidFill>
              </a:rPr>
              <a:t>.</a:t>
            </a:r>
            <a:r>
              <a:rPr lang="en-US" b="1" dirty="0" err="1" smtClean="0">
                <a:solidFill>
                  <a:srgbClr val="FFC000"/>
                </a:solidFill>
              </a:rPr>
              <a:t>docx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atau</a:t>
            </a:r>
            <a:r>
              <a:rPr lang="en-US" b="1" dirty="0" smtClean="0">
                <a:solidFill>
                  <a:srgbClr val="FFC000"/>
                </a:solidFill>
              </a:rPr>
              <a:t> .doc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en-US" dirty="0" err="1" smtClean="0"/>
              <a:t>Lampirkan</a:t>
            </a:r>
            <a:r>
              <a:rPr lang="en-US" dirty="0" smtClean="0"/>
              <a:t> data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539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Pengertian</a:t>
            </a:r>
            <a:r>
              <a:rPr lang="en-US" b="1" dirty="0" smtClean="0"/>
              <a:t>(1)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FontTx/>
              <a:buChar char="-"/>
            </a:pPr>
            <a:r>
              <a:rPr lang="en-US" b="1" dirty="0" err="1" smtClean="0">
                <a:solidFill>
                  <a:srgbClr val="FF0000"/>
                </a:solidFill>
              </a:rPr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kesenjangan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harapan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kenyataan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yang </a:t>
            </a:r>
            <a:r>
              <a:rPr lang="en-US" dirty="0" err="1" smtClean="0"/>
              <a:t>tersedia</a:t>
            </a:r>
            <a:r>
              <a:rPr lang="en-US" dirty="0" smtClean="0"/>
              <a:t>, </a:t>
            </a:r>
            <a:r>
              <a:rPr lang="en-US" dirty="0" err="1" smtClean="0"/>
              <a:t>antara</a:t>
            </a:r>
            <a:r>
              <a:rPr lang="en-US" dirty="0" smtClean="0"/>
              <a:t> yang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(Suryabrata,1994)</a:t>
            </a:r>
          </a:p>
          <a:p>
            <a:pPr algn="just">
              <a:buFontTx/>
              <a:buChar char="-"/>
            </a:pPr>
            <a:r>
              <a:rPr lang="en-US" b="1" dirty="0" err="1" smtClean="0">
                <a:solidFill>
                  <a:srgbClr val="FF0000"/>
                </a:solidFill>
              </a:rPr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ketidakserasian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seharusnya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benar-benar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(</a:t>
            </a:r>
            <a:r>
              <a:rPr lang="en-US" dirty="0" err="1" smtClean="0"/>
              <a:t>baik</a:t>
            </a:r>
            <a:r>
              <a:rPr lang="en-US" dirty="0" smtClean="0"/>
              <a:t> yang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),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ketidakserasian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perlunya</a:t>
            </a:r>
            <a:r>
              <a:rPr lang="en-US" dirty="0" smtClean="0"/>
              <a:t> </a:t>
            </a:r>
            <a:r>
              <a:rPr lang="en-US" dirty="0" err="1" smtClean="0"/>
              <a:t>penyelesaian</a:t>
            </a:r>
            <a:r>
              <a:rPr lang="en-US" dirty="0" smtClean="0"/>
              <a:t> agar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padu</a:t>
            </a:r>
            <a:r>
              <a:rPr lang="en-US" dirty="0" smtClean="0"/>
              <a:t>, </a:t>
            </a:r>
            <a:r>
              <a:rPr lang="en-US" dirty="0" err="1" smtClean="0"/>
              <a:t>penyelesaian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</a:t>
            </a:r>
            <a:r>
              <a:rPr lang="en-US" dirty="0" err="1" smtClean="0"/>
              <a:t>kualitatif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kuantitatif</a:t>
            </a:r>
            <a:r>
              <a:rPr lang="en-US" dirty="0" smtClean="0"/>
              <a:t> (A. </a:t>
            </a:r>
            <a:r>
              <a:rPr lang="en-US" dirty="0" err="1" smtClean="0"/>
              <a:t>Anggito</a:t>
            </a:r>
            <a:r>
              <a:rPr lang="en-US" dirty="0" smtClean="0"/>
              <a:t> &amp; J. Setiawan,2018)</a:t>
            </a:r>
          </a:p>
          <a:p>
            <a:pPr algn="just">
              <a:buFontTx/>
              <a:buChar char="-"/>
            </a:pPr>
            <a:r>
              <a:rPr lang="en-US" b="1" dirty="0" err="1" smtClean="0">
                <a:solidFill>
                  <a:srgbClr val="FF0000"/>
                </a:solidFill>
              </a:rPr>
              <a:t>Latar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</a:t>
            </a:r>
            <a:r>
              <a:rPr lang="en-US" b="1" dirty="0" err="1" smtClean="0">
                <a:solidFill>
                  <a:srgbClr val="FF0000"/>
                </a:solidFill>
              </a:rPr>
              <a:t>elakang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</a:t>
            </a:r>
            <a:r>
              <a:rPr lang="en-US" b="1" dirty="0" err="1" smtClean="0">
                <a:solidFill>
                  <a:srgbClr val="FF0000"/>
                </a:solidFill>
              </a:rPr>
              <a:t>asalah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terkadang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istilah-istilah</a:t>
            </a:r>
            <a:r>
              <a:rPr lang="en-US" dirty="0" smtClean="0"/>
              <a:t> lain yang </a:t>
            </a:r>
            <a:r>
              <a:rPr lang="en-US" dirty="0" err="1" smtClean="0"/>
              <a:t>sebenarnya</a:t>
            </a:r>
            <a:r>
              <a:rPr lang="en-US" dirty="0" smtClean="0"/>
              <a:t> </a:t>
            </a:r>
            <a:r>
              <a:rPr lang="en-US" dirty="0" err="1" smtClean="0"/>
              <a:t>bermakna</a:t>
            </a:r>
            <a:r>
              <a:rPr lang="en-US" dirty="0" smtClean="0"/>
              <a:t> </a:t>
            </a:r>
            <a:r>
              <a:rPr lang="en-US" dirty="0" err="1" smtClean="0"/>
              <a:t>sama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judul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alasan</a:t>
            </a:r>
            <a:r>
              <a:rPr lang="en-US" dirty="0" smtClean="0"/>
              <a:t> </a:t>
            </a:r>
            <a:r>
              <a:rPr lang="en-US" dirty="0" err="1" smtClean="0"/>
              <a:t>pemilihan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,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yang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istilah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(Faisal,1990)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27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Pengertian</a:t>
            </a:r>
            <a:r>
              <a:rPr lang="en-US" b="1" dirty="0" smtClean="0"/>
              <a:t>(2)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Tx/>
              <a:buChar char="-"/>
            </a:pPr>
            <a:r>
              <a:rPr lang="en-US" b="1" dirty="0" err="1" smtClean="0">
                <a:solidFill>
                  <a:srgbClr val="FF0000"/>
                </a:solidFill>
              </a:rPr>
              <a:t>Latar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</a:t>
            </a:r>
            <a:r>
              <a:rPr lang="en-US" b="1" dirty="0" err="1" smtClean="0">
                <a:solidFill>
                  <a:srgbClr val="FF0000"/>
                </a:solidFill>
              </a:rPr>
              <a:t>elakang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</a:t>
            </a:r>
            <a:r>
              <a:rPr lang="en-US" b="1" dirty="0" err="1" smtClean="0">
                <a:solidFill>
                  <a:srgbClr val="FF0000"/>
                </a:solidFill>
              </a:rPr>
              <a:t>asalah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terutama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ilmiah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skripsi</a:t>
            </a:r>
            <a:r>
              <a:rPr lang="en-US" dirty="0" smtClean="0"/>
              <a:t>, </a:t>
            </a:r>
            <a:r>
              <a:rPr lang="en-US" dirty="0" err="1" smtClean="0"/>
              <a:t>tesis</a:t>
            </a:r>
            <a:r>
              <a:rPr lang="en-US" dirty="0" smtClean="0"/>
              <a:t>, </a:t>
            </a:r>
            <a:r>
              <a:rPr lang="en-US" dirty="0" err="1" smtClean="0"/>
              <a:t>desertasi</a:t>
            </a:r>
            <a:r>
              <a:rPr lang="en-US" dirty="0" smtClean="0"/>
              <a:t>, paper, </a:t>
            </a:r>
            <a:r>
              <a:rPr lang="en-US" dirty="0" err="1" smtClean="0"/>
              <a:t>jurnal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(Subiyanto,1997)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b="1" dirty="0" err="1" smtClean="0">
                <a:solidFill>
                  <a:srgbClr val="FF0000"/>
                </a:solidFill>
              </a:rPr>
              <a:t>Identifikasi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masalah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dirty="0"/>
              <a:t>(</a:t>
            </a:r>
            <a:r>
              <a:rPr lang="en-US" i="1" dirty="0"/>
              <a:t>problem identification)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/>
              <a:t>suatu</a:t>
            </a:r>
            <a:r>
              <a:rPr lang="en-US" dirty="0"/>
              <a:t> proses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pengenalan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inventarisasi</a:t>
            </a:r>
            <a:r>
              <a:rPr lang="en-US" dirty="0"/>
              <a:t> </a:t>
            </a:r>
            <a:r>
              <a:rPr lang="en-US" dirty="0" err="1" smtClean="0"/>
              <a:t>masalah</a:t>
            </a:r>
            <a:endParaRPr lang="en-US" dirty="0" smtClean="0"/>
          </a:p>
          <a:p>
            <a:pPr algn="just">
              <a:buFontTx/>
              <a:buChar char="-"/>
            </a:pP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penelitian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kesulitan</a:t>
            </a:r>
            <a:r>
              <a:rPr lang="en-US" dirty="0"/>
              <a:t>, </a:t>
            </a:r>
            <a:r>
              <a:rPr lang="en-US" dirty="0" err="1"/>
              <a:t>situasi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jelas</a:t>
            </a:r>
            <a:r>
              <a:rPr lang="en-US" dirty="0"/>
              <a:t> yang </a:t>
            </a:r>
            <a:r>
              <a:rPr lang="en-US" dirty="0" err="1"/>
              <a:t>dialami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peneliti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konteks</a:t>
            </a:r>
            <a:r>
              <a:rPr lang="en-US" dirty="0"/>
              <a:t> </a:t>
            </a:r>
            <a:r>
              <a:rPr lang="en-US" dirty="0" err="1"/>
              <a:t>praktis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teoretis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yang </a:t>
            </a:r>
            <a:r>
              <a:rPr lang="en-US" dirty="0" err="1"/>
              <a:t>nyata</a:t>
            </a:r>
            <a:r>
              <a:rPr lang="en-US" dirty="0"/>
              <a:t>, </a:t>
            </a:r>
            <a:r>
              <a:rPr lang="en-US" dirty="0" err="1"/>
              <a:t>klarifikasi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menawarkan</a:t>
            </a:r>
            <a:r>
              <a:rPr lang="en-US" dirty="0"/>
              <a:t> </a:t>
            </a:r>
            <a:r>
              <a:rPr lang="en-US" dirty="0" err="1"/>
              <a:t>solusi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itu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94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Fungsi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Latar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belakang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proposal </a:t>
            </a:r>
            <a:r>
              <a:rPr lang="en-US" dirty="0" err="1" smtClean="0"/>
              <a:t>penelitian</a:t>
            </a:r>
            <a:r>
              <a:rPr lang="en-US" dirty="0" smtClean="0"/>
              <a:t>. </a:t>
            </a:r>
            <a:r>
              <a:rPr lang="en-US" dirty="0" err="1" smtClean="0"/>
              <a:t>Kunci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menguraikan</a:t>
            </a:r>
            <a:r>
              <a:rPr lang="en-US" dirty="0" smtClean="0"/>
              <a:t> ide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diuraikan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deduksi</a:t>
            </a:r>
            <a:r>
              <a:rPr lang="en-US" dirty="0" smtClean="0"/>
              <a:t>,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dimulai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hal-hal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</a:t>
            </a:r>
            <a:r>
              <a:rPr lang="en-US" dirty="0" err="1" smtClean="0"/>
              <a:t>kemudian</a:t>
            </a:r>
            <a:r>
              <a:rPr lang="en-US" dirty="0" smtClean="0"/>
              <a:t> </a:t>
            </a:r>
            <a:r>
              <a:rPr lang="en-US" dirty="0" err="1" smtClean="0"/>
              <a:t>diakhiri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pembatasan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Identifikasi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masalah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petunjuk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err="1" smtClean="0">
                <a:solidFill>
                  <a:srgbClr val="FF0000"/>
                </a:solidFill>
              </a:rPr>
              <a:t>Identifikasi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masalah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diadakannya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614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Model </a:t>
            </a:r>
            <a:r>
              <a:rPr lang="en-US" b="1" dirty="0" err="1" smtClean="0"/>
              <a:t>Latar</a:t>
            </a:r>
            <a:r>
              <a:rPr lang="en-US" b="1" dirty="0" smtClean="0"/>
              <a:t> </a:t>
            </a:r>
            <a:r>
              <a:rPr lang="en-US" b="1" dirty="0" err="1" smtClean="0"/>
              <a:t>belakang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b="1" dirty="0" smtClean="0">
                <a:solidFill>
                  <a:srgbClr val="FFC000"/>
                </a:solidFill>
              </a:rPr>
              <a:t>Model yang </a:t>
            </a:r>
            <a:r>
              <a:rPr lang="en-US" b="1" dirty="0" err="1" smtClean="0">
                <a:solidFill>
                  <a:srgbClr val="FFC000"/>
                </a:solidFill>
              </a:rPr>
              <a:t>dapat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digunakan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dalam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membuat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latar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belakang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masalah</a:t>
            </a:r>
            <a:r>
              <a:rPr lang="en-US" b="1" dirty="0" smtClean="0">
                <a:solidFill>
                  <a:srgbClr val="FFC000"/>
                </a:solidFill>
              </a:rPr>
              <a:t>(</a:t>
            </a:r>
            <a:r>
              <a:rPr lang="en-US" b="1" dirty="0" err="1" smtClean="0">
                <a:solidFill>
                  <a:srgbClr val="FFC000"/>
                </a:solidFill>
              </a:rPr>
              <a:t>Bambang</a:t>
            </a:r>
            <a:r>
              <a:rPr lang="en-US" b="1" dirty="0" smtClean="0">
                <a:solidFill>
                  <a:srgbClr val="FFC000"/>
                </a:solidFill>
              </a:rPr>
              <a:t> &amp; Lina,2005):</a:t>
            </a:r>
          </a:p>
          <a:p>
            <a:pPr marL="457200" indent="-457200" algn="just">
              <a:buAutoNum type="arabicPeriod"/>
            </a:pPr>
            <a:r>
              <a:rPr lang="en-US" dirty="0" err="1" smtClean="0"/>
              <a:t>Menguraikan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kesenjangan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obyektif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normatif</a:t>
            </a:r>
            <a:r>
              <a:rPr lang="en-US" dirty="0" smtClean="0"/>
              <a:t>/</a:t>
            </a:r>
            <a:r>
              <a:rPr lang="en-US" dirty="0" err="1" smtClean="0"/>
              <a:t>asumsi-asumsi</a:t>
            </a:r>
            <a:r>
              <a:rPr lang="en-US" dirty="0" smtClean="0"/>
              <a:t> </a:t>
            </a:r>
            <a:r>
              <a:rPr lang="en-US" dirty="0" err="1" smtClean="0"/>
              <a:t>tertentu</a:t>
            </a:r>
            <a:r>
              <a:rPr lang="en-US" dirty="0" smtClean="0"/>
              <a:t>.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obyektif</a:t>
            </a:r>
            <a:r>
              <a:rPr lang="en-US" dirty="0" smtClean="0"/>
              <a:t> </a:t>
            </a:r>
            <a:r>
              <a:rPr lang="en-US" dirty="0" err="1" smtClean="0"/>
              <a:t>digambarkan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data </a:t>
            </a:r>
            <a:r>
              <a:rPr lang="en-US" dirty="0" err="1" smtClean="0"/>
              <a:t>sekunder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sedangkan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normatif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,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norma</a:t>
            </a:r>
            <a:r>
              <a:rPr lang="en-US" dirty="0" smtClean="0"/>
              <a:t> yang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endParaRPr lang="en-US" dirty="0" smtClean="0"/>
          </a:p>
          <a:p>
            <a:pPr marL="457200" indent="-457200" algn="just">
              <a:buAutoNum type="arabicPeriod"/>
            </a:pP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perkembangan</a:t>
            </a:r>
            <a:r>
              <a:rPr lang="en-US" dirty="0" smtClean="0"/>
              <a:t>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obyektif</a:t>
            </a:r>
            <a:r>
              <a:rPr lang="en-US" dirty="0" smtClean="0"/>
              <a:t> </a:t>
            </a:r>
            <a:r>
              <a:rPr lang="en-US" dirty="0" err="1" smtClean="0"/>
              <a:t>tanpa</a:t>
            </a:r>
            <a:r>
              <a:rPr lang="en-US" dirty="0" smtClean="0"/>
              <a:t> </a:t>
            </a:r>
            <a:r>
              <a:rPr lang="en-US" dirty="0" err="1" smtClean="0"/>
              <a:t>membandingannya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kondisi</a:t>
            </a:r>
            <a:r>
              <a:rPr lang="en-US" dirty="0" smtClean="0"/>
              <a:t> </a:t>
            </a:r>
            <a:r>
              <a:rPr lang="en-US" dirty="0" err="1" smtClean="0"/>
              <a:t>normatif</a:t>
            </a:r>
            <a:r>
              <a:rPr lang="en-US" dirty="0" smtClean="0"/>
              <a:t> (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menggambarkan</a:t>
            </a:r>
            <a:r>
              <a:rPr lang="en-US" dirty="0" smtClean="0"/>
              <a:t> </a:t>
            </a:r>
            <a:r>
              <a:rPr lang="en-US" dirty="0" err="1" smtClean="0"/>
              <a:t>karakteristik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gejala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rinci</a:t>
            </a:r>
            <a:r>
              <a:rPr lang="en-US" dirty="0" smtClean="0"/>
              <a:t>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74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b="1" dirty="0" err="1" smtClean="0"/>
              <a:t>Penentuan</a:t>
            </a:r>
            <a:r>
              <a:rPr lang="en-US" b="1" dirty="0" smtClean="0"/>
              <a:t> </a:t>
            </a:r>
            <a:r>
              <a:rPr lang="en-US" b="1" dirty="0" err="1" smtClean="0"/>
              <a:t>Masalah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srgbClr val="FFC000"/>
                </a:solidFill>
              </a:rPr>
              <a:t>Hal-</a:t>
            </a:r>
            <a:r>
              <a:rPr lang="en-US" b="1" dirty="0" err="1" smtClean="0">
                <a:solidFill>
                  <a:srgbClr val="FFC000"/>
                </a:solidFill>
              </a:rPr>
              <a:t>hal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>
                <a:solidFill>
                  <a:srgbClr val="FFC000"/>
                </a:solidFill>
              </a:rPr>
              <a:t>yang </a:t>
            </a:r>
            <a:r>
              <a:rPr lang="en-US" b="1" dirty="0" err="1">
                <a:solidFill>
                  <a:srgbClr val="FFC000"/>
                </a:solidFill>
              </a:rPr>
              <a:t>harus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dilakukan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oleh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seorang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peneliti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dalam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menganalisis</a:t>
            </a:r>
            <a:r>
              <a:rPr lang="en-US" b="1" dirty="0">
                <a:solidFill>
                  <a:srgbClr val="FFC000"/>
                </a:solidFill>
              </a:rPr>
              <a:t> </a:t>
            </a:r>
            <a:r>
              <a:rPr lang="en-US" b="1" dirty="0" err="1">
                <a:solidFill>
                  <a:srgbClr val="FFC000"/>
                </a:solidFill>
              </a:rPr>
              <a:t>situasi</a:t>
            </a:r>
            <a:r>
              <a:rPr lang="en-US" b="1" dirty="0">
                <a:solidFill>
                  <a:srgbClr val="FFC000"/>
                </a:solidFill>
              </a:rPr>
              <a:t> yang </a:t>
            </a:r>
            <a:r>
              <a:rPr lang="en-US" b="1" dirty="0" err="1">
                <a:solidFill>
                  <a:srgbClr val="FFC000"/>
                </a:solidFill>
              </a:rPr>
              <a:t>bermasalah</a:t>
            </a:r>
            <a:r>
              <a:rPr lang="en-US" b="1" dirty="0">
                <a:solidFill>
                  <a:srgbClr val="FFC000"/>
                </a:solidFill>
              </a:rPr>
              <a:t> (Van Dalen, 1973</a:t>
            </a:r>
            <a:r>
              <a:rPr lang="en-US" b="1" dirty="0" smtClean="0">
                <a:solidFill>
                  <a:srgbClr val="FFC000"/>
                </a:solidFill>
              </a:rPr>
              <a:t>):</a:t>
            </a:r>
            <a:endParaRPr lang="en-US" b="1" dirty="0">
              <a:solidFill>
                <a:srgbClr val="FFC000"/>
              </a:solidFill>
            </a:endParaRP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 smtClean="0"/>
              <a:t>Akumulasi</a:t>
            </a:r>
            <a:r>
              <a:rPr lang="en-US" dirty="0" smtClean="0"/>
              <a:t> </a:t>
            </a:r>
            <a:r>
              <a:rPr lang="en-US" dirty="0" err="1"/>
              <a:t>fakta</a:t>
            </a:r>
            <a:r>
              <a:rPr lang="en-US" dirty="0"/>
              <a:t> yang </a:t>
            </a:r>
            <a:r>
              <a:rPr lang="en-US" dirty="0" err="1"/>
              <a:t>terkait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 smtClean="0"/>
              <a:t>tersebut</a:t>
            </a:r>
            <a:r>
              <a:rPr lang="en-US" dirty="0"/>
              <a:t>;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Mengamati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 smtClean="0"/>
              <a:t>relevansinya</a:t>
            </a:r>
            <a:r>
              <a:rPr lang="en-US" dirty="0" smtClean="0"/>
              <a:t>;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mengungkapkan</a:t>
            </a:r>
            <a:r>
              <a:rPr lang="en-US" dirty="0"/>
              <a:t> </a:t>
            </a:r>
            <a:r>
              <a:rPr lang="en-US" dirty="0" err="1"/>
              <a:t>kesulitan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, </a:t>
            </a:r>
            <a:r>
              <a:rPr lang="en-US" dirty="0" err="1"/>
              <a:t>periksa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 smtClean="0"/>
              <a:t>fakta</a:t>
            </a:r>
            <a:r>
              <a:rPr lang="en-US" dirty="0"/>
              <a:t>;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/>
              <a:t>penyebab</a:t>
            </a:r>
            <a:r>
              <a:rPr lang="en-US" dirty="0"/>
              <a:t> </a:t>
            </a:r>
            <a:r>
              <a:rPr lang="en-US" dirty="0" err="1" smtClean="0"/>
              <a:t>kesulitan</a:t>
            </a:r>
            <a:r>
              <a:rPr lang="en-US" dirty="0" smtClean="0"/>
              <a:t>;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relevansi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pengamatan</a:t>
            </a:r>
            <a:r>
              <a:rPr lang="en-US" dirty="0"/>
              <a:t> &amp; </a:t>
            </a:r>
            <a:r>
              <a:rPr lang="en-US" dirty="0" err="1" smtClean="0"/>
              <a:t>analisis</a:t>
            </a:r>
            <a:r>
              <a:rPr lang="en-US" dirty="0" smtClean="0"/>
              <a:t>;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Menelusuri</a:t>
            </a:r>
            <a:r>
              <a:rPr lang="en-US" dirty="0"/>
              <a:t> </a:t>
            </a:r>
            <a:r>
              <a:rPr lang="en-US" dirty="0" err="1"/>
              <a:t>hubungan</a:t>
            </a:r>
            <a:r>
              <a:rPr lang="en-US" dirty="0"/>
              <a:t> di </a:t>
            </a:r>
            <a:r>
              <a:rPr lang="en-US" dirty="0" err="1"/>
              <a:t>antara</a:t>
            </a:r>
            <a:r>
              <a:rPr lang="en-US" dirty="0"/>
              <a:t> </a:t>
            </a:r>
            <a:r>
              <a:rPr lang="en-US" dirty="0" err="1"/>
              <a:t>penjelasan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juga</a:t>
            </a:r>
            <a:r>
              <a:rPr lang="en-US" dirty="0"/>
              <a:t> </a:t>
            </a:r>
            <a:r>
              <a:rPr lang="en-US" dirty="0" err="1"/>
              <a:t>hubungannya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;</a:t>
            </a:r>
            <a:endParaRPr lang="en-US" dirty="0"/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en-US" dirty="0" err="1"/>
              <a:t>Mempertanyakan</a:t>
            </a:r>
            <a:r>
              <a:rPr lang="en-US" dirty="0"/>
              <a:t> </a:t>
            </a:r>
            <a:r>
              <a:rPr lang="en-US" dirty="0" err="1"/>
              <a:t>asumsi</a:t>
            </a:r>
            <a:r>
              <a:rPr lang="en-US" dirty="0"/>
              <a:t> yang </a:t>
            </a:r>
            <a:r>
              <a:rPr lang="en-US" dirty="0" err="1"/>
              <a:t>mendasari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792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Hal-</a:t>
            </a:r>
            <a:r>
              <a:rPr lang="en-US" b="1" dirty="0" err="1" smtClean="0"/>
              <a:t>hal</a:t>
            </a:r>
            <a:r>
              <a:rPr lang="en-US" b="1" dirty="0" smtClean="0"/>
              <a:t> yang </a:t>
            </a:r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diperhatikan</a:t>
            </a:r>
            <a:r>
              <a:rPr lang="en-US" b="1" dirty="0" smtClean="0"/>
              <a:t>(1)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2000" b="1" dirty="0" err="1">
                <a:solidFill>
                  <a:srgbClr val="FF0000"/>
                </a:solidFill>
              </a:rPr>
              <a:t>Masalah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memenuhi</a:t>
            </a:r>
            <a:r>
              <a:rPr lang="en-US" sz="2000" dirty="0"/>
              <a:t> </a:t>
            </a:r>
            <a:r>
              <a:rPr lang="en-US" sz="2000" dirty="0" err="1"/>
              <a:t>syarat-syarat</a:t>
            </a:r>
            <a:r>
              <a:rPr lang="en-US" sz="2000" dirty="0"/>
              <a:t> </a:t>
            </a:r>
            <a:r>
              <a:rPr lang="en-US" sz="2000" dirty="0" err="1" smtClean="0"/>
              <a:t>keilmuan</a:t>
            </a:r>
            <a:r>
              <a:rPr lang="en-US" sz="2000" dirty="0"/>
              <a:t> </a:t>
            </a:r>
            <a:r>
              <a:rPr lang="en-US" sz="2000" dirty="0" smtClean="0"/>
              <a:t>(</a:t>
            </a:r>
            <a:r>
              <a:rPr lang="en-US" sz="2000" dirty="0" err="1" smtClean="0"/>
              <a:t>harus</a:t>
            </a:r>
            <a:r>
              <a:rPr lang="en-US" sz="2000" dirty="0" smtClean="0"/>
              <a:t> linier </a:t>
            </a:r>
            <a:r>
              <a:rPr lang="en-US" sz="2000" dirty="0" err="1" smtClean="0"/>
              <a:t>dengan</a:t>
            </a:r>
            <a:r>
              <a:rPr lang="en-US" sz="2000" dirty="0" smtClean="0"/>
              <a:t> </a:t>
            </a:r>
            <a:r>
              <a:rPr lang="en-US" sz="2000" dirty="0" err="1" smtClean="0"/>
              <a:t>disiplin</a:t>
            </a:r>
            <a:r>
              <a:rPr lang="en-US" sz="2000" dirty="0" smtClean="0"/>
              <a:t> </a:t>
            </a:r>
            <a:r>
              <a:rPr lang="en-US" sz="2000" dirty="0" err="1" smtClean="0"/>
              <a:t>ilmu</a:t>
            </a:r>
            <a:r>
              <a:rPr lang="en-US" sz="2000" dirty="0" smtClean="0"/>
              <a:t> yang </a:t>
            </a:r>
            <a:r>
              <a:rPr lang="en-US" sz="2000" dirty="0" err="1" smtClean="0"/>
              <a:t>sedang</a:t>
            </a:r>
            <a:r>
              <a:rPr lang="en-US" sz="2000" dirty="0" smtClean="0"/>
              <a:t> </a:t>
            </a:r>
            <a:r>
              <a:rPr lang="en-US" sz="2000" dirty="0" err="1" smtClean="0"/>
              <a:t>digeluti</a:t>
            </a:r>
            <a:r>
              <a:rPr lang="en-US" sz="2000" dirty="0" smtClean="0"/>
              <a:t>)</a:t>
            </a:r>
            <a:endParaRPr lang="en-US" sz="2000" dirty="0"/>
          </a:p>
          <a:p>
            <a:pPr algn="just">
              <a:lnSpc>
                <a:spcPct val="120000"/>
              </a:lnSpc>
            </a:pPr>
            <a:r>
              <a:rPr lang="en-US" sz="2000" b="1" dirty="0" err="1" smtClean="0">
                <a:solidFill>
                  <a:srgbClr val="FF0000"/>
                </a:solidFill>
              </a:rPr>
              <a:t>Masalah</a:t>
            </a:r>
            <a:r>
              <a:rPr lang="en-US" sz="2000" dirty="0" smtClean="0"/>
              <a:t> 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memenuhi</a:t>
            </a:r>
            <a:r>
              <a:rPr lang="en-US" sz="2000" dirty="0" smtClean="0"/>
              <a:t> </a:t>
            </a:r>
            <a:r>
              <a:rPr lang="en-US" sz="2000" dirty="0" err="1" smtClean="0"/>
              <a:t>metode</a:t>
            </a:r>
            <a:r>
              <a:rPr lang="en-US" sz="2000" dirty="0" smtClean="0"/>
              <a:t> </a:t>
            </a:r>
            <a:r>
              <a:rPr lang="en-US" sz="2000" dirty="0" err="1" smtClean="0"/>
              <a:t>keilmuan</a:t>
            </a:r>
            <a:r>
              <a:rPr lang="en-US" sz="2000" dirty="0" smtClean="0"/>
              <a:t> </a:t>
            </a:r>
            <a:r>
              <a:rPr lang="en-US" sz="2000" dirty="0" err="1" smtClean="0"/>
              <a:t>tertentu</a:t>
            </a:r>
            <a:r>
              <a:rPr lang="en-US" sz="2000" dirty="0" smtClean="0"/>
              <a:t> (</a:t>
            </a:r>
            <a:r>
              <a:rPr lang="en-US" sz="2000" dirty="0" err="1" smtClean="0"/>
              <a:t>harus</a:t>
            </a:r>
            <a:r>
              <a:rPr lang="en-US" sz="2000" dirty="0" smtClean="0"/>
              <a:t> </a:t>
            </a:r>
            <a:r>
              <a:rPr lang="en-US" sz="2000" dirty="0" err="1" smtClean="0"/>
              <a:t>dapat</a:t>
            </a:r>
            <a:r>
              <a:rPr lang="en-US" sz="2000" dirty="0" smtClean="0"/>
              <a:t> </a:t>
            </a:r>
            <a:r>
              <a:rPr lang="en-US" sz="2000" dirty="0" err="1" smtClean="0"/>
              <a:t>dipecahkan</a:t>
            </a:r>
            <a:r>
              <a:rPr lang="en-US" sz="2000" dirty="0" smtClean="0"/>
              <a:t> </a:t>
            </a:r>
            <a:r>
              <a:rPr lang="en-US" sz="2000" dirty="0" err="1" smtClean="0"/>
              <a:t>kerangka</a:t>
            </a:r>
            <a:r>
              <a:rPr lang="en-US" sz="2000" dirty="0" smtClean="0"/>
              <a:t> </a:t>
            </a:r>
            <a:r>
              <a:rPr lang="en-US" sz="2000" dirty="0" err="1" smtClean="0"/>
              <a:t>serta</a:t>
            </a:r>
            <a:r>
              <a:rPr lang="en-US" sz="2000" dirty="0" smtClean="0"/>
              <a:t> </a:t>
            </a:r>
            <a:r>
              <a:rPr lang="en-US" sz="2000" dirty="0" err="1" smtClean="0"/>
              <a:t>langkah-langkah</a:t>
            </a:r>
            <a:r>
              <a:rPr lang="en-US" sz="2000" dirty="0" smtClean="0"/>
              <a:t> </a:t>
            </a:r>
            <a:r>
              <a:rPr lang="en-US" sz="2000" dirty="0" err="1" smtClean="0"/>
              <a:t>berfikir</a:t>
            </a:r>
            <a:r>
              <a:rPr lang="en-US" sz="2000" dirty="0" smtClean="0"/>
              <a:t> </a:t>
            </a:r>
            <a:r>
              <a:rPr lang="en-US" sz="2000" dirty="0" err="1" smtClean="0"/>
              <a:t>ilmiah</a:t>
            </a:r>
            <a:r>
              <a:rPr lang="en-US" sz="2000" dirty="0" smtClean="0"/>
              <a:t> </a:t>
            </a:r>
            <a:r>
              <a:rPr lang="en-US" sz="2000" dirty="0" err="1" smtClean="0"/>
              <a:t>atau</a:t>
            </a:r>
            <a:r>
              <a:rPr lang="en-US" sz="2000" dirty="0" smtClean="0"/>
              <a:t> </a:t>
            </a:r>
            <a:r>
              <a:rPr lang="en-US" sz="2000" dirty="0" err="1" smtClean="0"/>
              <a:t>metode</a:t>
            </a:r>
            <a:r>
              <a:rPr lang="en-US" sz="2000" dirty="0" smtClean="0"/>
              <a:t> </a:t>
            </a:r>
            <a:r>
              <a:rPr lang="en-US" sz="2000" dirty="0" err="1" smtClean="0"/>
              <a:t>ilmiah</a:t>
            </a:r>
            <a:r>
              <a:rPr lang="en-US" sz="2000" dirty="0" smtClean="0"/>
              <a:t>)</a:t>
            </a:r>
          </a:p>
          <a:p>
            <a:pPr algn="just">
              <a:lnSpc>
                <a:spcPct val="120000"/>
              </a:lnSpc>
            </a:pPr>
            <a:r>
              <a:rPr lang="en-US" sz="2000" b="1" dirty="0" err="1" smtClean="0">
                <a:solidFill>
                  <a:srgbClr val="FF0000"/>
                </a:solidFill>
              </a:rPr>
              <a:t>Masalah</a:t>
            </a:r>
            <a:r>
              <a:rPr lang="en-US" sz="2000" dirty="0" smtClean="0"/>
              <a:t> </a:t>
            </a:r>
            <a:r>
              <a:rPr lang="en-US" sz="2000" dirty="0" err="1"/>
              <a:t>mencegah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sasaran</a:t>
            </a:r>
            <a:r>
              <a:rPr lang="en-US" sz="2000" dirty="0"/>
              <a:t> yang </a:t>
            </a:r>
            <a:r>
              <a:rPr lang="en-US" sz="2000" dirty="0" err="1"/>
              <a:t>diidentifikasi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langkah</a:t>
            </a:r>
            <a:r>
              <a:rPr lang="en-US" sz="2000" dirty="0"/>
              <a:t> </a:t>
            </a:r>
            <a:r>
              <a:rPr lang="en-US" sz="2000" dirty="0" err="1"/>
              <a:t>sebelumnya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tercapai</a:t>
            </a:r>
            <a:r>
              <a:rPr lang="en-US" sz="2000" dirty="0"/>
              <a:t>.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mencakup</a:t>
            </a:r>
            <a:r>
              <a:rPr lang="en-US" sz="2000" dirty="0"/>
              <a:t> </a:t>
            </a:r>
            <a:r>
              <a:rPr lang="en-US" sz="2000" dirty="0" err="1"/>
              <a:t>berbagai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yang </a:t>
            </a:r>
            <a:r>
              <a:rPr lang="en-US" sz="2000" dirty="0" err="1"/>
              <a:t>diidentifikasi</a:t>
            </a:r>
            <a:r>
              <a:rPr lang="en-US" sz="2000" dirty="0"/>
              <a:t>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langkah</a:t>
            </a:r>
            <a:r>
              <a:rPr lang="en-US" sz="2000" dirty="0"/>
              <a:t> </a:t>
            </a:r>
            <a:r>
              <a:rPr lang="en-US" sz="2000" dirty="0" err="1"/>
              <a:t>sebelumnya</a:t>
            </a:r>
            <a:r>
              <a:rPr lang="en-US" sz="2000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en-US" sz="2000" b="1" dirty="0" err="1" smtClean="0">
                <a:solidFill>
                  <a:srgbClr val="FF0000"/>
                </a:solidFill>
              </a:rPr>
              <a:t>Identifikasi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err="1">
                <a:solidFill>
                  <a:srgbClr val="FF0000"/>
                </a:solidFill>
              </a:rPr>
              <a:t>masalah</a:t>
            </a:r>
            <a:r>
              <a:rPr lang="en-US" sz="2000" b="1" dirty="0">
                <a:solidFill>
                  <a:srgbClr val="FF0000"/>
                </a:solidFill>
              </a:rPr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mempertimbangkan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hanya</a:t>
            </a:r>
            <a:r>
              <a:rPr lang="en-US" sz="2000" dirty="0"/>
              <a:t> ‘</a:t>
            </a:r>
            <a:r>
              <a:rPr lang="en-US" sz="2000" dirty="0" err="1"/>
              <a:t>masalah</a:t>
            </a:r>
            <a:r>
              <a:rPr lang="en-US" sz="2000" dirty="0"/>
              <a:t>’ </a:t>
            </a:r>
            <a:r>
              <a:rPr lang="en-US" sz="2000" dirty="0" err="1"/>
              <a:t>atau</a:t>
            </a:r>
            <a:r>
              <a:rPr lang="en-US" sz="2000" dirty="0"/>
              <a:t> ’</a:t>
            </a:r>
            <a:r>
              <a:rPr lang="en-US" sz="2000" dirty="0" err="1"/>
              <a:t>tantangan</a:t>
            </a:r>
            <a:r>
              <a:rPr lang="en-US" sz="2000" dirty="0"/>
              <a:t>’, </a:t>
            </a:r>
            <a:r>
              <a:rPr lang="en-US" sz="2000" dirty="0" err="1"/>
              <a:t>tetapi</a:t>
            </a:r>
            <a:r>
              <a:rPr lang="en-US" sz="2000" dirty="0"/>
              <a:t> </a:t>
            </a:r>
            <a:r>
              <a:rPr lang="en-US" sz="2000" dirty="0" err="1"/>
              <a:t>juga</a:t>
            </a:r>
            <a:r>
              <a:rPr lang="en-US" sz="2000" dirty="0"/>
              <a:t> </a:t>
            </a:r>
            <a:r>
              <a:rPr lang="en-US" sz="2000" dirty="0" err="1"/>
              <a:t>kendala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peluang</a:t>
            </a:r>
            <a:r>
              <a:rPr lang="en-US" sz="2000" dirty="0"/>
              <a:t> yang </a:t>
            </a:r>
            <a:r>
              <a:rPr lang="en-US" sz="2000" dirty="0" err="1"/>
              <a:t>mencegah</a:t>
            </a:r>
            <a:r>
              <a:rPr lang="en-US" sz="2000" dirty="0"/>
              <a:t> </a:t>
            </a:r>
            <a:r>
              <a:rPr lang="en-US" sz="2000" dirty="0" err="1"/>
              <a:t>tercapainya</a:t>
            </a:r>
            <a:r>
              <a:rPr lang="en-US" sz="2000" dirty="0"/>
              <a:t> </a:t>
            </a:r>
            <a:r>
              <a:rPr lang="en-US" sz="2000" dirty="0" err="1"/>
              <a:t>tujuan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sasaran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6930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Hal-</a:t>
            </a:r>
            <a:r>
              <a:rPr lang="en-US" b="1" dirty="0" err="1" smtClean="0"/>
              <a:t>hal</a:t>
            </a:r>
            <a:r>
              <a:rPr lang="en-US" b="1" dirty="0" smtClean="0"/>
              <a:t> yang </a:t>
            </a:r>
            <a:r>
              <a:rPr lang="en-US" b="1" dirty="0" err="1" smtClean="0"/>
              <a:t>harus</a:t>
            </a:r>
            <a:r>
              <a:rPr lang="en-US" b="1" dirty="0" smtClean="0"/>
              <a:t> </a:t>
            </a:r>
            <a:r>
              <a:rPr lang="en-US" b="1" dirty="0" err="1" smtClean="0"/>
              <a:t>diperhatikan</a:t>
            </a:r>
            <a:r>
              <a:rPr lang="en-US" b="1" dirty="0" smtClean="0"/>
              <a:t>(2)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20000"/>
              </a:lnSpc>
            </a:pPr>
            <a:r>
              <a:rPr lang="en-US" sz="1800" b="1" dirty="0" err="1" smtClean="0">
                <a:solidFill>
                  <a:srgbClr val="FF0000"/>
                </a:solidFill>
              </a:rPr>
              <a:t>Identifikasi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b="1" dirty="0" err="1" smtClean="0">
                <a:solidFill>
                  <a:srgbClr val="FF0000"/>
                </a:solidFill>
              </a:rPr>
              <a:t>masalah</a:t>
            </a:r>
            <a:r>
              <a:rPr lang="en-US" sz="1800" b="1" dirty="0" smtClean="0">
                <a:solidFill>
                  <a:srgbClr val="FF0000"/>
                </a:solidFill>
              </a:rPr>
              <a:t> </a:t>
            </a:r>
            <a:r>
              <a:rPr lang="en-US" sz="1800" dirty="0" err="1" smtClean="0"/>
              <a:t>harus</a:t>
            </a:r>
            <a:r>
              <a:rPr lang="en-US" sz="1800" dirty="0" smtClean="0"/>
              <a:t> </a:t>
            </a:r>
            <a:r>
              <a:rPr lang="en-US" sz="1800" dirty="0" err="1"/>
              <a:t>didasarkan</a:t>
            </a:r>
            <a:r>
              <a:rPr lang="en-US" sz="1800" dirty="0"/>
              <a:t> </a:t>
            </a:r>
            <a:r>
              <a:rPr lang="en-US" sz="1800" dirty="0" err="1"/>
              <a:t>pada</a:t>
            </a:r>
            <a:r>
              <a:rPr lang="en-US" sz="1800" dirty="0"/>
              <a:t> </a:t>
            </a:r>
            <a:r>
              <a:rPr lang="en-US" sz="1800" dirty="0" err="1"/>
              <a:t>pengamatan</a:t>
            </a:r>
            <a:r>
              <a:rPr lang="en-US" sz="1800" dirty="0"/>
              <a:t> </a:t>
            </a:r>
            <a:r>
              <a:rPr lang="en-US" sz="1800" dirty="0" err="1"/>
              <a:t>empiris</a:t>
            </a:r>
            <a:r>
              <a:rPr lang="en-US" sz="1800" dirty="0"/>
              <a:t>, </a:t>
            </a:r>
            <a:r>
              <a:rPr lang="en-US" sz="1800" dirty="0" err="1"/>
              <a:t>seperti</a:t>
            </a:r>
            <a:r>
              <a:rPr lang="en-US" sz="1800" dirty="0"/>
              <a:t> data </a:t>
            </a:r>
            <a:r>
              <a:rPr lang="en-US" sz="1800" dirty="0" err="1"/>
              <a:t>dan</a:t>
            </a:r>
            <a:r>
              <a:rPr lang="en-US" sz="1800" dirty="0"/>
              <a:t> </a:t>
            </a:r>
            <a:r>
              <a:rPr lang="en-US" sz="1800" dirty="0" err="1"/>
              <a:t>informasi</a:t>
            </a:r>
            <a:r>
              <a:rPr lang="en-US" sz="1800" dirty="0"/>
              <a:t> yang </a:t>
            </a:r>
            <a:r>
              <a:rPr lang="en-US" sz="1800" dirty="0" err="1"/>
              <a:t>diperoleh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 smtClean="0"/>
              <a:t>survei</a:t>
            </a:r>
            <a:r>
              <a:rPr lang="en-US" sz="1800" dirty="0" smtClean="0"/>
              <a:t>, </a:t>
            </a:r>
            <a:r>
              <a:rPr lang="en-US" sz="1800" dirty="0" err="1" smtClean="0"/>
              <a:t>wawancara</a:t>
            </a:r>
            <a:r>
              <a:rPr lang="en-US" sz="1800" dirty="0" smtClean="0"/>
              <a:t> </a:t>
            </a:r>
            <a:r>
              <a:rPr lang="en-US" sz="1800" dirty="0" err="1" smtClean="0"/>
              <a:t>dan</a:t>
            </a:r>
            <a:r>
              <a:rPr lang="en-US" sz="1800" dirty="0" smtClean="0"/>
              <a:t> </a:t>
            </a:r>
            <a:r>
              <a:rPr lang="en-US" sz="1800" dirty="0" err="1"/>
              <a:t>studi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berbagai</a:t>
            </a:r>
            <a:r>
              <a:rPr lang="en-US" sz="1800" dirty="0"/>
              <a:t> </a:t>
            </a:r>
            <a:r>
              <a:rPr lang="en-US" sz="1800" dirty="0" err="1"/>
              <a:t>sumber</a:t>
            </a:r>
            <a:r>
              <a:rPr lang="en-US" sz="1800" dirty="0"/>
              <a:t>.</a:t>
            </a:r>
          </a:p>
          <a:p>
            <a:pPr algn="just">
              <a:lnSpc>
                <a:spcPct val="120000"/>
              </a:lnSpc>
            </a:pPr>
            <a:r>
              <a:rPr lang="en-US" sz="1800" b="1" dirty="0" err="1">
                <a:solidFill>
                  <a:srgbClr val="FF0000"/>
                </a:solidFill>
              </a:rPr>
              <a:t>Identifikasi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b="1" dirty="0" err="1">
                <a:solidFill>
                  <a:srgbClr val="FF0000"/>
                </a:solidFill>
              </a:rPr>
              <a:t>masalah</a:t>
            </a:r>
            <a:r>
              <a:rPr lang="en-US" sz="1800" b="1" dirty="0">
                <a:solidFill>
                  <a:srgbClr val="FF0000"/>
                </a:solidFill>
              </a:rPr>
              <a:t> </a:t>
            </a:r>
            <a:r>
              <a:rPr lang="en-US" sz="1800" dirty="0" err="1"/>
              <a:t>harus</a:t>
            </a:r>
            <a:r>
              <a:rPr lang="en-US" sz="1800" dirty="0"/>
              <a:t> </a:t>
            </a:r>
            <a:r>
              <a:rPr lang="en-US" sz="1800" dirty="0" err="1"/>
              <a:t>menghasilkan</a:t>
            </a:r>
            <a:r>
              <a:rPr lang="en-US" sz="1800" dirty="0"/>
              <a:t> </a:t>
            </a:r>
            <a:r>
              <a:rPr lang="en-US" sz="1800" dirty="0" err="1"/>
              <a:t>pernyataan</a:t>
            </a:r>
            <a:r>
              <a:rPr lang="en-US" sz="1800" dirty="0"/>
              <a:t> </a:t>
            </a:r>
            <a:r>
              <a:rPr lang="en-US" sz="1800" dirty="0" err="1"/>
              <a:t>masalah</a:t>
            </a:r>
            <a:r>
              <a:rPr lang="en-US" sz="1800" dirty="0"/>
              <a:t> yang </a:t>
            </a:r>
            <a:r>
              <a:rPr lang="en-US" sz="1800" dirty="0" err="1"/>
              <a:t>menggambarkan</a:t>
            </a:r>
            <a:r>
              <a:rPr lang="en-US" sz="1800" dirty="0"/>
              <a:t> </a:t>
            </a:r>
            <a:r>
              <a:rPr lang="en-US" sz="1800" dirty="0" err="1"/>
              <a:t>sifat</a:t>
            </a:r>
            <a:r>
              <a:rPr lang="en-US" sz="1800" dirty="0"/>
              <a:t> </a:t>
            </a:r>
            <a:r>
              <a:rPr lang="en-US" sz="1800" dirty="0" err="1"/>
              <a:t>masalah</a:t>
            </a:r>
            <a:r>
              <a:rPr lang="en-US" sz="1800" dirty="0"/>
              <a:t> yang </a:t>
            </a:r>
            <a:r>
              <a:rPr lang="en-US" sz="1800" dirty="0" err="1"/>
              <a:t>dihadapi</a:t>
            </a:r>
            <a:r>
              <a:rPr lang="en-US" sz="1800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en-US" sz="1800" b="1" dirty="0" err="1" smtClean="0">
                <a:solidFill>
                  <a:srgbClr val="FFFF00"/>
                </a:solidFill>
              </a:rPr>
              <a:t>Masalah-masalah</a:t>
            </a:r>
            <a:r>
              <a:rPr lang="en-US" sz="1800" b="1" dirty="0" smtClean="0">
                <a:solidFill>
                  <a:srgbClr val="FFFF00"/>
                </a:solidFill>
              </a:rPr>
              <a:t> yang </a:t>
            </a:r>
            <a:r>
              <a:rPr lang="en-US" sz="1800" b="1" dirty="0" err="1" smtClean="0">
                <a:solidFill>
                  <a:srgbClr val="FFFF00"/>
                </a:solidFill>
              </a:rPr>
              <a:t>harus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diidentifikasi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khusus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untuk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kelompok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keilmuan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Sistem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Informasi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harus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masalah-masalah</a:t>
            </a:r>
            <a:r>
              <a:rPr lang="en-US" sz="1800" b="1" dirty="0" smtClean="0">
                <a:solidFill>
                  <a:srgbClr val="FFFF00"/>
                </a:solidFill>
              </a:rPr>
              <a:t> yang </a:t>
            </a:r>
            <a:r>
              <a:rPr lang="en-US" sz="1800" b="1" dirty="0" err="1" smtClean="0">
                <a:solidFill>
                  <a:srgbClr val="FFFF00"/>
                </a:solidFill>
              </a:rPr>
              <a:t>ada</a:t>
            </a:r>
            <a:r>
              <a:rPr lang="en-US" sz="1800" b="1" dirty="0" smtClean="0">
                <a:solidFill>
                  <a:srgbClr val="FFFF00"/>
                </a:solidFill>
              </a:rPr>
              <a:t> di level </a:t>
            </a:r>
            <a:r>
              <a:rPr lang="en-US" sz="1800" b="1" dirty="0" err="1" smtClean="0">
                <a:solidFill>
                  <a:srgbClr val="FFFF00"/>
                </a:solidFill>
              </a:rPr>
              <a:t>manajerial</a:t>
            </a:r>
            <a:r>
              <a:rPr lang="en-US" sz="1800" b="1" dirty="0" smtClean="0">
                <a:solidFill>
                  <a:srgbClr val="FFFF00"/>
                </a:solidFill>
              </a:rPr>
              <a:t> middle to top (yang </a:t>
            </a:r>
            <a:r>
              <a:rPr lang="en-US" sz="1800" b="1" dirty="0" err="1" smtClean="0">
                <a:solidFill>
                  <a:srgbClr val="FFFF00"/>
                </a:solidFill>
              </a:rPr>
              <a:t>ada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kaitannya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dengan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informasi-informasi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strategis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untuk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membantu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manajer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atau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kepala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bagian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sesuai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dengan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tugas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dan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r>
              <a:rPr lang="en-US" sz="1800" b="1" dirty="0" err="1" smtClean="0">
                <a:solidFill>
                  <a:srgbClr val="FFFF00"/>
                </a:solidFill>
              </a:rPr>
              <a:t>wewenangnya</a:t>
            </a:r>
            <a:r>
              <a:rPr lang="en-US" sz="1800" b="1" dirty="0">
                <a:solidFill>
                  <a:srgbClr val="FFFF00"/>
                </a:solidFill>
              </a:rPr>
              <a:t>)</a:t>
            </a:r>
            <a:r>
              <a:rPr lang="en-US" sz="1800" b="1" dirty="0" smtClean="0">
                <a:solidFill>
                  <a:srgbClr val="FFFF00"/>
                </a:solidFill>
              </a:rPr>
              <a:t> </a:t>
            </a:r>
            <a:endParaRPr lang="en-US" sz="1800" b="1" dirty="0">
              <a:solidFill>
                <a:srgbClr val="FFFF00"/>
              </a:solidFill>
            </a:endParaRPr>
          </a:p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40961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Menyusun</a:t>
            </a:r>
            <a:r>
              <a:rPr lang="en-US" dirty="0" smtClean="0"/>
              <a:t> </a:t>
            </a:r>
            <a:r>
              <a:rPr lang="en-US" dirty="0" err="1" smtClean="0"/>
              <a:t>latar</a:t>
            </a:r>
            <a:r>
              <a:rPr lang="en-US" dirty="0" smtClean="0"/>
              <a:t> </a:t>
            </a:r>
            <a:r>
              <a:rPr lang="en-US" dirty="0" err="1" smtClean="0"/>
              <a:t>belakang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en-US" b="1" dirty="0" err="1" smtClean="0">
                <a:solidFill>
                  <a:srgbClr val="FFC000"/>
                </a:solidFill>
              </a:rPr>
              <a:t>Menurut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panduan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Departemen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Pendidikan</a:t>
            </a:r>
            <a:r>
              <a:rPr lang="en-US" b="1" dirty="0" smtClean="0">
                <a:solidFill>
                  <a:srgbClr val="FFC000"/>
                </a:solidFill>
              </a:rPr>
              <a:t> </a:t>
            </a:r>
            <a:r>
              <a:rPr lang="en-US" b="1" dirty="0" err="1" smtClean="0">
                <a:solidFill>
                  <a:srgbClr val="FFC000"/>
                </a:solidFill>
              </a:rPr>
              <a:t>Nasional</a:t>
            </a:r>
            <a:r>
              <a:rPr lang="en-US" b="1" dirty="0" smtClean="0">
                <a:solidFill>
                  <a:srgbClr val="FFC000"/>
                </a:solidFill>
              </a:rPr>
              <a:t> (2008):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Faktor</a:t>
            </a:r>
            <a:r>
              <a:rPr lang="en-US" dirty="0" smtClean="0"/>
              <a:t> yang </a:t>
            </a:r>
            <a:r>
              <a:rPr lang="en-US" dirty="0" err="1" smtClean="0"/>
              <a:t>melatarbelakangi</a:t>
            </a:r>
            <a:r>
              <a:rPr lang="en-US" dirty="0" smtClean="0"/>
              <a:t> </a:t>
            </a:r>
            <a:r>
              <a:rPr lang="en-US" dirty="0" err="1" smtClean="0"/>
              <a:t>permasalahan</a:t>
            </a:r>
            <a:r>
              <a:rPr lang="en-US" dirty="0" smtClean="0"/>
              <a:t> </a:t>
            </a:r>
            <a:r>
              <a:rPr lang="en-US" dirty="0" err="1" smtClean="0"/>
              <a:t>digambarkan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kenyataan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Dinas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</a:t>
            </a: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memperkirakan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vaksin</a:t>
            </a:r>
            <a:r>
              <a:rPr lang="en-US" dirty="0" smtClean="0"/>
              <a:t> flu yang </a:t>
            </a:r>
            <a:r>
              <a:rPr lang="en-US" dirty="0" err="1" smtClean="0"/>
              <a:t>dibutuhkan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puskesmas-puskesmas</a:t>
            </a:r>
            <a:r>
              <a:rPr lang="en-US" dirty="0" smtClean="0"/>
              <a:t>. </a:t>
            </a:r>
            <a:r>
              <a:rPr lang="en-US" dirty="0" err="1" smtClean="0"/>
              <a:t>Paparkan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data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fakta</a:t>
            </a:r>
            <a:r>
              <a:rPr lang="en-US" dirty="0" smtClean="0"/>
              <a:t> yang </a:t>
            </a:r>
            <a:r>
              <a:rPr lang="en-US" dirty="0" err="1" smtClean="0"/>
              <a:t>mendukung</a:t>
            </a:r>
            <a:r>
              <a:rPr lang="en-US" dirty="0" smtClean="0"/>
              <a:t>,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endParaRPr lang="en-US" dirty="0" smtClean="0"/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Berilah</a:t>
            </a:r>
            <a:r>
              <a:rPr lang="en-US" dirty="0" smtClean="0"/>
              <a:t> </a:t>
            </a:r>
            <a:r>
              <a:rPr lang="en-US" dirty="0" err="1" smtClean="0"/>
              <a:t>argumentasi</a:t>
            </a:r>
            <a:r>
              <a:rPr lang="en-US" dirty="0" smtClean="0"/>
              <a:t> </a:t>
            </a:r>
            <a:r>
              <a:rPr lang="en-US" dirty="0" err="1" smtClean="0"/>
              <a:t>mengapa</a:t>
            </a:r>
            <a:r>
              <a:rPr lang="en-US" dirty="0" smtClean="0"/>
              <a:t> </a:t>
            </a:r>
            <a:r>
              <a:rPr lang="en-US" dirty="0" err="1" smtClean="0"/>
              <a:t>terjadinya</a:t>
            </a:r>
            <a:r>
              <a:rPr lang="en-US" dirty="0" smtClean="0"/>
              <a:t> </a:t>
            </a:r>
            <a:r>
              <a:rPr lang="en-US" dirty="0" err="1" smtClean="0"/>
              <a:t>kesulitan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intuisi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laporan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puskesmas-puskesmas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</a:t>
            </a:r>
            <a:r>
              <a:rPr lang="en-US" dirty="0" err="1" smtClean="0"/>
              <a:t>terlambat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lain </a:t>
            </a:r>
            <a:r>
              <a:rPr lang="en-US" dirty="0" err="1" smtClean="0"/>
              <a:t>sebagainya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diperoleh</a:t>
            </a:r>
            <a:r>
              <a:rPr lang="en-US" dirty="0" smtClean="0"/>
              <a:t>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 yang </a:t>
            </a:r>
            <a:r>
              <a:rPr lang="en-US" dirty="0" err="1" smtClean="0"/>
              <a:t>didasarkan</a:t>
            </a:r>
            <a:r>
              <a:rPr lang="en-US" dirty="0" smtClean="0"/>
              <a:t> </a:t>
            </a:r>
            <a:r>
              <a:rPr lang="en-US" dirty="0" err="1" smtClean="0"/>
              <a:t>bukti</a:t>
            </a:r>
            <a:r>
              <a:rPr lang="en-US" dirty="0" smtClean="0"/>
              <a:t> </a:t>
            </a:r>
            <a:r>
              <a:rPr lang="en-US" dirty="0" err="1" smtClean="0"/>
              <a:t>nyata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pengamatan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Kepala</a:t>
            </a:r>
            <a:r>
              <a:rPr lang="en-US" dirty="0" smtClean="0"/>
              <a:t> </a:t>
            </a:r>
            <a:r>
              <a:rPr lang="en-US" dirty="0" err="1" smtClean="0"/>
              <a:t>Dinas</a:t>
            </a:r>
            <a:r>
              <a:rPr lang="en-US" dirty="0" smtClean="0"/>
              <a:t> </a:t>
            </a:r>
            <a:r>
              <a:rPr lang="en-US" dirty="0" err="1" smtClean="0"/>
              <a:t>Kesehatan</a:t>
            </a:r>
            <a:r>
              <a:rPr lang="en-US" dirty="0" smtClean="0"/>
              <a:t> di </a:t>
            </a:r>
            <a:r>
              <a:rPr lang="en-US" dirty="0" err="1" smtClean="0"/>
              <a:t>tempat</a:t>
            </a:r>
            <a:r>
              <a:rPr lang="en-US" dirty="0" smtClean="0"/>
              <a:t> </a:t>
            </a:r>
            <a:r>
              <a:rPr lang="en-US" dirty="0" err="1" smtClean="0"/>
              <a:t>kerjanya</a:t>
            </a:r>
            <a:r>
              <a:rPr lang="en-US" dirty="0" smtClean="0"/>
              <a:t>)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Berilah</a:t>
            </a:r>
            <a:r>
              <a:rPr lang="en-US" dirty="0" smtClean="0"/>
              <a:t> </a:t>
            </a:r>
            <a:r>
              <a:rPr lang="en-US" dirty="0" err="1" smtClean="0"/>
              <a:t>argumentasi</a:t>
            </a:r>
            <a:r>
              <a:rPr lang="en-US" dirty="0" smtClean="0"/>
              <a:t> </a:t>
            </a:r>
            <a:r>
              <a:rPr lang="en-US" dirty="0" err="1" smtClean="0"/>
              <a:t>perkiraan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yang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mengatasi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i="1" dirty="0" smtClean="0"/>
              <a:t>forecasting</a:t>
            </a:r>
            <a:r>
              <a:rPr lang="en-US" dirty="0" smtClean="0"/>
              <a:t> (</a:t>
            </a:r>
            <a:r>
              <a:rPr lang="en-US" dirty="0" err="1" smtClean="0"/>
              <a:t>peramalan</a:t>
            </a:r>
            <a:r>
              <a:rPr lang="en-US" dirty="0" smtClean="0"/>
              <a:t>)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pendukung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yang </a:t>
            </a:r>
            <a:r>
              <a:rPr lang="en-US" dirty="0" err="1" smtClean="0"/>
              <a:t>dipadukan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</a:t>
            </a:r>
            <a:r>
              <a:rPr lang="en-US" dirty="0" err="1" smtClean="0"/>
              <a:t>geografis</a:t>
            </a:r>
            <a:r>
              <a:rPr lang="en-US" dirty="0" smtClean="0"/>
              <a:t>.</a:t>
            </a:r>
          </a:p>
          <a:p>
            <a:pPr marL="457200" indent="-457200" algn="just">
              <a:lnSpc>
                <a:spcPct val="120000"/>
              </a:lnSpc>
              <a:buAutoNum type="arabicPeriod"/>
            </a:pPr>
            <a:r>
              <a:rPr lang="en-US" dirty="0" err="1" smtClean="0"/>
              <a:t>Berilah</a:t>
            </a:r>
            <a:r>
              <a:rPr lang="en-US" dirty="0" smtClean="0"/>
              <a:t> </a:t>
            </a:r>
            <a:r>
              <a:rPr lang="en-US" dirty="0" err="1" smtClean="0"/>
              <a:t>argumentasi</a:t>
            </a:r>
            <a:r>
              <a:rPr lang="en-US" dirty="0" smtClean="0"/>
              <a:t> </a:t>
            </a:r>
            <a:r>
              <a:rPr lang="en-US" dirty="0" err="1" smtClean="0"/>
              <a:t>kelebihan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teknik</a:t>
            </a:r>
            <a:r>
              <a:rPr lang="en-US" dirty="0" smtClean="0"/>
              <a:t> yang </a:t>
            </a:r>
            <a:r>
              <a:rPr lang="en-US" dirty="0" err="1" smtClean="0"/>
              <a:t>diusulkan</a:t>
            </a:r>
            <a:r>
              <a:rPr lang="en-US" dirty="0" smtClean="0"/>
              <a:t>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penelitian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diharapkan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memecahkan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sedikitnya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memperkecil</a:t>
            </a:r>
            <a:r>
              <a:rPr lang="en-US" dirty="0" smtClean="0"/>
              <a:t> </a:t>
            </a:r>
            <a:r>
              <a:rPr lang="en-US" dirty="0" err="1" smtClean="0"/>
              <a:t>kesejangan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90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666</TotalTime>
  <Words>1194</Words>
  <Application>Microsoft Office PowerPoint</Application>
  <PresentationFormat>Widescreen</PresentationFormat>
  <Paragraphs>76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</vt:lpstr>
      <vt:lpstr>Vapor Trail</vt:lpstr>
      <vt:lpstr>Latar belakang dan Identifikasi Masalah</vt:lpstr>
      <vt:lpstr>Pengertian(1) </vt:lpstr>
      <vt:lpstr>Pengertian(2) </vt:lpstr>
      <vt:lpstr>Fungsi</vt:lpstr>
      <vt:lpstr>Model Latar belakang</vt:lpstr>
      <vt:lpstr> Penentuan Masalah</vt:lpstr>
      <vt:lpstr>Hal-hal yang harus diperhatikan(1)</vt:lpstr>
      <vt:lpstr>Hal-hal yang harus diperhatikan(2)</vt:lpstr>
      <vt:lpstr>Menyusun latar belakang(1)</vt:lpstr>
      <vt:lpstr>Menyusun latar belakang(2)</vt:lpstr>
      <vt:lpstr>Menyusun latar belakang(3)</vt:lpstr>
      <vt:lpstr>PowerPoint Presentation</vt:lpstr>
      <vt:lpstr>Cara  mengindentifikasi masalah</vt:lpstr>
      <vt:lpstr>PowerPoint Presentation</vt:lpstr>
      <vt:lpstr>Latihan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Identifikasi Masalah</dc:title>
  <dc:creator>Tati Harihayati</dc:creator>
  <cp:lastModifiedBy>Tati Harihayati</cp:lastModifiedBy>
  <cp:revision>42</cp:revision>
  <dcterms:created xsi:type="dcterms:W3CDTF">2020-04-25T04:28:28Z</dcterms:created>
  <dcterms:modified xsi:type="dcterms:W3CDTF">2020-04-27T09:39:28Z</dcterms:modified>
</cp:coreProperties>
</file>