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0" r:id="rId4"/>
    <p:sldId id="281" r:id="rId5"/>
    <p:sldId id="282" r:id="rId6"/>
    <p:sldId id="276" r:id="rId7"/>
    <p:sldId id="283" r:id="rId8"/>
    <p:sldId id="284" r:id="rId9"/>
    <p:sldId id="277" r:id="rId10"/>
    <p:sldId id="278" r:id="rId11"/>
    <p:sldId id="279" r:id="rId12"/>
    <p:sldId id="285" r:id="rId13"/>
    <p:sldId id="260" r:id="rId1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11/05/2020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22947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11/05/2020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66973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11/05/2020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1537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11/05/2020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4698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27DB3D-5CAC-4162-9DA0-1848BF43797F}" type="datetimeFigureOut">
              <a:rPr lang="id-ID" smtClean="0"/>
              <a:t>11/05/2020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9218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C27DB3D-5CAC-4162-9DA0-1848BF43797F}" type="datetimeFigureOut">
              <a:rPr lang="id-ID" smtClean="0"/>
              <a:t>11/05/2020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5530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C27DB3D-5CAC-4162-9DA0-1848BF43797F}" type="datetimeFigureOut">
              <a:rPr lang="id-ID" smtClean="0"/>
              <a:t>11/05/2020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94176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C27DB3D-5CAC-4162-9DA0-1848BF43797F}" type="datetimeFigureOut">
              <a:rPr lang="id-ID" smtClean="0"/>
              <a:t>11/05/2020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12360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7DB3D-5CAC-4162-9DA0-1848BF43797F}" type="datetimeFigureOut">
              <a:rPr lang="id-ID" smtClean="0"/>
              <a:t>11/05/2020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3405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11/05/2020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05469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11/05/2020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3402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7DB3D-5CAC-4162-9DA0-1848BF43797F}" type="datetimeFigureOut">
              <a:rPr lang="id-ID" smtClean="0"/>
              <a:t>11/05/2020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4DCD5-14DB-473B-A27C-D59BF97B4576}" type="slidenum">
              <a:rPr lang="id-ID" smtClean="0"/>
              <a:t>‹#›</a:t>
            </a:fld>
            <a:endParaRPr lang="id-ID"/>
          </a:p>
        </p:txBody>
      </p:sp>
    </p:spTree>
    <p:extLst>
      <p:ext uri="{BB962C8B-B14F-4D97-AF65-F5344CB8AC3E}">
        <p14:creationId xmlns:p14="http://schemas.microsoft.com/office/powerpoint/2010/main" val="479362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04251"/>
            <a:ext cx="9144000" cy="2387600"/>
          </a:xfrm>
        </p:spPr>
        <p:txBody>
          <a:bodyPr/>
          <a:lstStyle/>
          <a:p>
            <a:r>
              <a:rPr lang="id-ID" dirty="0" smtClean="0"/>
              <a:t>Tujuan, Manfaat dan </a:t>
            </a:r>
            <a:br>
              <a:rPr lang="id-ID" dirty="0" smtClean="0"/>
            </a:br>
            <a:r>
              <a:rPr lang="id-ID" dirty="0" smtClean="0"/>
              <a:t>Ruang Lingkup Penelitian</a:t>
            </a:r>
            <a:endParaRPr lang="id-ID" dirty="0"/>
          </a:p>
        </p:txBody>
      </p:sp>
      <p:sp>
        <p:nvSpPr>
          <p:cNvPr id="3" name="Subtitle 2"/>
          <p:cNvSpPr>
            <a:spLocks noGrp="1"/>
          </p:cNvSpPr>
          <p:nvPr>
            <p:ph type="subTitle" idx="1"/>
          </p:nvPr>
        </p:nvSpPr>
        <p:spPr>
          <a:xfrm>
            <a:off x="0" y="3602038"/>
            <a:ext cx="12192000" cy="2894296"/>
          </a:xfrm>
        </p:spPr>
        <p:txBody>
          <a:bodyPr>
            <a:normAutofit fontScale="92500" lnSpcReduction="10000"/>
          </a:bodyPr>
          <a:lstStyle/>
          <a:p>
            <a:r>
              <a:rPr lang="id-ID" b="1" u="sng" dirty="0" smtClean="0"/>
              <a:t>Matakuliah Proposal Seminar Tugas Akhir (PSTA)</a:t>
            </a:r>
          </a:p>
          <a:p>
            <a:pPr>
              <a:lnSpc>
                <a:spcPct val="100000"/>
              </a:lnSpc>
              <a:spcBef>
                <a:spcPts val="0"/>
              </a:spcBef>
            </a:pPr>
            <a:r>
              <a:rPr lang="id-ID" sz="3500" dirty="0" smtClean="0"/>
              <a:t>Pertemuan 3 </a:t>
            </a:r>
          </a:p>
          <a:p>
            <a:pPr>
              <a:lnSpc>
                <a:spcPct val="100000"/>
              </a:lnSpc>
              <a:spcBef>
                <a:spcPts val="0"/>
              </a:spcBef>
            </a:pPr>
            <a:endParaRPr lang="id-ID" dirty="0" smtClean="0"/>
          </a:p>
          <a:p>
            <a:pPr>
              <a:lnSpc>
                <a:spcPct val="100000"/>
              </a:lnSpc>
              <a:spcBef>
                <a:spcPts val="0"/>
              </a:spcBef>
            </a:pPr>
            <a:r>
              <a:rPr lang="id-ID" dirty="0" smtClean="0"/>
              <a:t>Irawan Afrianto, S.T., M.T.</a:t>
            </a:r>
          </a:p>
          <a:p>
            <a:endParaRPr lang="id-ID" sz="2800" dirty="0" smtClean="0"/>
          </a:p>
          <a:p>
            <a:r>
              <a:rPr lang="id-ID" sz="2800" dirty="0" smtClean="0"/>
              <a:t>Teknik Informatika – Fakultas Teknik dan Ilmu Komputer </a:t>
            </a:r>
          </a:p>
          <a:p>
            <a:r>
              <a:rPr lang="id-ID" sz="2800" dirty="0" smtClean="0"/>
              <a:t>UNIVERSITAS KOMPUTER INDONESIA (UNIKOM) - BANDUNG</a:t>
            </a:r>
            <a:endParaRPr lang="id-ID" sz="2800" dirty="0"/>
          </a:p>
          <a:p>
            <a:endParaRPr lang="id-ID" sz="2000" dirty="0"/>
          </a:p>
        </p:txBody>
      </p:sp>
      <p:pic>
        <p:nvPicPr>
          <p:cNvPr id="1026" name="Picture 2" descr="Image result for logo unik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4351" y="253231"/>
            <a:ext cx="1663298" cy="1663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088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Ruang Lingkup Penelitian</a:t>
            </a:r>
            <a:endParaRPr lang="id-ID" b="1" dirty="0"/>
          </a:p>
        </p:txBody>
      </p:sp>
      <p:sp>
        <p:nvSpPr>
          <p:cNvPr id="3" name="Content Placeholder 2"/>
          <p:cNvSpPr>
            <a:spLocks noGrp="1"/>
          </p:cNvSpPr>
          <p:nvPr>
            <p:ph idx="1"/>
          </p:nvPr>
        </p:nvSpPr>
        <p:spPr>
          <a:xfrm>
            <a:off x="838200" y="1702701"/>
            <a:ext cx="10489442" cy="4567147"/>
          </a:xfrm>
        </p:spPr>
        <p:txBody>
          <a:bodyPr>
            <a:normAutofit fontScale="85000" lnSpcReduction="20000"/>
          </a:bodyPr>
          <a:lstStyle/>
          <a:p>
            <a:pPr marL="0" indent="0">
              <a:buNone/>
            </a:pPr>
            <a:r>
              <a:rPr lang="id-ID" sz="3100" b="1" dirty="0" smtClean="0"/>
              <a:t>Manfaat Membuat Ruang Lingkup Permasalahan :</a:t>
            </a:r>
          </a:p>
          <a:p>
            <a:pPr marL="0" indent="0" algn="just">
              <a:buNone/>
            </a:pPr>
            <a:r>
              <a:rPr lang="id-ID" sz="3000" dirty="0"/>
              <a:t>Ruang lingkup sering digunakan untuk membahas sesuatu. Jadi dengan adanya ruang lingkup pembahasan akan lebih fokus dan tidak akan melebar kemana-mana. Adapun beberapa manfaat membuat ruang lingkup dalam kajian suatu masalah adalah sebagai </a:t>
            </a:r>
            <a:r>
              <a:rPr lang="id-ID" sz="3000" dirty="0" smtClean="0"/>
              <a:t>berikut</a:t>
            </a:r>
            <a:r>
              <a:rPr lang="id-ID" sz="3000" dirty="0"/>
              <a:t> </a:t>
            </a:r>
            <a:r>
              <a:rPr lang="id-ID" sz="3000" dirty="0" smtClean="0"/>
              <a:t>: </a:t>
            </a:r>
          </a:p>
          <a:p>
            <a:pPr algn="just"/>
            <a:r>
              <a:rPr lang="id-ID" dirty="0"/>
              <a:t>Membatasi masalah, sehingga masalah tidak melebar kepada hal yang tidak berkaitan dan tidak perlu</a:t>
            </a:r>
            <a:r>
              <a:rPr lang="id-ID" dirty="0" smtClean="0"/>
              <a:t>.</a:t>
            </a:r>
          </a:p>
          <a:p>
            <a:pPr algn="just"/>
            <a:r>
              <a:rPr lang="id-ID" sz="3000" dirty="0"/>
              <a:t>Mempermudah pembahasan, dengan membuat ruang lingkup pembahasan akan lebih mudah menemukan teori dan pembahasannya</a:t>
            </a:r>
            <a:r>
              <a:rPr lang="id-ID" sz="3000" dirty="0" smtClean="0"/>
              <a:t>.</a:t>
            </a:r>
          </a:p>
          <a:p>
            <a:pPr algn="just"/>
            <a:r>
              <a:rPr lang="id-ID" dirty="0"/>
              <a:t>Mempercepat penyelesaian masalah. Dengan adanya ruang lingkup maka masalah yang akan dikaji akan lebih cepat terselesaikan karena sudah terarah bagaimana langkah yang harus dilakukan</a:t>
            </a:r>
            <a:r>
              <a:rPr lang="id-ID" dirty="0" smtClean="0"/>
              <a:t>.</a:t>
            </a:r>
          </a:p>
          <a:p>
            <a:pPr algn="just"/>
            <a:r>
              <a:rPr lang="id-ID" dirty="0" smtClean="0"/>
              <a:t>Ruang lingkup permasalahan sering juga disebut sebagai </a:t>
            </a:r>
            <a:r>
              <a:rPr lang="id-ID" b="1" dirty="0" smtClean="0"/>
              <a:t>Batasan Masalah</a:t>
            </a:r>
            <a:r>
              <a:rPr lang="id-ID" dirty="0" smtClean="0"/>
              <a:t>.</a:t>
            </a:r>
          </a:p>
          <a:p>
            <a:pPr algn="just"/>
            <a:endParaRPr lang="id-ID" sz="2200" i="1" dirty="0" smtClean="0"/>
          </a:p>
        </p:txBody>
      </p:sp>
      <p:sp>
        <p:nvSpPr>
          <p:cNvPr id="4" name="Rectangle 3"/>
          <p:cNvSpPr/>
          <p:nvPr/>
        </p:nvSpPr>
        <p:spPr>
          <a:xfrm>
            <a:off x="0" y="6257835"/>
            <a:ext cx="12191999" cy="646331"/>
          </a:xfrm>
          <a:prstGeom prst="rect">
            <a:avLst/>
          </a:prstGeom>
        </p:spPr>
        <p:txBody>
          <a:bodyPr wrap="square">
            <a:spAutoFit/>
          </a:bodyPr>
          <a:lstStyle/>
          <a:p>
            <a:pPr algn="ctr"/>
            <a:r>
              <a:rPr lang="id-ID" i="1" dirty="0"/>
              <a:t>Khusus di bidang Informatika, tentunya proses </a:t>
            </a:r>
            <a:r>
              <a:rPr lang="id-ID" i="1" dirty="0" smtClean="0"/>
              <a:t>pendefinisian ruang lingkup </a:t>
            </a:r>
            <a:r>
              <a:rPr lang="id-ID" i="1" dirty="0"/>
              <a:t>masalah </a:t>
            </a:r>
            <a:r>
              <a:rPr lang="id-ID" i="1" dirty="0" smtClean="0"/>
              <a:t>berkolerasi </a:t>
            </a:r>
            <a:r>
              <a:rPr lang="id-ID" i="1" dirty="0"/>
              <a:t>dengan </a:t>
            </a:r>
            <a:endParaRPr lang="id-ID" i="1" dirty="0" smtClean="0"/>
          </a:p>
          <a:p>
            <a:pPr algn="ctr"/>
            <a:r>
              <a:rPr lang="id-ID" i="1" dirty="0" smtClean="0"/>
              <a:t>keilmuan </a:t>
            </a:r>
            <a:r>
              <a:rPr lang="id-ID" i="1" dirty="0"/>
              <a:t>informatika dan disesuaikan dengan Kelompok Keilmuan!</a:t>
            </a:r>
          </a:p>
        </p:txBody>
      </p:sp>
    </p:spTree>
    <p:extLst>
      <p:ext uri="{BB962C8B-B14F-4D97-AF65-F5344CB8AC3E}">
        <p14:creationId xmlns:p14="http://schemas.microsoft.com/office/powerpoint/2010/main" val="551255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Ruang Lingkup Penelitian</a:t>
            </a:r>
            <a:endParaRPr lang="id-ID" b="1" dirty="0"/>
          </a:p>
        </p:txBody>
      </p:sp>
      <p:sp>
        <p:nvSpPr>
          <p:cNvPr id="3" name="Content Placeholder 2"/>
          <p:cNvSpPr>
            <a:spLocks noGrp="1"/>
          </p:cNvSpPr>
          <p:nvPr>
            <p:ph idx="1"/>
          </p:nvPr>
        </p:nvSpPr>
        <p:spPr>
          <a:xfrm>
            <a:off x="838200" y="1702701"/>
            <a:ext cx="10489442" cy="4567147"/>
          </a:xfrm>
        </p:spPr>
        <p:txBody>
          <a:bodyPr>
            <a:normAutofit fontScale="92500" lnSpcReduction="20000"/>
          </a:bodyPr>
          <a:lstStyle/>
          <a:p>
            <a:pPr marL="0" indent="0">
              <a:buNone/>
            </a:pPr>
            <a:r>
              <a:rPr lang="id-ID" sz="3100" b="1" dirty="0" smtClean="0"/>
              <a:t>Contoh Ruang Lingkup Permasalahan Dalam Suatu Penelitian :</a:t>
            </a:r>
          </a:p>
          <a:p>
            <a:pPr algn="just"/>
            <a:r>
              <a:rPr lang="id-ID" dirty="0"/>
              <a:t>Melakukan simulasi jaringan komputer yang sedang berjalan dengan menggunakan software network simulator dari informasi yang didapat pada saat penelitian.</a:t>
            </a:r>
          </a:p>
          <a:p>
            <a:pPr algn="just"/>
            <a:r>
              <a:rPr lang="id-ID" dirty="0"/>
              <a:t>Hasil  simulasi  digunakan  untuk  mengetahui  permasalahan.  Setelah        mengetahui permasalahannya akan dilakukan analisis mengenai penyebab dari permasalahan tersebut.</a:t>
            </a:r>
          </a:p>
          <a:p>
            <a:pPr algn="just"/>
            <a:r>
              <a:rPr lang="id-ID" dirty="0"/>
              <a:t>Hasil analisis akan dijadikan dasar dalam membuat rancangan jaringan komputer yang baru sebagai solusi dari permasalahan.</a:t>
            </a:r>
          </a:p>
          <a:p>
            <a:pPr algn="just"/>
            <a:r>
              <a:rPr lang="id-ID" dirty="0"/>
              <a:t>Rancangan jaringan komputer yang baru disimulasikan  dengan menggunakan software network simulator. Hasil simulasi tersebut dapat dilihat dalam konektivitas dan kecepatan yang dibandingkan dengan hasil simulasi jaringan komputer yang lama untuk diambil kesimpulan.</a:t>
            </a:r>
            <a:endParaRPr lang="id-ID" sz="2200" i="1" dirty="0" smtClean="0"/>
          </a:p>
        </p:txBody>
      </p:sp>
      <p:sp>
        <p:nvSpPr>
          <p:cNvPr id="4" name="Rectangle 3"/>
          <p:cNvSpPr/>
          <p:nvPr/>
        </p:nvSpPr>
        <p:spPr>
          <a:xfrm>
            <a:off x="0" y="6257835"/>
            <a:ext cx="12191999" cy="646331"/>
          </a:xfrm>
          <a:prstGeom prst="rect">
            <a:avLst/>
          </a:prstGeom>
        </p:spPr>
        <p:txBody>
          <a:bodyPr wrap="square">
            <a:spAutoFit/>
          </a:bodyPr>
          <a:lstStyle/>
          <a:p>
            <a:pPr algn="ctr"/>
            <a:r>
              <a:rPr lang="id-ID" i="1" dirty="0"/>
              <a:t>Khusus di bidang Informatika, tentunya proses </a:t>
            </a:r>
            <a:r>
              <a:rPr lang="id-ID" i="1" dirty="0" smtClean="0"/>
              <a:t>pendefinisian ruang lingkup </a:t>
            </a:r>
            <a:r>
              <a:rPr lang="id-ID" i="1" dirty="0"/>
              <a:t>masalah </a:t>
            </a:r>
            <a:r>
              <a:rPr lang="id-ID" i="1" dirty="0" smtClean="0"/>
              <a:t>berkolerasi </a:t>
            </a:r>
            <a:r>
              <a:rPr lang="id-ID" i="1" dirty="0"/>
              <a:t>dengan </a:t>
            </a:r>
            <a:endParaRPr lang="id-ID" i="1" dirty="0" smtClean="0"/>
          </a:p>
          <a:p>
            <a:pPr algn="ctr"/>
            <a:r>
              <a:rPr lang="id-ID" i="1" dirty="0" smtClean="0"/>
              <a:t>keilmuan </a:t>
            </a:r>
            <a:r>
              <a:rPr lang="id-ID" i="1" dirty="0"/>
              <a:t>informatika dan disesuaikan dengan Kelompok Keilmuan!</a:t>
            </a:r>
          </a:p>
        </p:txBody>
      </p:sp>
    </p:spTree>
    <p:extLst>
      <p:ext uri="{BB962C8B-B14F-4D97-AF65-F5344CB8AC3E}">
        <p14:creationId xmlns:p14="http://schemas.microsoft.com/office/powerpoint/2010/main" val="3988741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Penugasan – Pertemuan </a:t>
            </a:r>
            <a:r>
              <a:rPr lang="en-US" b="1" dirty="0"/>
              <a:t>5</a:t>
            </a:r>
            <a:r>
              <a:rPr lang="id-ID" b="1" dirty="0" smtClean="0"/>
              <a:t> </a:t>
            </a:r>
            <a:endParaRPr lang="id-ID" b="1" dirty="0"/>
          </a:p>
        </p:txBody>
      </p:sp>
      <p:sp>
        <p:nvSpPr>
          <p:cNvPr id="3" name="Content Placeholder 2"/>
          <p:cNvSpPr>
            <a:spLocks noGrp="1"/>
          </p:cNvSpPr>
          <p:nvPr>
            <p:ph idx="1"/>
          </p:nvPr>
        </p:nvSpPr>
        <p:spPr/>
        <p:txBody>
          <a:bodyPr>
            <a:normAutofit/>
          </a:bodyPr>
          <a:lstStyle/>
          <a:p>
            <a:r>
              <a:rPr lang="id-ID" dirty="0" smtClean="0"/>
              <a:t>Silahkan Melakukan Latihan Pembuatan Tujuan, Manfaat dan Ruang lingkup Permasalahan Penelitian anda</a:t>
            </a:r>
            <a:r>
              <a:rPr lang="id-ID" dirty="0"/>
              <a:t> </a:t>
            </a:r>
            <a:r>
              <a:rPr lang="id-ID" dirty="0" smtClean="0"/>
              <a:t>Secara </a:t>
            </a:r>
            <a:r>
              <a:rPr lang="id-ID" dirty="0"/>
              <a:t>lengkap dan </a:t>
            </a:r>
            <a:r>
              <a:rPr lang="id-ID" dirty="0" smtClean="0"/>
              <a:t>Jelas</a:t>
            </a:r>
          </a:p>
          <a:p>
            <a:pPr lvl="1"/>
            <a:r>
              <a:rPr lang="id-ID" dirty="0" smtClean="0"/>
              <a:t>Tugas berlaku 1 Minggu</a:t>
            </a:r>
          </a:p>
          <a:p>
            <a:pPr lvl="1"/>
            <a:r>
              <a:rPr lang="id-ID" dirty="0" smtClean="0"/>
              <a:t>Buat dalam bentuk makalah, dan kumpulkan pada kelas online anda dalam bentuk </a:t>
            </a:r>
            <a:r>
              <a:rPr lang="id-ID" dirty="0" smtClean="0"/>
              <a:t>.</a:t>
            </a:r>
            <a:r>
              <a:rPr lang="en-US" dirty="0" err="1" smtClean="0"/>
              <a:t>docx</a:t>
            </a:r>
            <a:r>
              <a:rPr lang="id-ID" dirty="0" smtClean="0"/>
              <a:t>.</a:t>
            </a:r>
            <a:endParaRPr lang="id-ID" dirty="0" smtClean="0"/>
          </a:p>
          <a:p>
            <a:pPr lvl="1"/>
            <a:r>
              <a:rPr lang="id-ID" dirty="0" smtClean="0"/>
              <a:t>Cover Mencakup Judul Tema, Tugas PSTA Ke-...., NIM, Nama, logo Unikom, Prodi, Fakultas, dan tahun.</a:t>
            </a:r>
          </a:p>
          <a:p>
            <a:endParaRPr lang="id-ID" dirty="0"/>
          </a:p>
        </p:txBody>
      </p:sp>
    </p:spTree>
    <p:extLst>
      <p:ext uri="{BB962C8B-B14F-4D97-AF65-F5344CB8AC3E}">
        <p14:creationId xmlns:p14="http://schemas.microsoft.com/office/powerpoint/2010/main" val="4112155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Terima Kasih</a:t>
            </a:r>
            <a:endParaRPr lang="id-ID" b="1"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val="152918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Tujuan Penelitian</a:t>
            </a:r>
            <a:endParaRPr lang="id-ID" b="1" dirty="0"/>
          </a:p>
        </p:txBody>
      </p:sp>
      <p:sp>
        <p:nvSpPr>
          <p:cNvPr id="3" name="Content Placeholder 2"/>
          <p:cNvSpPr>
            <a:spLocks noGrp="1"/>
          </p:cNvSpPr>
          <p:nvPr>
            <p:ph idx="1"/>
          </p:nvPr>
        </p:nvSpPr>
        <p:spPr>
          <a:xfrm>
            <a:off x="838200" y="1825625"/>
            <a:ext cx="10515600" cy="4738948"/>
          </a:xfrm>
        </p:spPr>
        <p:txBody>
          <a:bodyPr>
            <a:normAutofit lnSpcReduction="10000"/>
          </a:bodyPr>
          <a:lstStyle/>
          <a:p>
            <a:pPr algn="just"/>
            <a:r>
              <a:rPr lang="id-ID" sz="2600" dirty="0" smtClean="0"/>
              <a:t>Tujuan </a:t>
            </a:r>
            <a:r>
              <a:rPr lang="id-ID" sz="2600" dirty="0"/>
              <a:t>penelitian merupakan rumusan kalimat yang menunjukkan adanya hasil, sesuatu yang diperoleh setelah penelitian selesai, sesuatu yang akan dicapai atau dituju dalam sebuah penelitian. Rumusan tujuan mengungkapkan keinginan peniliti untuk memperoleh jawaban atas permasalahan penelitian yang diajukan. Oleh karena itu, rumusan tujuan harus relevan dengan identitas masalah yang ditemukan, rumusan masalah dan mencerminkan proses penelitian. Dalam beberapa penelitian dimana permasalahannya sangat sederhana terlihat bahwa tujuan sepertinya merupakan pengulangan dari rumusan masalah, hanya saja rumusan masalah dinyatakan dengan pertanyaan, sedangkan tujuan dituangkan dalam bentuk pernyataan yang biasanya diawali dengan kata ingin mengetahui.</a:t>
            </a:r>
          </a:p>
          <a:p>
            <a:pPr algn="just"/>
            <a:r>
              <a:rPr lang="id-ID" sz="2600" dirty="0"/>
              <a:t>Tujuan dari penelitian ini </a:t>
            </a:r>
            <a:r>
              <a:rPr lang="id-ID" sz="2600" dirty="0" smtClean="0"/>
              <a:t>yaitu/adalah : .....</a:t>
            </a:r>
            <a:r>
              <a:rPr lang="id-ID" sz="2600" i="1" dirty="0" smtClean="0"/>
              <a:t>dalam bentuk daftar urutan</a:t>
            </a:r>
            <a:r>
              <a:rPr lang="id-ID" sz="2600" dirty="0" smtClean="0"/>
              <a:t>.....</a:t>
            </a:r>
          </a:p>
          <a:p>
            <a:pPr algn="just"/>
            <a:endParaRPr lang="id-ID" sz="2600" dirty="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a:t>
            </a:r>
            <a:r>
              <a:rPr lang="id-ID" i="1" dirty="0" smtClean="0"/>
              <a:t>merumuskan masalah harus berkolerasi </a:t>
            </a:r>
            <a:r>
              <a:rPr lang="id-ID" i="1" dirty="0"/>
              <a:t>dengan keilmuan informatika dan disesuaikan dengan Kelompok Keilmuan!</a:t>
            </a:r>
          </a:p>
        </p:txBody>
      </p:sp>
    </p:spTree>
    <p:extLst>
      <p:ext uri="{BB962C8B-B14F-4D97-AF65-F5344CB8AC3E}">
        <p14:creationId xmlns:p14="http://schemas.microsoft.com/office/powerpoint/2010/main" val="2923509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Tujuan Penelitian</a:t>
            </a:r>
            <a:endParaRPr lang="id-ID" b="1" dirty="0"/>
          </a:p>
        </p:txBody>
      </p:sp>
      <p:sp>
        <p:nvSpPr>
          <p:cNvPr id="3" name="Content Placeholder 2"/>
          <p:cNvSpPr>
            <a:spLocks noGrp="1"/>
          </p:cNvSpPr>
          <p:nvPr>
            <p:ph idx="1"/>
          </p:nvPr>
        </p:nvSpPr>
        <p:spPr>
          <a:xfrm>
            <a:off x="838200" y="1825625"/>
            <a:ext cx="10515600" cy="4738948"/>
          </a:xfrm>
        </p:spPr>
        <p:txBody>
          <a:bodyPr>
            <a:normAutofit/>
          </a:bodyPr>
          <a:lstStyle/>
          <a:p>
            <a:pPr algn="just"/>
            <a:r>
              <a:rPr lang="id-ID" sz="2400" dirty="0" smtClean="0"/>
              <a:t>Tetapi </a:t>
            </a:r>
            <a:r>
              <a:rPr lang="id-ID" sz="2400" dirty="0"/>
              <a:t>bila permasalahannya relatif komplek, permasalahan ini menjadi lebih jelas terjawab bila disusun sebuah tujuan penelitian yang lebih tegas yang memberikan arah bagi pelaksanaan penelitian. Misalnya, bila rumusan masalah mempertanyakan bagaimanakah penerapan model pembelajaran kontekstual pada pokok bahasan pecahan, maka jelas akan banyak penafsiran tentang jawaban yang diinginkan dari pertanyaan ini, sehingga perumusan tujuannya harus lebih tegas, misalnya ingin mengetahui langkah-langkah dalam menerapkan model pembelajaran kontekstual pada pokok bahasan pemecahan, atau ingin mengetahui bagaimanakah efek penerapan model pembelajaran kontekstual pada pokok bahasan pemecahan terhadap hasil belajar.</a:t>
            </a:r>
          </a:p>
          <a:p>
            <a:pPr marL="0" indent="0" algn="ctr">
              <a:buNone/>
            </a:pPr>
            <a:endParaRPr lang="id-ID" sz="2200" i="1" dirty="0" smtClean="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4011708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Tujuan Penelitian</a:t>
            </a:r>
            <a:endParaRPr lang="id-ID" b="1" dirty="0"/>
          </a:p>
        </p:txBody>
      </p:sp>
      <p:sp>
        <p:nvSpPr>
          <p:cNvPr id="3" name="Content Placeholder 2"/>
          <p:cNvSpPr>
            <a:spLocks noGrp="1"/>
          </p:cNvSpPr>
          <p:nvPr>
            <p:ph idx="1"/>
          </p:nvPr>
        </p:nvSpPr>
        <p:spPr>
          <a:xfrm>
            <a:off x="838200" y="1825625"/>
            <a:ext cx="10515600" cy="4738948"/>
          </a:xfrm>
        </p:spPr>
        <p:txBody>
          <a:bodyPr>
            <a:normAutofit/>
          </a:bodyPr>
          <a:lstStyle/>
          <a:p>
            <a:pPr algn="just"/>
            <a:r>
              <a:rPr lang="id-ID" sz="2400" dirty="0"/>
              <a:t>Tujuan penelitian yang menguraikan secara tegas dan jelas tujuan dilaksanakan penelitian di objek penelitian yang dipilih tersebut untuk objek penelitian atau organisasi. Tujuan penelitian berkaitan erat dengan rumusan masalah yang ditetapkan dan jawabannya terletak pada kesimpulan penelitian. Tujuan penelitian dijabarkan, biasanya menggunakan kata-kata kerja pembuka antara lain: menemukan, menjelaskan, menganalisis, menguraikan, menilai, menguji, membandingkan, menemukan hubungan antara, memperoleh data atau pengetahuan atau keterangan tentang peneliti.</a:t>
            </a:r>
          </a:p>
          <a:p>
            <a:pPr algn="just"/>
            <a:r>
              <a:rPr lang="id-ID" sz="2400" b="1" dirty="0"/>
              <a:t>Beberapa sifat yang harus dipenuhi sehingga tujuan penelitian dikatakan baik yaitu: spesifik, terbatas, dapat diukur, dan dapat diperiksa dengan melihat hasil penelitian.</a:t>
            </a:r>
          </a:p>
          <a:p>
            <a:pPr marL="0" indent="0" algn="ctr">
              <a:buNone/>
            </a:pPr>
            <a:endParaRPr lang="id-ID" sz="2200" i="1" dirty="0" smtClean="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57715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Tujuan Penelitian</a:t>
            </a:r>
            <a:endParaRPr lang="id-ID" b="1" dirty="0"/>
          </a:p>
        </p:txBody>
      </p:sp>
      <p:sp>
        <p:nvSpPr>
          <p:cNvPr id="3" name="Content Placeholder 2"/>
          <p:cNvSpPr>
            <a:spLocks noGrp="1"/>
          </p:cNvSpPr>
          <p:nvPr>
            <p:ph idx="1"/>
          </p:nvPr>
        </p:nvSpPr>
        <p:spPr>
          <a:xfrm>
            <a:off x="838200" y="1825625"/>
            <a:ext cx="10515600" cy="4738948"/>
          </a:xfrm>
        </p:spPr>
        <p:txBody>
          <a:bodyPr>
            <a:normAutofit/>
          </a:bodyPr>
          <a:lstStyle/>
          <a:p>
            <a:pPr marL="0" indent="0" algn="just">
              <a:buNone/>
            </a:pPr>
            <a:r>
              <a:rPr lang="id-ID" b="1" dirty="0" smtClean="0"/>
              <a:t>Contoh Penulisan Tujuan</a:t>
            </a:r>
          </a:p>
          <a:p>
            <a:pPr marL="0" indent="0" algn="just">
              <a:buNone/>
            </a:pPr>
            <a:r>
              <a:rPr lang="id-ID" sz="2400" dirty="0" smtClean="0"/>
              <a:t>Tujuan dari penelitian ini adalah :</a:t>
            </a:r>
          </a:p>
          <a:p>
            <a:pPr marL="457200" indent="-457200" algn="just">
              <a:buFont typeface="+mj-lt"/>
              <a:buAutoNum type="arabicPeriod"/>
            </a:pPr>
            <a:r>
              <a:rPr lang="id-ID" sz="2400" dirty="0" smtClean="0"/>
              <a:t>Menganalisis  </a:t>
            </a:r>
            <a:r>
              <a:rPr lang="id-ID" sz="2400" dirty="0"/>
              <a:t>jaringan  yang  sedang  berjalan  pada  Dinas Informasi dan Komunikasi.</a:t>
            </a:r>
          </a:p>
          <a:p>
            <a:pPr marL="457200" indent="-457200" algn="just">
              <a:buFont typeface="+mj-lt"/>
              <a:buAutoNum type="arabicPeriod"/>
            </a:pPr>
            <a:r>
              <a:rPr lang="id-ID" sz="2400" dirty="0" smtClean="0"/>
              <a:t>Merancang </a:t>
            </a:r>
            <a:r>
              <a:rPr lang="id-ID" sz="2400" dirty="0"/>
              <a:t>topologi jaringan komputer baru yang relevan pada Dinas Informasi dan Komunikasi.</a:t>
            </a:r>
          </a:p>
          <a:p>
            <a:pPr marL="457200" indent="-457200" algn="just">
              <a:buFont typeface="+mj-lt"/>
              <a:buAutoNum type="arabicPeriod"/>
            </a:pPr>
            <a:r>
              <a:rPr lang="id-ID" sz="2400" dirty="0" smtClean="0"/>
              <a:t>Mengurangi   </a:t>
            </a:r>
            <a:r>
              <a:rPr lang="id-ID" sz="2400" i="1" dirty="0" smtClean="0"/>
              <a:t>flooding attack</a:t>
            </a:r>
            <a:r>
              <a:rPr lang="id-ID" sz="2400" dirty="0" smtClean="0"/>
              <a:t> </a:t>
            </a:r>
            <a:r>
              <a:rPr lang="id-ID" sz="2400" dirty="0"/>
              <a:t>yang  terjadi  pada  jaringan  </a:t>
            </a:r>
            <a:r>
              <a:rPr lang="id-ID" sz="2400" dirty="0" smtClean="0"/>
              <a:t>komputer </a:t>
            </a:r>
            <a:r>
              <a:rPr lang="id-ID" sz="2400" dirty="0"/>
              <a:t>yang ada di Dinas Informasi dan Komunikasi</a:t>
            </a:r>
          </a:p>
          <a:p>
            <a:pPr marL="0" indent="0" algn="ctr">
              <a:buNone/>
            </a:pPr>
            <a:endParaRPr lang="id-ID" sz="2200" i="1" dirty="0" smtClean="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176613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Manfaat Penelitian</a:t>
            </a:r>
            <a:endParaRPr lang="id-ID" b="1" dirty="0"/>
          </a:p>
        </p:txBody>
      </p:sp>
      <p:sp>
        <p:nvSpPr>
          <p:cNvPr id="3" name="Content Placeholder 2"/>
          <p:cNvSpPr>
            <a:spLocks noGrp="1"/>
          </p:cNvSpPr>
          <p:nvPr>
            <p:ph idx="1"/>
          </p:nvPr>
        </p:nvSpPr>
        <p:spPr/>
        <p:txBody>
          <a:bodyPr>
            <a:normAutofit/>
          </a:bodyPr>
          <a:lstStyle/>
          <a:p>
            <a:pPr algn="just"/>
            <a:r>
              <a:rPr lang="id-ID" dirty="0" smtClean="0"/>
              <a:t>Manfaat </a:t>
            </a:r>
            <a:r>
              <a:rPr lang="id-ID" dirty="0"/>
              <a:t>penelitian merupakan dampak dari pencapaiannya tujuan. Seandainya dalam penelitian, tujuan dapat tercapai dan rumusan masalah dapat dipecahkan secara tepat dan akurat, maka apa manfaatnya secara praktis maupun secara teoritis. Kegunaan penelitian mempunyai dua hal yaitu mengembangkan ilmu pengetahuan (secara teoritis) dan membantu mengatasi, memecahkan dan mencegah masalah yang ada pada objek yang diteliti. </a:t>
            </a:r>
            <a:endParaRPr lang="id-ID" dirty="0" smtClean="0"/>
          </a:p>
          <a:p>
            <a:pPr algn="just"/>
            <a:r>
              <a:rPr lang="id-ID" dirty="0" smtClean="0"/>
              <a:t>Kegunaan </a:t>
            </a:r>
            <a:r>
              <a:rPr lang="id-ID" dirty="0"/>
              <a:t>hasil penelitian terhubung dengan saran-saran yang diajukan setelah kesimpulan</a:t>
            </a:r>
            <a:r>
              <a:rPr lang="id-ID" dirty="0" smtClean="0"/>
              <a:t>.</a:t>
            </a:r>
            <a:endParaRPr lang="id-ID" sz="2600" i="1" dirty="0" smtClean="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279235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Manfaat Penelitian</a:t>
            </a:r>
            <a:endParaRPr lang="id-ID" b="1" dirty="0"/>
          </a:p>
        </p:txBody>
      </p:sp>
      <p:sp>
        <p:nvSpPr>
          <p:cNvPr id="3" name="Content Placeholder 2"/>
          <p:cNvSpPr>
            <a:spLocks noGrp="1"/>
          </p:cNvSpPr>
          <p:nvPr>
            <p:ph idx="1"/>
          </p:nvPr>
        </p:nvSpPr>
        <p:spPr/>
        <p:txBody>
          <a:bodyPr>
            <a:normAutofit/>
          </a:bodyPr>
          <a:lstStyle/>
          <a:p>
            <a:pPr algn="just"/>
            <a:r>
              <a:rPr lang="id-ID" dirty="0"/>
              <a:t>Manfaat </a:t>
            </a:r>
            <a:r>
              <a:rPr lang="id-ID" dirty="0" smtClean="0"/>
              <a:t>penelitian </a:t>
            </a:r>
            <a:r>
              <a:rPr lang="id-ID" dirty="0"/>
              <a:t>adalah kegunaan hasil penelitian nanti, baik bagi kepentingan pengembangan program maupun kepentingan ilmu pengetahuan. Oleh sebab itu, dalam manfaat penelitian ini harus diuraikan secara terperinci manfaat atau apa gunanya hasil penelitian nanti. </a:t>
            </a:r>
            <a:endParaRPr lang="id-ID" dirty="0" smtClean="0"/>
          </a:p>
          <a:p>
            <a:pPr algn="just"/>
            <a:r>
              <a:rPr lang="id-ID" dirty="0" smtClean="0"/>
              <a:t>Dengan </a:t>
            </a:r>
            <a:r>
              <a:rPr lang="id-ID" dirty="0"/>
              <a:t>kata lain, data (informasi) yang akan diperoleh dari penelitian tersebut akan dimanfaatkan untuk apa, dalam rangka pengembangan </a:t>
            </a:r>
            <a:r>
              <a:rPr lang="id-ID" dirty="0" smtClean="0"/>
              <a:t>program/aplikatif.  </a:t>
            </a:r>
            <a:r>
              <a:rPr lang="id-ID" dirty="0"/>
              <a:t>Dari segi ilmu, data atau informasi yang diperoleh dari  penelitian tersebut akan mempunyai kontribusi apa bagi </a:t>
            </a:r>
            <a:r>
              <a:rPr lang="id-ID" dirty="0" smtClean="0"/>
              <a:t>pengembangan </a:t>
            </a:r>
            <a:r>
              <a:rPr lang="id-ID" dirty="0"/>
              <a:t>ilm pengetahuan. </a:t>
            </a:r>
            <a:endParaRPr lang="id-ID" dirty="0" smtClean="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780041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Manfaat Penelitian</a:t>
            </a:r>
            <a:endParaRPr lang="id-ID" b="1" dirty="0"/>
          </a:p>
        </p:txBody>
      </p:sp>
      <p:sp>
        <p:nvSpPr>
          <p:cNvPr id="3" name="Content Placeholder 2"/>
          <p:cNvSpPr>
            <a:spLocks noGrp="1"/>
          </p:cNvSpPr>
          <p:nvPr>
            <p:ph idx="1"/>
          </p:nvPr>
        </p:nvSpPr>
        <p:spPr/>
        <p:txBody>
          <a:bodyPr>
            <a:normAutofit fontScale="85000" lnSpcReduction="20000"/>
          </a:bodyPr>
          <a:lstStyle/>
          <a:p>
            <a:pPr marL="0" indent="0" algn="just">
              <a:buNone/>
            </a:pPr>
            <a:r>
              <a:rPr lang="id-ID" sz="3300" dirty="0" smtClean="0"/>
              <a:t>Secara </a:t>
            </a:r>
            <a:r>
              <a:rPr lang="id-ID" sz="3300" dirty="0"/>
              <a:t>spesifik, manfaat penelitian di bidang apapun seyogyanya mencakup dua aspek, yakni:</a:t>
            </a:r>
            <a:endParaRPr lang="id-ID" sz="3300" dirty="0" smtClean="0"/>
          </a:p>
          <a:p>
            <a:pPr algn="just"/>
            <a:r>
              <a:rPr lang="id-ID" dirty="0"/>
              <a:t>Manfaat praktis atau </a:t>
            </a:r>
            <a:r>
              <a:rPr lang="id-ID" dirty="0" smtClean="0"/>
              <a:t>aplikatif : Adalah </a:t>
            </a:r>
            <a:r>
              <a:rPr lang="id-ID" dirty="0"/>
              <a:t>manfaat penelitian dari aspek praktis atau aplikatif, yakni manfaat penelitian bagi </a:t>
            </a:r>
            <a:r>
              <a:rPr lang="id-ID" dirty="0" smtClean="0"/>
              <a:t>pengguna atau entitas yang memerlukannya . </a:t>
            </a:r>
          </a:p>
          <a:p>
            <a:pPr algn="just"/>
            <a:r>
              <a:rPr lang="id-ID" dirty="0"/>
              <a:t>Manfaat teoritis atau </a:t>
            </a:r>
            <a:r>
              <a:rPr lang="id-ID" dirty="0" smtClean="0"/>
              <a:t>akademis : Adalah </a:t>
            </a:r>
            <a:r>
              <a:rPr lang="id-ID" dirty="0"/>
              <a:t>manfaat penelitian dari aspek teoritis yakni manfaat penelitian bagi pengembangan ilmu. Di bidang </a:t>
            </a:r>
            <a:r>
              <a:rPr lang="id-ID" dirty="0" smtClean="0"/>
              <a:t>informatika dengan </a:t>
            </a:r>
            <a:r>
              <a:rPr lang="id-ID" dirty="0"/>
              <a:t>sendirinya manfaat peenlitian tersebut harus dapat menambah khasanah ilmu </a:t>
            </a:r>
            <a:r>
              <a:rPr lang="id-ID" dirty="0" smtClean="0"/>
              <a:t>informatika, </a:t>
            </a:r>
            <a:r>
              <a:rPr lang="id-ID" dirty="0"/>
              <a:t>khususnya terkait dengan kekhususan bidang </a:t>
            </a:r>
            <a:r>
              <a:rPr lang="id-ID" dirty="0" smtClean="0"/>
              <a:t>informatika </a:t>
            </a:r>
            <a:r>
              <a:rPr lang="id-ID" dirty="0"/>
              <a:t>yang </a:t>
            </a:r>
            <a:r>
              <a:rPr lang="id-ID" dirty="0" smtClean="0"/>
              <a:t>diteliti. Bagi </a:t>
            </a:r>
            <a:r>
              <a:rPr lang="id-ID" dirty="0"/>
              <a:t>beberapa penelitian akademis </a:t>
            </a:r>
            <a:r>
              <a:rPr lang="id-ID" dirty="0" smtClean="0"/>
              <a:t>(mahasiswa</a:t>
            </a:r>
            <a:r>
              <a:rPr lang="id-ID" dirty="0"/>
              <a:t>), kadang-kadang manfaat </a:t>
            </a:r>
            <a:r>
              <a:rPr lang="id-ID" dirty="0" smtClean="0"/>
              <a:t>penelitian </a:t>
            </a:r>
            <a:r>
              <a:rPr lang="id-ID" dirty="0"/>
              <a:t>ini </a:t>
            </a:r>
            <a:r>
              <a:rPr lang="id-ID" dirty="0" smtClean="0"/>
              <a:t>juga </a:t>
            </a:r>
            <a:r>
              <a:rPr lang="id-ID" dirty="0"/>
              <a:t>dilihat dari kepentingan pribadi peneliti yakni sebagai pengalaman proses belajar mengajar khususnya dalam bidang metodologi penelitian. Sebenarnya manfaat penelitian seperti ini tidak perlu dicantumkan karena memang </a:t>
            </a:r>
            <a:r>
              <a:rPr lang="id-ID" dirty="0" smtClean="0"/>
              <a:t>penelitian </a:t>
            </a:r>
            <a:r>
              <a:rPr lang="id-ID" dirty="0"/>
              <a:t>apa saja bagi peneliti otomatis merupakan pengalaman pribadi dalam melakukan penelitian.</a:t>
            </a:r>
            <a:endParaRPr lang="id-ID" dirty="0" smtClean="0"/>
          </a:p>
        </p:txBody>
      </p:sp>
      <p:sp>
        <p:nvSpPr>
          <p:cNvPr id="4" name="Rectangle 3"/>
          <p:cNvSpPr/>
          <p:nvPr/>
        </p:nvSpPr>
        <p:spPr>
          <a:xfrm>
            <a:off x="0" y="6176963"/>
            <a:ext cx="12192000" cy="646331"/>
          </a:xfrm>
          <a:prstGeom prst="rect">
            <a:avLst/>
          </a:prstGeom>
        </p:spPr>
        <p:txBody>
          <a:bodyPr wrap="square">
            <a:spAutoFit/>
          </a:bodyPr>
          <a:lstStyle/>
          <a:p>
            <a:pPr algn="ctr"/>
            <a:r>
              <a:rPr lang="id-ID" i="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485756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353800" cy="1325563"/>
          </a:xfrm>
        </p:spPr>
        <p:txBody>
          <a:bodyPr/>
          <a:lstStyle/>
          <a:p>
            <a:r>
              <a:rPr lang="id-ID" b="1" dirty="0" smtClean="0"/>
              <a:t>Ruang Lingkup Penelitian</a:t>
            </a:r>
            <a:endParaRPr lang="id-ID" b="1" dirty="0"/>
          </a:p>
        </p:txBody>
      </p:sp>
      <p:sp>
        <p:nvSpPr>
          <p:cNvPr id="3" name="Content Placeholder 2"/>
          <p:cNvSpPr>
            <a:spLocks noGrp="1"/>
          </p:cNvSpPr>
          <p:nvPr>
            <p:ph idx="1"/>
          </p:nvPr>
        </p:nvSpPr>
        <p:spPr>
          <a:xfrm>
            <a:off x="838200" y="1690688"/>
            <a:ext cx="10489442" cy="4567147"/>
          </a:xfrm>
        </p:spPr>
        <p:txBody>
          <a:bodyPr>
            <a:normAutofit fontScale="77500" lnSpcReduction="20000"/>
          </a:bodyPr>
          <a:lstStyle/>
          <a:p>
            <a:pPr marL="0" indent="0">
              <a:buNone/>
            </a:pPr>
            <a:r>
              <a:rPr lang="id-ID" sz="3100" b="1" dirty="0" smtClean="0"/>
              <a:t>Arti Ruang Lingkup Permasalahan :</a:t>
            </a:r>
          </a:p>
          <a:p>
            <a:pPr algn="just"/>
            <a:r>
              <a:rPr lang="id-ID" sz="3000" dirty="0"/>
              <a:t>Ruang lingkup adalah batasan banyaknya subjek yang tercakup dalam sebuah masalah.</a:t>
            </a:r>
          </a:p>
          <a:p>
            <a:pPr algn="just"/>
            <a:r>
              <a:rPr lang="id-ID" sz="3000" dirty="0"/>
              <a:t>Secara umum memiliki makna batasan. Dalam arti luas batasan ini bisa dalam bentuk materi, variable yang diteliti, subjek, atau lokasi. Ruang lingkup bisa diartikan secara lebih khusus pada materi atau hal tertentu.</a:t>
            </a:r>
          </a:p>
          <a:p>
            <a:pPr algn="just"/>
            <a:r>
              <a:rPr lang="id-ID" sz="3000" dirty="0"/>
              <a:t>Dalam sebuah penelitian ruang lingkup bisa berarti pembatasan variable yang digunakan, berapa banyak subjek yang akan diteliti, luas lokasi penelitian, materi yang dikaji, dan sebagainya. adanya pembatasan atau ruang lingkup dalam sebuah penelitian penting adanya karena akan mempengaruhi validitas dari hasil penelitian itu sendiri.</a:t>
            </a:r>
          </a:p>
          <a:p>
            <a:pPr algn="just"/>
            <a:r>
              <a:rPr lang="id-ID" sz="3000" dirty="0"/>
              <a:t>Sementara secara khusus, ruang lingkup adalah sebuah teknik untuk membatasi materi dari sebuah ilmu. Misalnya saja ilmu psikologi memiliki ruang lingkup psikologi dasar, psikologi kepribadian, psikologi kesehatan, psikologi pendidikan, psikologi anak, psikologi dewasa, dan sebagainya.</a:t>
            </a:r>
          </a:p>
          <a:p>
            <a:pPr marL="0" indent="0" algn="ctr">
              <a:buNone/>
            </a:pPr>
            <a:endParaRPr lang="id-ID" sz="2200" i="1" dirty="0" smtClean="0"/>
          </a:p>
        </p:txBody>
      </p:sp>
      <p:sp>
        <p:nvSpPr>
          <p:cNvPr id="4" name="Rectangle 3"/>
          <p:cNvSpPr/>
          <p:nvPr/>
        </p:nvSpPr>
        <p:spPr>
          <a:xfrm>
            <a:off x="0" y="6257835"/>
            <a:ext cx="12191999" cy="646331"/>
          </a:xfrm>
          <a:prstGeom prst="rect">
            <a:avLst/>
          </a:prstGeom>
        </p:spPr>
        <p:txBody>
          <a:bodyPr wrap="square">
            <a:spAutoFit/>
          </a:bodyPr>
          <a:lstStyle/>
          <a:p>
            <a:pPr algn="ctr"/>
            <a:r>
              <a:rPr lang="id-ID" i="1" dirty="0"/>
              <a:t>Khusus di bidang Informatika, tentunya proses </a:t>
            </a:r>
            <a:r>
              <a:rPr lang="id-ID" i="1" dirty="0" smtClean="0"/>
              <a:t>pendefinisian ruang lingkup </a:t>
            </a:r>
            <a:r>
              <a:rPr lang="id-ID" i="1" dirty="0"/>
              <a:t>masalah </a:t>
            </a:r>
            <a:r>
              <a:rPr lang="id-ID" i="1" dirty="0" smtClean="0"/>
              <a:t>berkolerasi </a:t>
            </a:r>
            <a:r>
              <a:rPr lang="id-ID" i="1" dirty="0"/>
              <a:t>dengan </a:t>
            </a:r>
            <a:endParaRPr lang="id-ID" i="1" dirty="0" smtClean="0"/>
          </a:p>
          <a:p>
            <a:pPr algn="ctr"/>
            <a:r>
              <a:rPr lang="id-ID" i="1" dirty="0" smtClean="0"/>
              <a:t>keilmuan </a:t>
            </a:r>
            <a:r>
              <a:rPr lang="id-ID" i="1" dirty="0"/>
              <a:t>informatika dan disesuaikan dengan Kelompok Keilmuan!</a:t>
            </a:r>
          </a:p>
        </p:txBody>
      </p:sp>
    </p:spTree>
    <p:extLst>
      <p:ext uri="{BB962C8B-B14F-4D97-AF65-F5344CB8AC3E}">
        <p14:creationId xmlns:p14="http://schemas.microsoft.com/office/powerpoint/2010/main" val="2252239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1366</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Tujuan, Manfaat dan  Ruang Lingkup Penelitian</vt:lpstr>
      <vt:lpstr>Tujuan Penelitian</vt:lpstr>
      <vt:lpstr>Tujuan Penelitian</vt:lpstr>
      <vt:lpstr>Tujuan Penelitian</vt:lpstr>
      <vt:lpstr>Tujuan Penelitian</vt:lpstr>
      <vt:lpstr>Manfaat Penelitian</vt:lpstr>
      <vt:lpstr>Manfaat Penelitian</vt:lpstr>
      <vt:lpstr>Manfaat Penelitian</vt:lpstr>
      <vt:lpstr>Ruang Lingkup Penelitian</vt:lpstr>
      <vt:lpstr>Ruang Lingkup Penelitian</vt:lpstr>
      <vt:lpstr>Ruang Lingkup Penelitian</vt:lpstr>
      <vt:lpstr>Penugasan – Pertemuan 5 </vt:lpstr>
      <vt:lpstr>Terima 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Membuat Proposal Skripsi Yang Baik ?</dc:title>
  <dc:creator>LENOVO</dc:creator>
  <cp:lastModifiedBy>Tati Harihayati</cp:lastModifiedBy>
  <cp:revision>42</cp:revision>
  <dcterms:created xsi:type="dcterms:W3CDTF">2020-03-24T05:19:43Z</dcterms:created>
  <dcterms:modified xsi:type="dcterms:W3CDTF">2020-05-11T02:37:53Z</dcterms:modified>
</cp:coreProperties>
</file>