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52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EC84EE-51E4-47E8-AC6B-4D8746E8DA89}"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90FCB-CF5C-4506-96B7-5A321DF984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C84EE-51E4-47E8-AC6B-4D8746E8DA89}"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90FCB-CF5C-4506-96B7-5A321DF98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C84EE-51E4-47E8-AC6B-4D8746E8DA89}"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90FCB-CF5C-4506-96B7-5A321DF98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C84EE-51E4-47E8-AC6B-4D8746E8DA89}"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90FCB-CF5C-4506-96B7-5A321DF984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C84EE-51E4-47E8-AC6B-4D8746E8DA89}"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90FCB-CF5C-4506-96B7-5A321DF984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C84EE-51E4-47E8-AC6B-4D8746E8DA89}"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90FCB-CF5C-4506-96B7-5A321DF98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EC84EE-51E4-47E8-AC6B-4D8746E8DA89}" type="datetimeFigureOut">
              <a:rPr lang="en-US" smtClean="0"/>
              <a:pPr/>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90FCB-CF5C-4506-96B7-5A321DF98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C84EE-51E4-47E8-AC6B-4D8746E8DA89}" type="datetimeFigureOut">
              <a:rPr lang="en-US" smtClean="0"/>
              <a:pPr/>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90FCB-CF5C-4506-96B7-5A321DF98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C84EE-51E4-47E8-AC6B-4D8746E8DA89}" type="datetimeFigureOut">
              <a:rPr lang="en-US" smtClean="0"/>
              <a:pPr/>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90FCB-CF5C-4506-96B7-5A321DF98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C84EE-51E4-47E8-AC6B-4D8746E8DA89}"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90FCB-CF5C-4506-96B7-5A321DF98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C84EE-51E4-47E8-AC6B-4D8746E8DA89}"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90FCB-CF5C-4506-96B7-5A321DF98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C84EE-51E4-47E8-AC6B-4D8746E8DA89}" type="datetimeFigureOut">
              <a:rPr lang="en-US" smtClean="0"/>
              <a:pPr/>
              <a:t>9/15/2019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90FCB-CF5C-4506-96B7-5A321DF98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57200"/>
            <a:ext cx="7772400" cy="1470025"/>
          </a:xfrm>
        </p:spPr>
        <p:txBody>
          <a:bodyPr/>
          <a:lstStyle/>
          <a:p>
            <a:r>
              <a:rPr lang="en-US" dirty="0" err="1" smtClean="0"/>
              <a:t>Bab</a:t>
            </a:r>
            <a:r>
              <a:rPr lang="en-US" dirty="0" smtClean="0"/>
              <a:t> 8</a:t>
            </a:r>
            <a:endParaRPr lang="en-US" dirty="0"/>
          </a:p>
        </p:txBody>
      </p:sp>
      <p:sp>
        <p:nvSpPr>
          <p:cNvPr id="3" name="Subtitle 2"/>
          <p:cNvSpPr>
            <a:spLocks noGrp="1"/>
          </p:cNvSpPr>
          <p:nvPr>
            <p:ph type="subTitle" idx="1"/>
          </p:nvPr>
        </p:nvSpPr>
        <p:spPr>
          <a:xfrm>
            <a:off x="2286000" y="2057400"/>
            <a:ext cx="6400800" cy="1752600"/>
          </a:xfrm>
        </p:spPr>
        <p:txBody>
          <a:bodyPr/>
          <a:lstStyle/>
          <a:p>
            <a:r>
              <a:rPr lang="en-US" dirty="0" err="1" smtClean="0">
                <a:solidFill>
                  <a:schemeClr val="tx1"/>
                </a:solidFill>
              </a:rPr>
              <a:t>Strategi-Strategi</a:t>
            </a:r>
            <a:r>
              <a:rPr lang="en-US" dirty="0" smtClean="0">
                <a:solidFill>
                  <a:schemeClr val="tx1"/>
                </a:solidFill>
              </a:rPr>
              <a:t> </a:t>
            </a:r>
            <a:r>
              <a:rPr lang="en-US" dirty="0" err="1" smtClean="0">
                <a:solidFill>
                  <a:schemeClr val="tx1"/>
                </a:solidFill>
              </a:rPr>
              <a:t>Lokasi</a:t>
            </a:r>
            <a:endParaRPr lang="en-US" dirty="0">
              <a:solidFill>
                <a:schemeClr val="tx1"/>
              </a:solidFill>
            </a:endParaRPr>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Kedekatan</a:t>
            </a:r>
            <a:r>
              <a:rPr lang="en-US" sz="4000" dirty="0" smtClean="0"/>
              <a:t> </a:t>
            </a:r>
            <a:r>
              <a:rPr lang="en-US" sz="4000" dirty="0" err="1" smtClean="0"/>
              <a:t>dengan</a:t>
            </a:r>
            <a:r>
              <a:rPr lang="en-US" sz="4000" dirty="0" smtClean="0"/>
              <a:t> Para </a:t>
            </a:r>
            <a:r>
              <a:rPr lang="en-US" sz="4000" dirty="0" err="1" smtClean="0"/>
              <a:t>Pesaing</a:t>
            </a:r>
            <a:endParaRPr lang="en-US" sz="4000" dirty="0"/>
          </a:p>
        </p:txBody>
      </p:sp>
      <p:sp>
        <p:nvSpPr>
          <p:cNvPr id="3" name="Content Placeholder 2"/>
          <p:cNvSpPr>
            <a:spLocks noGrp="1"/>
          </p:cNvSpPr>
          <p:nvPr>
            <p:ph idx="1"/>
          </p:nvPr>
        </p:nvSpPr>
        <p:spPr>
          <a:xfrm>
            <a:off x="1066800" y="1600200"/>
            <a:ext cx="7010400" cy="4525963"/>
          </a:xfrm>
        </p:spPr>
        <p:txBody>
          <a:bodyPr>
            <a:noAutofit/>
          </a:bodyPr>
          <a:lstStyle/>
          <a:p>
            <a:pPr algn="just">
              <a:lnSpc>
                <a:spcPct val="80000"/>
              </a:lnSpc>
            </a:pPr>
            <a:r>
              <a:rPr lang="sv-SE" sz="2400" dirty="0" smtClean="0"/>
              <a:t>Sepertinya agak mengherankan banyak usaha yang menempatkan lokasi operasionalnya yang dekat dengan pesaing. Akan tetapi saat ini kecenderungannya demikian dengan istilah </a:t>
            </a:r>
            <a:r>
              <a:rPr lang="sv-SE" sz="2400" b="1" i="1" dirty="0" smtClean="0"/>
              <a:t>clustering</a:t>
            </a:r>
            <a:r>
              <a:rPr lang="sv-SE" sz="2400" dirty="0" smtClean="0"/>
              <a:t> yaitu lokasi berdekatan para perusahaan yang saling bersaing, yang sering disebabkan oleh adanya informasi, bakat, modal proyek, atau sumber daya alam yang berlimpah di suatu daerah. </a:t>
            </a:r>
          </a:p>
          <a:p>
            <a:pPr algn="just">
              <a:lnSpc>
                <a:spcPct val="80000"/>
              </a:lnSpc>
            </a:pPr>
            <a:r>
              <a:rPr lang="sv-SE" sz="2400" dirty="0" smtClean="0"/>
              <a:t>Tidak hanya usaha manufacturing seperti dibangunnya kawasan industri saja tetapi dalam bidang jasa juga ada misalnya pada pembangunan pusat perdagangan eletronik, pusat perdagangan tekstil dan lain-lain </a:t>
            </a:r>
            <a:endParaRPr lang="en-US" sz="2400" dirty="0" smtClean="0"/>
          </a:p>
          <a:p>
            <a:pPr>
              <a:buNone/>
            </a:pPr>
            <a:endParaRPr lang="en-US" sz="2400" dirty="0"/>
          </a:p>
        </p:txBody>
      </p:sp>
    </p:spTree>
  </p:cSld>
  <p:clrMapOvr>
    <a:masterClrMapping/>
  </p:clrMapOvr>
  <p:transition>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05600" cy="1189038"/>
          </a:xfrm>
        </p:spPr>
        <p:txBody>
          <a:bodyPr>
            <a:normAutofit fontScale="90000"/>
          </a:bodyPr>
          <a:lstStyle/>
          <a:p>
            <a:r>
              <a:rPr lang="en-US" b="1" dirty="0" err="1" smtClean="0"/>
              <a:t>Metode</a:t>
            </a:r>
            <a:r>
              <a:rPr lang="en-US" b="1" dirty="0" smtClean="0"/>
              <a:t> </a:t>
            </a:r>
            <a:r>
              <a:rPr lang="en-US" b="1" dirty="0" err="1" smtClean="0"/>
              <a:t>Mengevaluasi</a:t>
            </a:r>
            <a:r>
              <a:rPr lang="en-US" b="1" dirty="0" smtClean="0"/>
              <a:t> </a:t>
            </a:r>
            <a:r>
              <a:rPr lang="en-US" b="1" dirty="0" err="1" smtClean="0"/>
              <a:t>Alternatif</a:t>
            </a:r>
            <a:r>
              <a:rPr lang="en-US" b="1" dirty="0" smtClean="0"/>
              <a:t> </a:t>
            </a:r>
            <a:r>
              <a:rPr lang="en-US" b="1" dirty="0" err="1" smtClean="0"/>
              <a:t>Lokasi</a:t>
            </a:r>
            <a:endParaRPr lang="en-US" b="1" dirty="0"/>
          </a:p>
        </p:txBody>
      </p:sp>
      <p:sp>
        <p:nvSpPr>
          <p:cNvPr id="3" name="Content Placeholder 2"/>
          <p:cNvSpPr>
            <a:spLocks noGrp="1"/>
          </p:cNvSpPr>
          <p:nvPr>
            <p:ph idx="1"/>
          </p:nvPr>
        </p:nvSpPr>
        <p:spPr>
          <a:xfrm>
            <a:off x="914400" y="1905000"/>
            <a:ext cx="7772400" cy="4221163"/>
          </a:xfrm>
        </p:spPr>
        <p:txBody>
          <a:bodyPr>
            <a:normAutofit fontScale="92500" lnSpcReduction="20000"/>
          </a:bodyPr>
          <a:lstStyle/>
          <a:p>
            <a:pPr>
              <a:lnSpc>
                <a:spcPct val="80000"/>
              </a:lnSpc>
            </a:pPr>
            <a:r>
              <a:rPr lang="sv-SE" b="1" dirty="0" smtClean="0"/>
              <a:t>Metode Pemeringkatan Faktor</a:t>
            </a:r>
          </a:p>
          <a:p>
            <a:pPr algn="just">
              <a:lnSpc>
                <a:spcPct val="80000"/>
              </a:lnSpc>
              <a:buNone/>
            </a:pPr>
            <a:r>
              <a:rPr lang="sv-SE" dirty="0" smtClean="0"/>
              <a:t>		Adalah sebuah metode penentuan lokasi yang mementingkan adanya obyektifitas dalam proses mengenali biaya yang sulit untuk dievaluasi. Faktor yang dipertimbangkan factor baik yang kualitatif maupun kuantitatif dianalisis dengan cara mengkuantifisir semua factor. </a:t>
            </a:r>
          </a:p>
          <a:p>
            <a:pPr algn="just">
              <a:lnSpc>
                <a:spcPct val="80000"/>
              </a:lnSpc>
              <a:buNone/>
            </a:pPr>
            <a:r>
              <a:rPr lang="sv-SE" dirty="0" smtClean="0"/>
              <a:t>		Metode ini bisa diterapkan untuk factor-faktor yang secara umum digunakan untuk memilih lokasi, maupun factor-faktor yang dipertimbangkan untuk memilih Negara, wilayah, tempat bagi pemilihan lokasi untuk perusahan global.</a:t>
            </a:r>
          </a:p>
          <a:p>
            <a:pPr>
              <a:buNone/>
            </a:pPr>
            <a:endParaRPr lang="en-US" dirty="0"/>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Autofit/>
          </a:bodyPr>
          <a:lstStyle/>
          <a:p>
            <a:pPr marL="514350" indent="-514350">
              <a:buNone/>
            </a:pPr>
            <a:r>
              <a:rPr lang="en-US" sz="2300" dirty="0" smtClean="0">
                <a:solidFill>
                  <a:schemeClr val="bg1"/>
                </a:solidFill>
              </a:rPr>
              <a:t>	</a:t>
            </a:r>
            <a:r>
              <a:rPr lang="en-US" sz="2300" dirty="0" err="1" smtClean="0">
                <a:solidFill>
                  <a:schemeClr val="bg1"/>
                </a:solidFill>
              </a:rPr>
              <a:t>Metode</a:t>
            </a:r>
            <a:r>
              <a:rPr lang="en-US" sz="2300" dirty="0" smtClean="0">
                <a:solidFill>
                  <a:schemeClr val="bg1"/>
                </a:solidFill>
              </a:rPr>
              <a:t> </a:t>
            </a:r>
            <a:r>
              <a:rPr lang="en-US" sz="2300" dirty="0" err="1" smtClean="0">
                <a:solidFill>
                  <a:schemeClr val="bg1"/>
                </a:solidFill>
              </a:rPr>
              <a:t>pemeringkatan</a:t>
            </a:r>
            <a:r>
              <a:rPr lang="en-US" sz="2300" dirty="0" smtClean="0">
                <a:solidFill>
                  <a:schemeClr val="bg1"/>
                </a:solidFill>
              </a:rPr>
              <a:t> </a:t>
            </a:r>
            <a:r>
              <a:rPr lang="en-US" sz="2300" dirty="0" err="1" smtClean="0">
                <a:solidFill>
                  <a:schemeClr val="bg1"/>
                </a:solidFill>
              </a:rPr>
              <a:t>faktor</a:t>
            </a:r>
            <a:r>
              <a:rPr lang="en-US" sz="2300" dirty="0" smtClean="0">
                <a:solidFill>
                  <a:schemeClr val="bg1"/>
                </a:solidFill>
              </a:rPr>
              <a:t> </a:t>
            </a:r>
            <a:r>
              <a:rPr lang="en-US" sz="2300" dirty="0" err="1" smtClean="0">
                <a:solidFill>
                  <a:schemeClr val="bg1"/>
                </a:solidFill>
              </a:rPr>
              <a:t>mempunyai</a:t>
            </a:r>
            <a:r>
              <a:rPr lang="en-US" sz="2300" dirty="0" smtClean="0">
                <a:solidFill>
                  <a:schemeClr val="bg1"/>
                </a:solidFill>
              </a:rPr>
              <a:t> 6 </a:t>
            </a:r>
            <a:r>
              <a:rPr lang="en-US" sz="2300" dirty="0" err="1" smtClean="0">
                <a:solidFill>
                  <a:schemeClr val="bg1"/>
                </a:solidFill>
              </a:rPr>
              <a:t>langkah</a:t>
            </a:r>
            <a:r>
              <a:rPr lang="en-US" sz="2300" dirty="0" smtClean="0">
                <a:solidFill>
                  <a:schemeClr val="bg1"/>
                </a:solidFill>
              </a:rPr>
              <a:t> </a:t>
            </a:r>
            <a:r>
              <a:rPr lang="en-US" sz="2300" dirty="0" err="1" smtClean="0">
                <a:solidFill>
                  <a:schemeClr val="bg1"/>
                </a:solidFill>
              </a:rPr>
              <a:t>berikut</a:t>
            </a:r>
            <a:r>
              <a:rPr lang="en-US" sz="2300" dirty="0" smtClean="0">
                <a:solidFill>
                  <a:schemeClr val="bg1"/>
                </a:solidFill>
              </a:rPr>
              <a:t>.</a:t>
            </a:r>
          </a:p>
          <a:p>
            <a:pPr marL="514350" indent="-514350">
              <a:buFont typeface="+mj-lt"/>
              <a:buAutoNum type="arabicPeriod"/>
            </a:pPr>
            <a:r>
              <a:rPr lang="en-US" sz="2300" dirty="0" err="1" smtClean="0">
                <a:solidFill>
                  <a:schemeClr val="bg1"/>
                </a:solidFill>
              </a:rPr>
              <a:t>Kembangkan</a:t>
            </a:r>
            <a:r>
              <a:rPr lang="en-US" sz="2300" dirty="0" smtClean="0">
                <a:solidFill>
                  <a:schemeClr val="bg1"/>
                </a:solidFill>
              </a:rPr>
              <a:t> </a:t>
            </a:r>
            <a:r>
              <a:rPr lang="en-US" sz="2300" dirty="0" err="1" smtClean="0">
                <a:solidFill>
                  <a:schemeClr val="bg1"/>
                </a:solidFill>
              </a:rPr>
              <a:t>daftar</a:t>
            </a:r>
            <a:r>
              <a:rPr lang="en-US" sz="2300" dirty="0" smtClean="0">
                <a:solidFill>
                  <a:schemeClr val="bg1"/>
                </a:solidFill>
              </a:rPr>
              <a:t> </a:t>
            </a:r>
            <a:r>
              <a:rPr lang="en-US" sz="2300" dirty="0" err="1" smtClean="0">
                <a:solidFill>
                  <a:schemeClr val="bg1"/>
                </a:solidFill>
              </a:rPr>
              <a:t>faktor</a:t>
            </a:r>
            <a:r>
              <a:rPr lang="en-US" sz="2300" dirty="0" smtClean="0">
                <a:solidFill>
                  <a:schemeClr val="bg1"/>
                </a:solidFill>
              </a:rPr>
              <a:t> yang </a:t>
            </a:r>
            <a:r>
              <a:rPr lang="en-US" sz="2300" dirty="0" err="1" smtClean="0">
                <a:solidFill>
                  <a:schemeClr val="bg1"/>
                </a:solidFill>
              </a:rPr>
              <a:t>relevan</a:t>
            </a:r>
            <a:r>
              <a:rPr lang="en-US" sz="2300" dirty="0" smtClean="0">
                <a:solidFill>
                  <a:schemeClr val="bg1"/>
                </a:solidFill>
              </a:rPr>
              <a:t> </a:t>
            </a:r>
            <a:r>
              <a:rPr lang="en-US" sz="2300" dirty="0" err="1" smtClean="0">
                <a:solidFill>
                  <a:schemeClr val="bg1"/>
                </a:solidFill>
              </a:rPr>
              <a:t>dinamakan</a:t>
            </a:r>
            <a:r>
              <a:rPr lang="en-US" sz="2300" dirty="0" smtClean="0">
                <a:solidFill>
                  <a:schemeClr val="bg1"/>
                </a:solidFill>
              </a:rPr>
              <a:t> </a:t>
            </a:r>
            <a:r>
              <a:rPr lang="en-US" sz="2300" dirty="0" err="1" smtClean="0">
                <a:solidFill>
                  <a:schemeClr val="bg1"/>
                </a:solidFill>
              </a:rPr>
              <a:t>kunci</a:t>
            </a:r>
            <a:r>
              <a:rPr lang="en-US" sz="2300" dirty="0" smtClean="0">
                <a:solidFill>
                  <a:schemeClr val="bg1"/>
                </a:solidFill>
              </a:rPr>
              <a:t> </a:t>
            </a:r>
            <a:r>
              <a:rPr lang="en-US" sz="2300" dirty="0" err="1" smtClean="0">
                <a:solidFill>
                  <a:schemeClr val="bg1"/>
                </a:solidFill>
              </a:rPr>
              <a:t>keberhasilan</a:t>
            </a:r>
            <a:endParaRPr lang="en-US" sz="2300" dirty="0" smtClean="0">
              <a:solidFill>
                <a:schemeClr val="bg1"/>
              </a:solidFill>
            </a:endParaRPr>
          </a:p>
          <a:p>
            <a:pPr marL="514350" indent="-514350">
              <a:buFont typeface="+mj-lt"/>
              <a:buAutoNum type="arabicPeriod"/>
            </a:pPr>
            <a:r>
              <a:rPr lang="en-US" sz="2300" dirty="0" err="1" smtClean="0">
                <a:solidFill>
                  <a:schemeClr val="bg1"/>
                </a:solidFill>
              </a:rPr>
              <a:t>Berikan</a:t>
            </a:r>
            <a:r>
              <a:rPr lang="en-US" sz="2300" dirty="0" smtClean="0">
                <a:solidFill>
                  <a:schemeClr val="bg1"/>
                </a:solidFill>
              </a:rPr>
              <a:t> </a:t>
            </a:r>
            <a:r>
              <a:rPr lang="en-US" sz="2300" dirty="0" err="1" smtClean="0">
                <a:solidFill>
                  <a:schemeClr val="bg1"/>
                </a:solidFill>
              </a:rPr>
              <a:t>bobot</a:t>
            </a:r>
            <a:r>
              <a:rPr lang="en-US" sz="2300" dirty="0" smtClean="0">
                <a:solidFill>
                  <a:schemeClr val="bg1"/>
                </a:solidFill>
              </a:rPr>
              <a:t> </a:t>
            </a:r>
            <a:r>
              <a:rPr lang="en-US" sz="2300" dirty="0" err="1" smtClean="0">
                <a:solidFill>
                  <a:schemeClr val="bg1"/>
                </a:solidFill>
              </a:rPr>
              <a:t>pada</a:t>
            </a:r>
            <a:r>
              <a:rPr lang="en-US" sz="2300" dirty="0" smtClean="0">
                <a:solidFill>
                  <a:schemeClr val="bg1"/>
                </a:solidFill>
              </a:rPr>
              <a:t> </a:t>
            </a:r>
            <a:r>
              <a:rPr lang="en-US" sz="2300" dirty="0" err="1" smtClean="0">
                <a:solidFill>
                  <a:schemeClr val="bg1"/>
                </a:solidFill>
              </a:rPr>
              <a:t>masing-masing</a:t>
            </a:r>
            <a:r>
              <a:rPr lang="en-US" sz="2300" dirty="0" smtClean="0">
                <a:solidFill>
                  <a:schemeClr val="bg1"/>
                </a:solidFill>
              </a:rPr>
              <a:t> </a:t>
            </a:r>
            <a:r>
              <a:rPr lang="en-US" sz="2300" dirty="0" err="1" smtClean="0">
                <a:solidFill>
                  <a:schemeClr val="bg1"/>
                </a:solidFill>
              </a:rPr>
              <a:t>faktor</a:t>
            </a:r>
            <a:r>
              <a:rPr lang="en-US" sz="2300" dirty="0" smtClean="0">
                <a:solidFill>
                  <a:schemeClr val="bg1"/>
                </a:solidFill>
              </a:rPr>
              <a:t> </a:t>
            </a:r>
            <a:r>
              <a:rPr lang="en-US" sz="2300" dirty="0" err="1" smtClean="0">
                <a:solidFill>
                  <a:schemeClr val="bg1"/>
                </a:solidFill>
              </a:rPr>
              <a:t>untuk</a:t>
            </a:r>
            <a:r>
              <a:rPr lang="en-US" sz="2300" dirty="0" smtClean="0">
                <a:solidFill>
                  <a:schemeClr val="bg1"/>
                </a:solidFill>
              </a:rPr>
              <a:t> </a:t>
            </a:r>
            <a:r>
              <a:rPr lang="en-US" sz="2300" dirty="0" err="1" smtClean="0">
                <a:solidFill>
                  <a:schemeClr val="bg1"/>
                </a:solidFill>
              </a:rPr>
              <a:t>mencerminkan</a:t>
            </a:r>
            <a:r>
              <a:rPr lang="en-US" sz="2300" dirty="0" smtClean="0">
                <a:solidFill>
                  <a:schemeClr val="bg1"/>
                </a:solidFill>
              </a:rPr>
              <a:t> </a:t>
            </a:r>
            <a:r>
              <a:rPr lang="en-US" sz="2300" dirty="0" err="1" smtClean="0">
                <a:solidFill>
                  <a:schemeClr val="bg1"/>
                </a:solidFill>
              </a:rPr>
              <a:t>pentingnya</a:t>
            </a:r>
            <a:r>
              <a:rPr lang="en-US" sz="2300" dirty="0" smtClean="0">
                <a:solidFill>
                  <a:schemeClr val="bg1"/>
                </a:solidFill>
              </a:rPr>
              <a:t> </a:t>
            </a:r>
            <a:r>
              <a:rPr lang="en-US" sz="2300" dirty="0" err="1" smtClean="0">
                <a:solidFill>
                  <a:schemeClr val="bg1"/>
                </a:solidFill>
              </a:rPr>
              <a:t>dlam</a:t>
            </a:r>
            <a:r>
              <a:rPr lang="en-US" sz="2300" dirty="0" smtClean="0">
                <a:solidFill>
                  <a:schemeClr val="bg1"/>
                </a:solidFill>
              </a:rPr>
              <a:t> </a:t>
            </a:r>
            <a:r>
              <a:rPr lang="en-US" sz="2300" dirty="0" err="1" smtClean="0">
                <a:solidFill>
                  <a:schemeClr val="bg1"/>
                </a:solidFill>
              </a:rPr>
              <a:t>tujuan</a:t>
            </a:r>
            <a:r>
              <a:rPr lang="en-US" sz="2300" dirty="0" smtClean="0">
                <a:solidFill>
                  <a:schemeClr val="bg1"/>
                </a:solidFill>
              </a:rPr>
              <a:t> </a:t>
            </a:r>
            <a:r>
              <a:rPr lang="en-US" sz="2300" dirty="0" err="1" smtClean="0">
                <a:solidFill>
                  <a:schemeClr val="bg1"/>
                </a:solidFill>
              </a:rPr>
              <a:t>perusahaan</a:t>
            </a:r>
            <a:r>
              <a:rPr lang="en-US" sz="2300" dirty="0" smtClean="0">
                <a:solidFill>
                  <a:schemeClr val="bg1"/>
                </a:solidFill>
              </a:rPr>
              <a:t> </a:t>
            </a:r>
            <a:r>
              <a:rPr lang="en-US" sz="2300" dirty="0" err="1" smtClean="0">
                <a:solidFill>
                  <a:schemeClr val="bg1"/>
                </a:solidFill>
              </a:rPr>
              <a:t>secara</a:t>
            </a:r>
            <a:r>
              <a:rPr lang="en-US" sz="2300" dirty="0" smtClean="0">
                <a:solidFill>
                  <a:schemeClr val="bg1"/>
                </a:solidFill>
              </a:rPr>
              <a:t> </a:t>
            </a:r>
            <a:r>
              <a:rPr lang="en-US" sz="2300" dirty="0" err="1" smtClean="0">
                <a:solidFill>
                  <a:schemeClr val="bg1"/>
                </a:solidFill>
              </a:rPr>
              <a:t>relatif</a:t>
            </a:r>
            <a:endParaRPr lang="en-US" sz="2300" dirty="0" smtClean="0">
              <a:solidFill>
                <a:schemeClr val="bg1"/>
              </a:solidFill>
            </a:endParaRPr>
          </a:p>
          <a:p>
            <a:pPr marL="514350" indent="-514350">
              <a:buFont typeface="+mj-lt"/>
              <a:buAutoNum type="arabicPeriod"/>
            </a:pPr>
            <a:r>
              <a:rPr lang="en-US" sz="2300" dirty="0" err="1" smtClean="0">
                <a:solidFill>
                  <a:schemeClr val="bg1"/>
                </a:solidFill>
              </a:rPr>
              <a:t>Kembangkan</a:t>
            </a:r>
            <a:r>
              <a:rPr lang="en-US" sz="2300" dirty="0" smtClean="0">
                <a:solidFill>
                  <a:schemeClr val="bg1"/>
                </a:solidFill>
              </a:rPr>
              <a:t> </a:t>
            </a:r>
            <a:r>
              <a:rPr lang="en-US" sz="2300" dirty="0" err="1" smtClean="0">
                <a:solidFill>
                  <a:schemeClr val="bg1"/>
                </a:solidFill>
              </a:rPr>
              <a:t>skala</a:t>
            </a:r>
            <a:r>
              <a:rPr lang="en-US" sz="2300" dirty="0" smtClean="0">
                <a:solidFill>
                  <a:schemeClr val="bg1"/>
                </a:solidFill>
              </a:rPr>
              <a:t> </a:t>
            </a:r>
            <a:r>
              <a:rPr lang="en-US" sz="2300" dirty="0" err="1" smtClean="0">
                <a:solidFill>
                  <a:schemeClr val="bg1"/>
                </a:solidFill>
              </a:rPr>
              <a:t>untuk</a:t>
            </a:r>
            <a:r>
              <a:rPr lang="en-US" sz="2300" dirty="0" smtClean="0">
                <a:solidFill>
                  <a:schemeClr val="bg1"/>
                </a:solidFill>
              </a:rPr>
              <a:t> </a:t>
            </a:r>
            <a:r>
              <a:rPr lang="en-US" sz="2300" dirty="0" err="1" smtClean="0">
                <a:solidFill>
                  <a:schemeClr val="bg1"/>
                </a:solidFill>
              </a:rPr>
              <a:t>tiap-tiap</a:t>
            </a:r>
            <a:r>
              <a:rPr lang="en-US" sz="2300" dirty="0" smtClean="0">
                <a:solidFill>
                  <a:schemeClr val="bg1"/>
                </a:solidFill>
              </a:rPr>
              <a:t> </a:t>
            </a:r>
            <a:r>
              <a:rPr lang="en-US" sz="2300" dirty="0" err="1" smtClean="0">
                <a:solidFill>
                  <a:schemeClr val="bg1"/>
                </a:solidFill>
              </a:rPr>
              <a:t>faktor</a:t>
            </a:r>
            <a:endParaRPr lang="en-US" sz="2300" dirty="0">
              <a:solidFill>
                <a:schemeClr val="bg1"/>
              </a:solidFill>
            </a:endParaRPr>
          </a:p>
          <a:p>
            <a:pPr marL="514350" indent="-514350">
              <a:buFont typeface="+mj-lt"/>
              <a:buAutoNum type="arabicPeriod"/>
            </a:pPr>
            <a:r>
              <a:rPr lang="en-US" sz="2300" dirty="0" err="1" smtClean="0">
                <a:solidFill>
                  <a:schemeClr val="bg1"/>
                </a:solidFill>
              </a:rPr>
              <a:t>Memiliki</a:t>
            </a:r>
            <a:r>
              <a:rPr lang="en-US" sz="2300" dirty="0" smtClean="0">
                <a:solidFill>
                  <a:schemeClr val="bg1"/>
                </a:solidFill>
              </a:rPr>
              <a:t> </a:t>
            </a:r>
            <a:r>
              <a:rPr lang="en-US" sz="2300" dirty="0" err="1" smtClean="0">
                <a:solidFill>
                  <a:schemeClr val="bg1"/>
                </a:solidFill>
              </a:rPr>
              <a:t>skor</a:t>
            </a:r>
            <a:r>
              <a:rPr lang="en-US" sz="2300" dirty="0" smtClean="0">
                <a:solidFill>
                  <a:schemeClr val="bg1"/>
                </a:solidFill>
              </a:rPr>
              <a:t> </a:t>
            </a:r>
            <a:r>
              <a:rPr lang="en-US" sz="2300" dirty="0" err="1" smtClean="0">
                <a:solidFill>
                  <a:schemeClr val="bg1"/>
                </a:solidFill>
              </a:rPr>
              <a:t>manajemen</a:t>
            </a:r>
            <a:r>
              <a:rPr lang="en-US" sz="2300" dirty="0" smtClean="0">
                <a:solidFill>
                  <a:schemeClr val="bg1"/>
                </a:solidFill>
              </a:rPr>
              <a:t> </a:t>
            </a:r>
            <a:r>
              <a:rPr lang="en-US" sz="2300" dirty="0" err="1" smtClean="0">
                <a:solidFill>
                  <a:schemeClr val="bg1"/>
                </a:solidFill>
              </a:rPr>
              <a:t>pada</a:t>
            </a:r>
            <a:r>
              <a:rPr lang="en-US" sz="2300" dirty="0" smtClean="0">
                <a:solidFill>
                  <a:schemeClr val="bg1"/>
                </a:solidFill>
              </a:rPr>
              <a:t> </a:t>
            </a:r>
            <a:r>
              <a:rPr lang="en-US" sz="2300" dirty="0" err="1" smtClean="0">
                <a:solidFill>
                  <a:schemeClr val="bg1"/>
                </a:solidFill>
              </a:rPr>
              <a:t>masing-masing</a:t>
            </a:r>
            <a:r>
              <a:rPr lang="en-US" sz="2300" dirty="0" smtClean="0">
                <a:solidFill>
                  <a:schemeClr val="bg1"/>
                </a:solidFill>
              </a:rPr>
              <a:t> </a:t>
            </a:r>
            <a:r>
              <a:rPr lang="en-US" sz="2300" dirty="0" err="1" smtClean="0">
                <a:solidFill>
                  <a:schemeClr val="bg1"/>
                </a:solidFill>
              </a:rPr>
              <a:t>lokasi</a:t>
            </a:r>
            <a:r>
              <a:rPr lang="en-US" sz="2300" dirty="0" smtClean="0">
                <a:solidFill>
                  <a:schemeClr val="bg1"/>
                </a:solidFill>
              </a:rPr>
              <a:t> </a:t>
            </a:r>
            <a:r>
              <a:rPr lang="en-US" sz="2300" dirty="0" err="1" smtClean="0">
                <a:solidFill>
                  <a:schemeClr val="bg1"/>
                </a:solidFill>
              </a:rPr>
              <a:t>untuk</a:t>
            </a:r>
            <a:r>
              <a:rPr lang="en-US" sz="2300" dirty="0" smtClean="0">
                <a:solidFill>
                  <a:schemeClr val="bg1"/>
                </a:solidFill>
              </a:rPr>
              <a:t> </a:t>
            </a:r>
            <a:r>
              <a:rPr lang="en-US" sz="2300" dirty="0" err="1" smtClean="0">
                <a:solidFill>
                  <a:schemeClr val="bg1"/>
                </a:solidFill>
              </a:rPr>
              <a:t>tiap-tiap</a:t>
            </a:r>
            <a:r>
              <a:rPr lang="en-US" sz="2300" dirty="0" smtClean="0">
                <a:solidFill>
                  <a:schemeClr val="bg1"/>
                </a:solidFill>
              </a:rPr>
              <a:t> </a:t>
            </a:r>
            <a:r>
              <a:rPr lang="en-US" sz="2300" dirty="0" err="1" smtClean="0">
                <a:solidFill>
                  <a:schemeClr val="bg1"/>
                </a:solidFill>
              </a:rPr>
              <a:t>faktor,dengan</a:t>
            </a:r>
            <a:r>
              <a:rPr lang="en-US" sz="2300" dirty="0" smtClean="0">
                <a:solidFill>
                  <a:schemeClr val="bg1"/>
                </a:solidFill>
              </a:rPr>
              <a:t> </a:t>
            </a:r>
            <a:r>
              <a:rPr lang="en-US" sz="2300" dirty="0" err="1" smtClean="0">
                <a:solidFill>
                  <a:schemeClr val="bg1"/>
                </a:solidFill>
              </a:rPr>
              <a:t>menggunakan</a:t>
            </a:r>
            <a:r>
              <a:rPr lang="en-US" sz="2300" dirty="0" smtClean="0">
                <a:solidFill>
                  <a:schemeClr val="bg1"/>
                </a:solidFill>
              </a:rPr>
              <a:t> </a:t>
            </a:r>
            <a:r>
              <a:rPr lang="en-US" sz="2300" dirty="0" err="1" smtClean="0">
                <a:solidFill>
                  <a:schemeClr val="bg1"/>
                </a:solidFill>
              </a:rPr>
              <a:t>skala</a:t>
            </a:r>
            <a:r>
              <a:rPr lang="en-US" sz="2300" dirty="0" smtClean="0">
                <a:solidFill>
                  <a:schemeClr val="bg1"/>
                </a:solidFill>
              </a:rPr>
              <a:t> </a:t>
            </a:r>
            <a:r>
              <a:rPr lang="en-US" sz="2300" dirty="0" err="1" smtClean="0">
                <a:solidFill>
                  <a:schemeClr val="bg1"/>
                </a:solidFill>
              </a:rPr>
              <a:t>dalam</a:t>
            </a:r>
            <a:r>
              <a:rPr lang="en-US" sz="2300" dirty="0" smtClean="0">
                <a:solidFill>
                  <a:schemeClr val="bg1"/>
                </a:solidFill>
              </a:rPr>
              <a:t> </a:t>
            </a:r>
            <a:r>
              <a:rPr lang="en-US" sz="2300" dirty="0" err="1" smtClean="0">
                <a:solidFill>
                  <a:schemeClr val="bg1"/>
                </a:solidFill>
              </a:rPr>
              <a:t>langkah</a:t>
            </a:r>
            <a:r>
              <a:rPr lang="en-US" sz="2300" dirty="0" smtClean="0">
                <a:solidFill>
                  <a:schemeClr val="bg1"/>
                </a:solidFill>
              </a:rPr>
              <a:t> 3</a:t>
            </a:r>
          </a:p>
          <a:p>
            <a:pPr marL="514350" indent="-514350">
              <a:buFont typeface="+mj-lt"/>
              <a:buAutoNum type="arabicPeriod"/>
            </a:pPr>
            <a:r>
              <a:rPr lang="en-US" sz="2300" dirty="0" err="1" smtClean="0">
                <a:solidFill>
                  <a:schemeClr val="bg1"/>
                </a:solidFill>
              </a:rPr>
              <a:t>Gandakan</a:t>
            </a:r>
            <a:r>
              <a:rPr lang="en-US" sz="2300" dirty="0" smtClean="0">
                <a:solidFill>
                  <a:schemeClr val="bg1"/>
                </a:solidFill>
              </a:rPr>
              <a:t> </a:t>
            </a:r>
            <a:r>
              <a:rPr lang="en-US" sz="2300" dirty="0" err="1" smtClean="0">
                <a:solidFill>
                  <a:schemeClr val="bg1"/>
                </a:solidFill>
              </a:rPr>
              <a:t>skor</a:t>
            </a:r>
            <a:r>
              <a:rPr lang="en-US" sz="2300" dirty="0" smtClean="0">
                <a:solidFill>
                  <a:schemeClr val="bg1"/>
                </a:solidFill>
              </a:rPr>
              <a:t> </a:t>
            </a:r>
            <a:r>
              <a:rPr lang="en-US" sz="2300" dirty="0" err="1" smtClean="0">
                <a:solidFill>
                  <a:schemeClr val="bg1"/>
                </a:solidFill>
              </a:rPr>
              <a:t>oleh</a:t>
            </a:r>
            <a:r>
              <a:rPr lang="en-US" sz="2300" dirty="0" smtClean="0">
                <a:solidFill>
                  <a:schemeClr val="bg1"/>
                </a:solidFill>
              </a:rPr>
              <a:t> </a:t>
            </a:r>
            <a:r>
              <a:rPr lang="en-US" sz="2300" dirty="0" err="1" smtClean="0">
                <a:solidFill>
                  <a:schemeClr val="bg1"/>
                </a:solidFill>
              </a:rPr>
              <a:t>bobot</a:t>
            </a:r>
            <a:r>
              <a:rPr lang="en-US" sz="2300" dirty="0" smtClean="0">
                <a:solidFill>
                  <a:schemeClr val="bg1"/>
                </a:solidFill>
              </a:rPr>
              <a:t> </a:t>
            </a:r>
            <a:r>
              <a:rPr lang="en-US" sz="2300" dirty="0" err="1" smtClean="0">
                <a:solidFill>
                  <a:schemeClr val="bg1"/>
                </a:solidFill>
              </a:rPr>
              <a:t>untuk</a:t>
            </a:r>
            <a:r>
              <a:rPr lang="en-US" sz="2300" dirty="0" smtClean="0">
                <a:solidFill>
                  <a:schemeClr val="bg1"/>
                </a:solidFill>
              </a:rPr>
              <a:t> </a:t>
            </a:r>
            <a:r>
              <a:rPr lang="en-US" sz="2300" dirty="0" err="1" smtClean="0">
                <a:solidFill>
                  <a:schemeClr val="bg1"/>
                </a:solidFill>
              </a:rPr>
              <a:t>tiap-tiap</a:t>
            </a:r>
            <a:r>
              <a:rPr lang="en-US" sz="2300" dirty="0" smtClean="0">
                <a:solidFill>
                  <a:schemeClr val="bg1"/>
                </a:solidFill>
              </a:rPr>
              <a:t> </a:t>
            </a:r>
            <a:r>
              <a:rPr lang="en-US" sz="2300" dirty="0" err="1" smtClean="0">
                <a:solidFill>
                  <a:schemeClr val="bg1"/>
                </a:solidFill>
              </a:rPr>
              <a:t>faktor</a:t>
            </a:r>
            <a:r>
              <a:rPr lang="en-US" sz="2300" dirty="0" smtClean="0">
                <a:solidFill>
                  <a:schemeClr val="bg1"/>
                </a:solidFill>
              </a:rPr>
              <a:t> </a:t>
            </a:r>
            <a:r>
              <a:rPr lang="en-US" sz="2300" dirty="0" err="1" smtClean="0">
                <a:solidFill>
                  <a:schemeClr val="bg1"/>
                </a:solidFill>
              </a:rPr>
              <a:t>dan</a:t>
            </a:r>
            <a:r>
              <a:rPr lang="en-US" sz="2300" dirty="0" smtClean="0">
                <a:solidFill>
                  <a:schemeClr val="bg1"/>
                </a:solidFill>
              </a:rPr>
              <a:t> total </a:t>
            </a:r>
            <a:r>
              <a:rPr lang="en-US" sz="2300" dirty="0" err="1" smtClean="0">
                <a:solidFill>
                  <a:schemeClr val="bg1"/>
                </a:solidFill>
              </a:rPr>
              <a:t>skor</a:t>
            </a:r>
            <a:r>
              <a:rPr lang="en-US" sz="2300" dirty="0" smtClean="0">
                <a:solidFill>
                  <a:schemeClr val="bg1"/>
                </a:solidFill>
              </a:rPr>
              <a:t> </a:t>
            </a:r>
            <a:r>
              <a:rPr lang="en-US" sz="2300" dirty="0" err="1" smtClean="0">
                <a:solidFill>
                  <a:schemeClr val="bg1"/>
                </a:solidFill>
              </a:rPr>
              <a:t>untuk</a:t>
            </a:r>
            <a:r>
              <a:rPr lang="en-US" sz="2300" dirty="0" smtClean="0">
                <a:solidFill>
                  <a:schemeClr val="bg1"/>
                </a:solidFill>
              </a:rPr>
              <a:t> </a:t>
            </a:r>
            <a:r>
              <a:rPr lang="en-US" sz="2300" dirty="0" err="1" smtClean="0">
                <a:solidFill>
                  <a:schemeClr val="bg1"/>
                </a:solidFill>
              </a:rPr>
              <a:t>tiap-tiap</a:t>
            </a:r>
            <a:r>
              <a:rPr lang="en-US" sz="2300" dirty="0" smtClean="0">
                <a:solidFill>
                  <a:schemeClr val="bg1"/>
                </a:solidFill>
              </a:rPr>
              <a:t> </a:t>
            </a:r>
            <a:r>
              <a:rPr lang="en-US" sz="2300" dirty="0" err="1" smtClean="0">
                <a:solidFill>
                  <a:schemeClr val="bg1"/>
                </a:solidFill>
              </a:rPr>
              <a:t>lokasi</a:t>
            </a:r>
            <a:endParaRPr lang="en-US" sz="2300" dirty="0" smtClean="0">
              <a:solidFill>
                <a:schemeClr val="bg1"/>
              </a:solidFill>
            </a:endParaRPr>
          </a:p>
          <a:p>
            <a:pPr marL="514350" indent="-514350">
              <a:buFont typeface="+mj-lt"/>
              <a:buAutoNum type="arabicPeriod"/>
            </a:pPr>
            <a:r>
              <a:rPr lang="en-US" sz="2300" dirty="0" err="1" smtClean="0">
                <a:solidFill>
                  <a:schemeClr val="bg1"/>
                </a:solidFill>
              </a:rPr>
              <a:t>Buatlah</a:t>
            </a:r>
            <a:r>
              <a:rPr lang="en-US" sz="2300" dirty="0" smtClean="0">
                <a:solidFill>
                  <a:schemeClr val="bg1"/>
                </a:solidFill>
              </a:rPr>
              <a:t> </a:t>
            </a:r>
            <a:r>
              <a:rPr lang="en-US" sz="2300" dirty="0" err="1" smtClean="0">
                <a:solidFill>
                  <a:schemeClr val="bg1"/>
                </a:solidFill>
              </a:rPr>
              <a:t>rekomendasi</a:t>
            </a:r>
            <a:r>
              <a:rPr lang="en-US" sz="2300" dirty="0" smtClean="0">
                <a:solidFill>
                  <a:schemeClr val="bg1"/>
                </a:solidFill>
              </a:rPr>
              <a:t> </a:t>
            </a:r>
            <a:r>
              <a:rPr lang="en-US" sz="2300" dirty="0" err="1" smtClean="0">
                <a:solidFill>
                  <a:schemeClr val="bg1"/>
                </a:solidFill>
              </a:rPr>
              <a:t>didasarkan</a:t>
            </a:r>
            <a:r>
              <a:rPr lang="en-US" sz="2300" dirty="0" smtClean="0">
                <a:solidFill>
                  <a:schemeClr val="bg1"/>
                </a:solidFill>
              </a:rPr>
              <a:t> </a:t>
            </a:r>
            <a:r>
              <a:rPr lang="en-US" sz="2300" dirty="0" err="1" smtClean="0">
                <a:solidFill>
                  <a:schemeClr val="bg1"/>
                </a:solidFill>
              </a:rPr>
              <a:t>pada</a:t>
            </a:r>
            <a:r>
              <a:rPr lang="en-US" sz="2300" dirty="0" smtClean="0">
                <a:solidFill>
                  <a:schemeClr val="bg1"/>
                </a:solidFill>
              </a:rPr>
              <a:t> </a:t>
            </a:r>
            <a:r>
              <a:rPr lang="en-US" sz="2300" dirty="0" err="1" smtClean="0">
                <a:solidFill>
                  <a:schemeClr val="bg1"/>
                </a:solidFill>
              </a:rPr>
              <a:t>skor</a:t>
            </a:r>
            <a:r>
              <a:rPr lang="en-US" sz="2300" dirty="0" smtClean="0">
                <a:solidFill>
                  <a:schemeClr val="bg1"/>
                </a:solidFill>
              </a:rPr>
              <a:t> </a:t>
            </a:r>
            <a:r>
              <a:rPr lang="en-US" sz="2300" dirty="0" err="1" smtClean="0">
                <a:solidFill>
                  <a:schemeClr val="bg1"/>
                </a:solidFill>
              </a:rPr>
              <a:t>poin</a:t>
            </a:r>
            <a:r>
              <a:rPr lang="en-US" sz="2300" dirty="0" smtClean="0">
                <a:solidFill>
                  <a:schemeClr val="bg1"/>
                </a:solidFill>
              </a:rPr>
              <a:t> </a:t>
            </a:r>
            <a:r>
              <a:rPr lang="en-US" sz="2300" dirty="0" err="1" smtClean="0">
                <a:solidFill>
                  <a:schemeClr val="bg1"/>
                </a:solidFill>
              </a:rPr>
              <a:t>maksimum</a:t>
            </a:r>
            <a:r>
              <a:rPr lang="en-US" sz="2300" dirty="0" smtClean="0">
                <a:solidFill>
                  <a:schemeClr val="bg1"/>
                </a:solidFill>
              </a:rPr>
              <a:t>, </a:t>
            </a:r>
            <a:r>
              <a:rPr lang="en-US" sz="2300" dirty="0" err="1" smtClean="0">
                <a:solidFill>
                  <a:schemeClr val="bg1"/>
                </a:solidFill>
              </a:rPr>
              <a:t>memprtimbangkan</a:t>
            </a:r>
            <a:r>
              <a:rPr lang="en-US" sz="2300" dirty="0" smtClean="0">
                <a:solidFill>
                  <a:schemeClr val="bg1"/>
                </a:solidFill>
              </a:rPr>
              <a:t> </a:t>
            </a:r>
            <a:r>
              <a:rPr lang="en-US" sz="2300" dirty="0" err="1" smtClean="0">
                <a:solidFill>
                  <a:schemeClr val="bg1"/>
                </a:solidFill>
              </a:rPr>
              <a:t>hasil</a:t>
            </a:r>
            <a:r>
              <a:rPr lang="en-US" sz="2300" dirty="0" smtClean="0">
                <a:solidFill>
                  <a:schemeClr val="bg1"/>
                </a:solidFill>
              </a:rPr>
              <a:t> </a:t>
            </a:r>
            <a:r>
              <a:rPr lang="en-US" sz="2300" dirty="0" err="1" smtClean="0">
                <a:solidFill>
                  <a:schemeClr val="bg1"/>
                </a:solidFill>
              </a:rPr>
              <a:t>dari</a:t>
            </a:r>
            <a:r>
              <a:rPr lang="en-US" sz="2300" dirty="0" smtClean="0">
                <a:solidFill>
                  <a:schemeClr val="bg1"/>
                </a:solidFill>
              </a:rPr>
              <a:t> </a:t>
            </a:r>
            <a:r>
              <a:rPr lang="en-US" sz="2300" dirty="0" err="1" smtClean="0">
                <a:solidFill>
                  <a:schemeClr val="bg1"/>
                </a:solidFill>
              </a:rPr>
              <a:t>pendekatan</a:t>
            </a:r>
            <a:r>
              <a:rPr lang="en-US" sz="2300" dirty="0" smtClean="0">
                <a:solidFill>
                  <a:schemeClr val="bg1"/>
                </a:solidFill>
              </a:rPr>
              <a:t> </a:t>
            </a:r>
            <a:r>
              <a:rPr lang="en-US" sz="2300" dirty="0" err="1" smtClean="0">
                <a:solidFill>
                  <a:schemeClr val="bg1"/>
                </a:solidFill>
              </a:rPr>
              <a:t>kuantitatif</a:t>
            </a:r>
            <a:r>
              <a:rPr lang="en-US" sz="2300" dirty="0" smtClean="0">
                <a:solidFill>
                  <a:schemeClr val="bg1"/>
                </a:solidFill>
              </a:rPr>
              <a:t> </a:t>
            </a:r>
            <a:r>
              <a:rPr lang="en-US" sz="2300" dirty="0" err="1" smtClean="0">
                <a:solidFill>
                  <a:schemeClr val="bg1"/>
                </a:solidFill>
              </a:rPr>
              <a:t>lainnya</a:t>
            </a:r>
            <a:r>
              <a:rPr lang="en-US" sz="2300" dirty="0" smtClean="0">
                <a:solidFill>
                  <a:schemeClr val="bg1"/>
                </a:solidFill>
              </a:rPr>
              <a:t> pula</a:t>
            </a:r>
            <a:endParaRPr lang="en-US" sz="2300" dirty="0">
              <a:solidFill>
                <a:schemeClr val="bg1"/>
              </a:solidFill>
            </a:endParaRPr>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Analisis</a:t>
            </a:r>
            <a:r>
              <a:rPr lang="en-US" b="1" dirty="0" smtClean="0"/>
              <a:t> </a:t>
            </a:r>
            <a:r>
              <a:rPr lang="en-US" b="1" dirty="0" err="1" smtClean="0"/>
              <a:t>Biaya</a:t>
            </a:r>
            <a:r>
              <a:rPr lang="en-US" b="1" dirty="0" smtClean="0"/>
              <a:t>-Volume </a:t>
            </a:r>
            <a:r>
              <a:rPr lang="en-US" b="1" dirty="0" err="1" smtClean="0"/>
              <a:t>Lokasi</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dirty="0" err="1" smtClean="0"/>
              <a:t>Adalah</a:t>
            </a:r>
            <a:r>
              <a:rPr lang="en-US" dirty="0" smtClean="0"/>
              <a:t> </a:t>
            </a:r>
            <a:r>
              <a:rPr lang="en-US" dirty="0" err="1" smtClean="0"/>
              <a:t>teknik</a:t>
            </a:r>
            <a:r>
              <a:rPr lang="en-US" dirty="0"/>
              <a:t> </a:t>
            </a:r>
            <a:r>
              <a:rPr lang="en-US" dirty="0" err="1" smtClean="0"/>
              <a:t>untuk</a:t>
            </a:r>
            <a:r>
              <a:rPr lang="en-US" dirty="0" smtClean="0"/>
              <a:t> </a:t>
            </a:r>
            <a:r>
              <a:rPr lang="en-US" dirty="0" err="1" smtClean="0"/>
              <a:t>membuat</a:t>
            </a:r>
            <a:r>
              <a:rPr lang="en-US" dirty="0" smtClean="0"/>
              <a:t> </a:t>
            </a:r>
            <a:r>
              <a:rPr lang="en-US" dirty="0" err="1" smtClean="0"/>
              <a:t>perbandingan</a:t>
            </a:r>
            <a:r>
              <a:rPr lang="en-US" dirty="0" smtClean="0"/>
              <a:t> </a:t>
            </a:r>
            <a:r>
              <a:rPr lang="en-US" dirty="0" err="1" smtClean="0"/>
              <a:t>ekonomi</a:t>
            </a:r>
            <a:r>
              <a:rPr lang="en-US" dirty="0" smtClean="0"/>
              <a:t> </a:t>
            </a:r>
            <a:r>
              <a:rPr lang="en-US" dirty="0" err="1" smtClean="0"/>
              <a:t>dari</a:t>
            </a:r>
            <a:r>
              <a:rPr lang="en-US" dirty="0" smtClean="0"/>
              <a:t> </a:t>
            </a:r>
            <a:r>
              <a:rPr lang="en-US" dirty="0" err="1" smtClean="0"/>
              <a:t>alternatif</a:t>
            </a:r>
            <a:r>
              <a:rPr lang="en-US" dirty="0" smtClean="0"/>
              <a:t> </a:t>
            </a:r>
            <a:r>
              <a:rPr lang="en-US" dirty="0" err="1" smtClean="0"/>
              <a:t>lokasi</a:t>
            </a:r>
            <a:endParaRPr lang="en-US" dirty="0" smtClean="0"/>
          </a:p>
          <a:p>
            <a:pPr>
              <a:buNone/>
            </a:pPr>
            <a:r>
              <a:rPr lang="en-US" dirty="0" smtClean="0"/>
              <a:t>		Data yang </a:t>
            </a:r>
            <a:r>
              <a:rPr lang="en-US" dirty="0" err="1" smtClean="0"/>
              <a:t>diperlukan</a:t>
            </a:r>
            <a:r>
              <a:rPr lang="en-US" dirty="0" smtClean="0"/>
              <a:t> </a:t>
            </a:r>
            <a:r>
              <a:rPr lang="en-US" dirty="0" err="1" smtClean="0"/>
              <a:t>adalah</a:t>
            </a:r>
            <a:r>
              <a:rPr lang="en-US" dirty="0" smtClean="0"/>
              <a:t> </a:t>
            </a:r>
            <a:r>
              <a:rPr lang="en-US" dirty="0" err="1" smtClean="0"/>
              <a:t>biaya</a:t>
            </a:r>
            <a:r>
              <a:rPr lang="en-US" dirty="0" smtClean="0"/>
              <a:t> </a:t>
            </a:r>
            <a:r>
              <a:rPr lang="en-US" dirty="0" err="1" smtClean="0"/>
              <a:t>baik</a:t>
            </a:r>
            <a:r>
              <a:rPr lang="en-US" dirty="0" smtClean="0"/>
              <a:t> </a:t>
            </a:r>
            <a:r>
              <a:rPr lang="en-US" dirty="0" err="1" smtClean="0"/>
              <a:t>biaya</a:t>
            </a:r>
            <a:r>
              <a:rPr lang="en-US" dirty="0" smtClean="0"/>
              <a:t> </a:t>
            </a:r>
            <a:r>
              <a:rPr lang="en-US" dirty="0" err="1" smtClean="0"/>
              <a:t>tetap</a:t>
            </a:r>
            <a:r>
              <a:rPr lang="en-US" dirty="0" smtClean="0"/>
              <a:t> </a:t>
            </a:r>
            <a:r>
              <a:rPr lang="en-US" dirty="0" err="1" smtClean="0"/>
              <a:t>maupun</a:t>
            </a:r>
            <a:r>
              <a:rPr lang="en-US" dirty="0" smtClean="0"/>
              <a:t> </a:t>
            </a:r>
            <a:r>
              <a:rPr lang="en-US" dirty="0" err="1" smtClean="0"/>
              <a:t>biaya</a:t>
            </a:r>
            <a:r>
              <a:rPr lang="en-US" dirty="0" smtClean="0"/>
              <a:t> variable, </a:t>
            </a:r>
            <a:r>
              <a:rPr lang="en-US" dirty="0" err="1" smtClean="0"/>
              <a:t>sedangkan</a:t>
            </a:r>
            <a:r>
              <a:rPr lang="en-US" dirty="0" smtClean="0"/>
              <a:t> </a:t>
            </a:r>
            <a:r>
              <a:rPr lang="en-US" dirty="0" err="1" smtClean="0"/>
              <a:t>analisanya</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secara</a:t>
            </a:r>
            <a:r>
              <a:rPr lang="en-US" dirty="0" smtClean="0"/>
              <a:t> </a:t>
            </a:r>
            <a:r>
              <a:rPr lang="en-US" dirty="0" err="1" smtClean="0"/>
              <a:t>matematis</a:t>
            </a:r>
            <a:r>
              <a:rPr lang="en-US" dirty="0" smtClean="0"/>
              <a:t> </a:t>
            </a:r>
            <a:r>
              <a:rPr lang="en-US" dirty="0" err="1" smtClean="0"/>
              <a:t>maupun</a:t>
            </a:r>
            <a:r>
              <a:rPr lang="en-US" dirty="0" smtClean="0"/>
              <a:t> </a:t>
            </a:r>
            <a:r>
              <a:rPr lang="en-US" dirty="0" err="1" smtClean="0"/>
              <a:t>grafis</a:t>
            </a:r>
            <a:r>
              <a:rPr lang="en-US" dirty="0" smtClean="0"/>
              <a:t>. </a:t>
            </a:r>
            <a:r>
              <a:rPr lang="en-US" dirty="0" err="1" smtClean="0"/>
              <a:t>Akan</a:t>
            </a:r>
            <a:r>
              <a:rPr lang="en-US" dirty="0" smtClean="0"/>
              <a:t> </a:t>
            </a:r>
            <a:r>
              <a:rPr lang="en-US" dirty="0" err="1" smtClean="0"/>
              <a:t>tetapi</a:t>
            </a:r>
            <a:r>
              <a:rPr lang="en-US" dirty="0" smtClean="0"/>
              <a:t> </a:t>
            </a:r>
            <a:r>
              <a:rPr lang="en-US" dirty="0" err="1" smtClean="0"/>
              <a:t>pendekatan</a:t>
            </a:r>
            <a:r>
              <a:rPr lang="en-US" dirty="0" smtClean="0"/>
              <a:t> </a:t>
            </a:r>
            <a:r>
              <a:rPr lang="en-US" dirty="0" err="1" smtClean="0"/>
              <a:t>grafis</a:t>
            </a:r>
            <a:r>
              <a:rPr lang="en-US" dirty="0" smtClean="0"/>
              <a:t> </a:t>
            </a:r>
            <a:r>
              <a:rPr lang="en-US" dirty="0" err="1" smtClean="0"/>
              <a:t>memiliki</a:t>
            </a:r>
            <a:r>
              <a:rPr lang="en-US" dirty="0" smtClean="0"/>
              <a:t> </a:t>
            </a:r>
            <a:r>
              <a:rPr lang="en-US" dirty="0" err="1" smtClean="0"/>
              <a:t>kelebihan</a:t>
            </a:r>
            <a:r>
              <a:rPr lang="en-US" dirty="0" smtClean="0"/>
              <a:t> </a:t>
            </a:r>
            <a:r>
              <a:rPr lang="en-US" dirty="0" err="1" smtClean="0"/>
              <a:t>karena</a:t>
            </a:r>
            <a:r>
              <a:rPr lang="en-US" dirty="0" smtClean="0"/>
              <a:t> </a:t>
            </a:r>
            <a:r>
              <a:rPr lang="en-US" dirty="0" err="1" smtClean="0"/>
              <a:t>memberikan</a:t>
            </a:r>
            <a:r>
              <a:rPr lang="en-US" dirty="0" smtClean="0"/>
              <a:t> </a:t>
            </a:r>
            <a:r>
              <a:rPr lang="en-US" dirty="0" err="1" smtClean="0"/>
              <a:t>rentang</a:t>
            </a:r>
            <a:r>
              <a:rPr lang="en-US" dirty="0" smtClean="0"/>
              <a:t> </a:t>
            </a:r>
            <a:r>
              <a:rPr lang="en-US" dirty="0" err="1" smtClean="0"/>
              <a:t>jumlah</a:t>
            </a:r>
            <a:r>
              <a:rPr lang="en-US" dirty="0" smtClean="0"/>
              <a:t> volume </a:t>
            </a:r>
            <a:r>
              <a:rPr lang="en-US" dirty="0" err="1" smtClean="0"/>
              <a:t>dimana</a:t>
            </a:r>
            <a:r>
              <a:rPr lang="en-US" dirty="0" smtClean="0"/>
              <a:t> </a:t>
            </a:r>
            <a:r>
              <a:rPr lang="en-US" dirty="0" err="1" smtClean="0"/>
              <a:t>lokasi</a:t>
            </a:r>
            <a:r>
              <a:rPr lang="en-US" dirty="0" smtClean="0"/>
              <a:t> </a:t>
            </a:r>
            <a:r>
              <a:rPr lang="en-US" dirty="0" err="1" smtClean="0"/>
              <a:t>dapat</a:t>
            </a:r>
            <a:r>
              <a:rPr lang="en-US" dirty="0" smtClean="0"/>
              <a:t> </a:t>
            </a:r>
            <a:r>
              <a:rPr lang="en-US" dirty="0" err="1" smtClean="0"/>
              <a:t>dipilih</a:t>
            </a:r>
            <a:r>
              <a:rPr lang="en-US" dirty="0" smtClean="0"/>
              <a:t>. </a:t>
            </a:r>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pPr>
              <a:buNone/>
            </a:pPr>
            <a:r>
              <a:rPr lang="en-US" sz="2600" dirty="0" err="1" smtClean="0">
                <a:solidFill>
                  <a:schemeClr val="bg1"/>
                </a:solidFill>
              </a:rPr>
              <a:t>Tiga</a:t>
            </a:r>
            <a:r>
              <a:rPr lang="en-US" sz="2600" dirty="0" smtClean="0">
                <a:solidFill>
                  <a:schemeClr val="bg1"/>
                </a:solidFill>
              </a:rPr>
              <a:t> </a:t>
            </a:r>
            <a:r>
              <a:rPr lang="en-US" sz="2600" dirty="0" err="1" smtClean="0">
                <a:solidFill>
                  <a:schemeClr val="bg1"/>
                </a:solidFill>
              </a:rPr>
              <a:t>langkah</a:t>
            </a:r>
            <a:r>
              <a:rPr lang="en-US" sz="2600" dirty="0" smtClean="0">
                <a:solidFill>
                  <a:schemeClr val="bg1"/>
                </a:solidFill>
              </a:rPr>
              <a:t> </a:t>
            </a:r>
            <a:r>
              <a:rPr lang="en-US" sz="2600" dirty="0" err="1" smtClean="0">
                <a:solidFill>
                  <a:schemeClr val="bg1"/>
                </a:solidFill>
              </a:rPr>
              <a:t>untuk</a:t>
            </a:r>
            <a:r>
              <a:rPr lang="en-US" sz="2600" dirty="0" smtClean="0">
                <a:solidFill>
                  <a:schemeClr val="bg1"/>
                </a:solidFill>
              </a:rPr>
              <a:t> </a:t>
            </a:r>
            <a:r>
              <a:rPr lang="en-US" sz="2600" dirty="0" err="1" smtClean="0">
                <a:solidFill>
                  <a:schemeClr val="bg1"/>
                </a:solidFill>
              </a:rPr>
              <a:t>melakukan</a:t>
            </a:r>
            <a:r>
              <a:rPr lang="en-US" sz="2600" dirty="0" smtClean="0">
                <a:solidFill>
                  <a:schemeClr val="bg1"/>
                </a:solidFill>
              </a:rPr>
              <a:t> </a:t>
            </a:r>
            <a:r>
              <a:rPr lang="en-US" sz="2600" dirty="0" err="1" smtClean="0">
                <a:solidFill>
                  <a:schemeClr val="bg1"/>
                </a:solidFill>
              </a:rPr>
              <a:t>analisis</a:t>
            </a:r>
            <a:r>
              <a:rPr lang="en-US" sz="2600" dirty="0" smtClean="0">
                <a:solidFill>
                  <a:schemeClr val="bg1"/>
                </a:solidFill>
              </a:rPr>
              <a:t> </a:t>
            </a:r>
            <a:r>
              <a:rPr lang="en-US" sz="2600" dirty="0" err="1" smtClean="0">
                <a:solidFill>
                  <a:schemeClr val="bg1"/>
                </a:solidFill>
              </a:rPr>
              <a:t>biaya</a:t>
            </a:r>
            <a:r>
              <a:rPr lang="en-US" sz="2600" dirty="0" smtClean="0">
                <a:solidFill>
                  <a:schemeClr val="bg1"/>
                </a:solidFill>
              </a:rPr>
              <a:t>-volume </a:t>
            </a:r>
            <a:r>
              <a:rPr lang="en-US" sz="2600" dirty="0" err="1" smtClean="0">
                <a:solidFill>
                  <a:schemeClr val="bg1"/>
                </a:solidFill>
              </a:rPr>
              <a:t>lokasi</a:t>
            </a:r>
            <a:r>
              <a:rPr lang="en-US" sz="2600" dirty="0" smtClean="0">
                <a:solidFill>
                  <a:schemeClr val="bg1"/>
                </a:solidFill>
              </a:rPr>
              <a:t> </a:t>
            </a:r>
            <a:r>
              <a:rPr lang="en-US" sz="2600" dirty="0" err="1" smtClean="0">
                <a:solidFill>
                  <a:schemeClr val="bg1"/>
                </a:solidFill>
              </a:rPr>
              <a:t>adalah</a:t>
            </a:r>
            <a:r>
              <a:rPr lang="en-US" sz="2600" dirty="0" smtClean="0">
                <a:solidFill>
                  <a:schemeClr val="bg1"/>
                </a:solidFill>
              </a:rPr>
              <a:t> </a:t>
            </a:r>
            <a:r>
              <a:rPr lang="en-US" sz="2600" dirty="0" err="1" smtClean="0">
                <a:solidFill>
                  <a:schemeClr val="bg1"/>
                </a:solidFill>
              </a:rPr>
              <a:t>sebagai</a:t>
            </a:r>
            <a:r>
              <a:rPr lang="en-US" sz="2600" dirty="0" smtClean="0">
                <a:solidFill>
                  <a:schemeClr val="bg1"/>
                </a:solidFill>
              </a:rPr>
              <a:t> </a:t>
            </a:r>
            <a:r>
              <a:rPr lang="en-US" sz="2600" dirty="0" err="1" smtClean="0">
                <a:solidFill>
                  <a:schemeClr val="bg1"/>
                </a:solidFill>
              </a:rPr>
              <a:t>berikut</a:t>
            </a:r>
            <a:r>
              <a:rPr lang="en-US" sz="2600" dirty="0" smtClean="0">
                <a:solidFill>
                  <a:schemeClr val="bg1"/>
                </a:solidFill>
              </a:rPr>
              <a:t>.</a:t>
            </a:r>
          </a:p>
          <a:p>
            <a:pPr marL="514350" indent="-514350">
              <a:buFont typeface="+mj-lt"/>
              <a:buAutoNum type="arabicPeriod"/>
            </a:pPr>
            <a:r>
              <a:rPr lang="en-US" sz="2600" dirty="0" err="1" smtClean="0">
                <a:solidFill>
                  <a:schemeClr val="bg1"/>
                </a:solidFill>
              </a:rPr>
              <a:t>Menentukan</a:t>
            </a:r>
            <a:r>
              <a:rPr lang="en-US" sz="2600" dirty="0" smtClean="0">
                <a:solidFill>
                  <a:schemeClr val="bg1"/>
                </a:solidFill>
              </a:rPr>
              <a:t> </a:t>
            </a:r>
            <a:r>
              <a:rPr lang="en-US" sz="2600" dirty="0" err="1" smtClean="0">
                <a:solidFill>
                  <a:schemeClr val="bg1"/>
                </a:solidFill>
              </a:rPr>
              <a:t>biaya</a:t>
            </a:r>
            <a:r>
              <a:rPr lang="en-US" sz="2600" dirty="0" smtClean="0">
                <a:solidFill>
                  <a:schemeClr val="bg1"/>
                </a:solidFill>
              </a:rPr>
              <a:t> </a:t>
            </a:r>
            <a:r>
              <a:rPr lang="en-US" sz="2600" dirty="0" err="1" smtClean="0">
                <a:solidFill>
                  <a:schemeClr val="bg1"/>
                </a:solidFill>
              </a:rPr>
              <a:t>tetap</a:t>
            </a:r>
            <a:r>
              <a:rPr lang="en-US" sz="2600" dirty="0" smtClean="0">
                <a:solidFill>
                  <a:schemeClr val="bg1"/>
                </a:solidFill>
              </a:rPr>
              <a:t> </a:t>
            </a:r>
            <a:r>
              <a:rPr lang="en-US" sz="2600" dirty="0" err="1" smtClean="0">
                <a:solidFill>
                  <a:schemeClr val="bg1"/>
                </a:solidFill>
              </a:rPr>
              <a:t>dan</a:t>
            </a:r>
            <a:r>
              <a:rPr lang="en-US" sz="2600" dirty="0" smtClean="0">
                <a:solidFill>
                  <a:schemeClr val="bg1"/>
                </a:solidFill>
              </a:rPr>
              <a:t> </a:t>
            </a:r>
            <a:r>
              <a:rPr lang="en-US" sz="2600" dirty="0" err="1" smtClean="0">
                <a:solidFill>
                  <a:schemeClr val="bg1"/>
                </a:solidFill>
              </a:rPr>
              <a:t>variabel</a:t>
            </a:r>
            <a:r>
              <a:rPr lang="en-US" sz="2600" dirty="0" smtClean="0">
                <a:solidFill>
                  <a:schemeClr val="bg1"/>
                </a:solidFill>
              </a:rPr>
              <a:t> </a:t>
            </a:r>
            <a:r>
              <a:rPr lang="en-US" sz="2600" dirty="0" err="1" smtClean="0">
                <a:solidFill>
                  <a:schemeClr val="bg1"/>
                </a:solidFill>
              </a:rPr>
              <a:t>untuk</a:t>
            </a:r>
            <a:r>
              <a:rPr lang="en-US" sz="2600" dirty="0" smtClean="0">
                <a:solidFill>
                  <a:schemeClr val="bg1"/>
                </a:solidFill>
              </a:rPr>
              <a:t> </a:t>
            </a:r>
            <a:r>
              <a:rPr lang="en-US" sz="2600" dirty="0" err="1" smtClean="0">
                <a:solidFill>
                  <a:schemeClr val="bg1"/>
                </a:solidFill>
              </a:rPr>
              <a:t>tiap</a:t>
            </a:r>
            <a:r>
              <a:rPr lang="en-US" sz="2600" dirty="0" smtClean="0">
                <a:solidFill>
                  <a:schemeClr val="bg1"/>
                </a:solidFill>
              </a:rPr>
              <a:t> </a:t>
            </a:r>
            <a:r>
              <a:rPr lang="en-US" sz="2600" dirty="0" err="1" smtClean="0">
                <a:solidFill>
                  <a:schemeClr val="bg1"/>
                </a:solidFill>
              </a:rPr>
              <a:t>lokasi</a:t>
            </a:r>
            <a:endParaRPr lang="en-US" sz="2600" dirty="0" smtClean="0">
              <a:solidFill>
                <a:schemeClr val="bg1"/>
              </a:solidFill>
            </a:endParaRPr>
          </a:p>
          <a:p>
            <a:pPr marL="514350" indent="-514350">
              <a:buFont typeface="+mj-lt"/>
              <a:buAutoNum type="arabicPeriod"/>
            </a:pPr>
            <a:r>
              <a:rPr lang="en-US" sz="2600" dirty="0" err="1" smtClean="0">
                <a:solidFill>
                  <a:schemeClr val="bg1"/>
                </a:solidFill>
              </a:rPr>
              <a:t>Memplot</a:t>
            </a:r>
            <a:r>
              <a:rPr lang="en-US" sz="2600" dirty="0" smtClean="0">
                <a:solidFill>
                  <a:schemeClr val="bg1"/>
                </a:solidFill>
              </a:rPr>
              <a:t> </a:t>
            </a:r>
            <a:r>
              <a:rPr lang="en-US" sz="2600" dirty="0" err="1" smtClean="0">
                <a:solidFill>
                  <a:schemeClr val="bg1"/>
                </a:solidFill>
              </a:rPr>
              <a:t>biaya</a:t>
            </a:r>
            <a:r>
              <a:rPr lang="en-US" sz="2600" dirty="0" smtClean="0">
                <a:solidFill>
                  <a:schemeClr val="bg1"/>
                </a:solidFill>
              </a:rPr>
              <a:t> </a:t>
            </a:r>
            <a:r>
              <a:rPr lang="en-US" sz="2600" dirty="0" err="1" smtClean="0">
                <a:solidFill>
                  <a:schemeClr val="bg1"/>
                </a:solidFill>
              </a:rPr>
              <a:t>untuk</a:t>
            </a:r>
            <a:r>
              <a:rPr lang="en-US" sz="2600" dirty="0" smtClean="0">
                <a:solidFill>
                  <a:schemeClr val="bg1"/>
                </a:solidFill>
              </a:rPr>
              <a:t> </a:t>
            </a:r>
            <a:r>
              <a:rPr lang="en-US" sz="2600" dirty="0" err="1" smtClean="0">
                <a:solidFill>
                  <a:schemeClr val="bg1"/>
                </a:solidFill>
              </a:rPr>
              <a:t>tiap-tiap</a:t>
            </a:r>
            <a:r>
              <a:rPr lang="en-US" sz="2600" dirty="0" smtClean="0">
                <a:solidFill>
                  <a:schemeClr val="bg1"/>
                </a:solidFill>
              </a:rPr>
              <a:t> </a:t>
            </a:r>
            <a:r>
              <a:rPr lang="en-US" sz="2600" dirty="0" err="1" smtClean="0">
                <a:solidFill>
                  <a:schemeClr val="bg1"/>
                </a:solidFill>
              </a:rPr>
              <a:t>lokasi</a:t>
            </a:r>
            <a:r>
              <a:rPr lang="en-US" sz="2600" dirty="0" smtClean="0">
                <a:solidFill>
                  <a:schemeClr val="bg1"/>
                </a:solidFill>
              </a:rPr>
              <a:t> </a:t>
            </a:r>
            <a:r>
              <a:rPr lang="en-US" sz="2600" dirty="0" err="1" smtClean="0">
                <a:solidFill>
                  <a:schemeClr val="bg1"/>
                </a:solidFill>
              </a:rPr>
              <a:t>dengan</a:t>
            </a:r>
            <a:r>
              <a:rPr lang="en-US" sz="2600" dirty="0" smtClean="0">
                <a:solidFill>
                  <a:schemeClr val="bg1"/>
                </a:solidFill>
              </a:rPr>
              <a:t> </a:t>
            </a:r>
            <a:r>
              <a:rPr lang="en-US" sz="2600" dirty="0" err="1" smtClean="0">
                <a:solidFill>
                  <a:schemeClr val="bg1"/>
                </a:solidFill>
              </a:rPr>
              <a:t>biaya</a:t>
            </a:r>
            <a:r>
              <a:rPr lang="en-US" sz="2600" dirty="0" smtClean="0">
                <a:solidFill>
                  <a:schemeClr val="bg1"/>
                </a:solidFill>
              </a:rPr>
              <a:t> </a:t>
            </a:r>
            <a:r>
              <a:rPr lang="en-US" sz="2600" dirty="0" err="1" smtClean="0">
                <a:solidFill>
                  <a:schemeClr val="bg1"/>
                </a:solidFill>
              </a:rPr>
              <a:t>pada</a:t>
            </a:r>
            <a:r>
              <a:rPr lang="en-US" sz="2600" dirty="0" smtClean="0">
                <a:solidFill>
                  <a:schemeClr val="bg1"/>
                </a:solidFill>
              </a:rPr>
              <a:t> </a:t>
            </a:r>
            <a:r>
              <a:rPr lang="en-US" sz="2600" dirty="0" err="1" smtClean="0">
                <a:solidFill>
                  <a:schemeClr val="bg1"/>
                </a:solidFill>
              </a:rPr>
              <a:t>sumbu</a:t>
            </a:r>
            <a:r>
              <a:rPr lang="en-US" sz="2600" dirty="0" smtClean="0">
                <a:solidFill>
                  <a:schemeClr val="bg1"/>
                </a:solidFill>
              </a:rPr>
              <a:t> </a:t>
            </a:r>
            <a:r>
              <a:rPr lang="en-US" sz="2600" dirty="0" err="1" smtClean="0">
                <a:solidFill>
                  <a:schemeClr val="bg1"/>
                </a:solidFill>
              </a:rPr>
              <a:t>vertikal</a:t>
            </a:r>
            <a:r>
              <a:rPr lang="en-US" sz="2600" dirty="0" smtClean="0">
                <a:solidFill>
                  <a:schemeClr val="bg1"/>
                </a:solidFill>
              </a:rPr>
              <a:t> </a:t>
            </a:r>
            <a:r>
              <a:rPr lang="en-US" sz="2600" dirty="0" err="1" smtClean="0">
                <a:solidFill>
                  <a:schemeClr val="bg1"/>
                </a:solidFill>
              </a:rPr>
              <a:t>dari</a:t>
            </a:r>
            <a:r>
              <a:rPr lang="en-US" sz="2600" dirty="0" smtClean="0">
                <a:solidFill>
                  <a:schemeClr val="bg1"/>
                </a:solidFill>
              </a:rPr>
              <a:t> </a:t>
            </a:r>
            <a:r>
              <a:rPr lang="en-US" sz="2600" dirty="0" err="1" smtClean="0">
                <a:solidFill>
                  <a:schemeClr val="bg1"/>
                </a:solidFill>
              </a:rPr>
              <a:t>grafik</a:t>
            </a:r>
            <a:r>
              <a:rPr lang="en-US" sz="2600" dirty="0" smtClean="0">
                <a:solidFill>
                  <a:schemeClr val="bg1"/>
                </a:solidFill>
              </a:rPr>
              <a:t> </a:t>
            </a:r>
            <a:r>
              <a:rPr lang="en-US" sz="2600" dirty="0" err="1" smtClean="0">
                <a:solidFill>
                  <a:schemeClr val="bg1"/>
                </a:solidFill>
              </a:rPr>
              <a:t>dan</a:t>
            </a:r>
            <a:r>
              <a:rPr lang="en-US" sz="2600" dirty="0" smtClean="0">
                <a:solidFill>
                  <a:schemeClr val="bg1"/>
                </a:solidFill>
              </a:rPr>
              <a:t> volume </a:t>
            </a:r>
            <a:r>
              <a:rPr lang="en-US" sz="2600" dirty="0" err="1" smtClean="0">
                <a:solidFill>
                  <a:schemeClr val="bg1"/>
                </a:solidFill>
              </a:rPr>
              <a:t>tahunan</a:t>
            </a:r>
            <a:r>
              <a:rPr lang="en-US" sz="2600" dirty="0" smtClean="0">
                <a:solidFill>
                  <a:schemeClr val="bg1"/>
                </a:solidFill>
              </a:rPr>
              <a:t> </a:t>
            </a:r>
            <a:r>
              <a:rPr lang="en-US" sz="2600" dirty="0" err="1" smtClean="0">
                <a:solidFill>
                  <a:schemeClr val="bg1"/>
                </a:solidFill>
              </a:rPr>
              <a:t>pada</a:t>
            </a:r>
            <a:r>
              <a:rPr lang="en-US" sz="2600" dirty="0" smtClean="0">
                <a:solidFill>
                  <a:schemeClr val="bg1"/>
                </a:solidFill>
              </a:rPr>
              <a:t> </a:t>
            </a:r>
            <a:r>
              <a:rPr lang="en-US" sz="2600" dirty="0" err="1" smtClean="0">
                <a:solidFill>
                  <a:schemeClr val="bg1"/>
                </a:solidFill>
              </a:rPr>
              <a:t>sumbu</a:t>
            </a:r>
            <a:r>
              <a:rPr lang="en-US" sz="2600" dirty="0" smtClean="0">
                <a:solidFill>
                  <a:schemeClr val="bg1"/>
                </a:solidFill>
              </a:rPr>
              <a:t> horizontal</a:t>
            </a:r>
          </a:p>
          <a:p>
            <a:pPr marL="514350" indent="-514350">
              <a:buFont typeface="+mj-lt"/>
              <a:buAutoNum type="arabicPeriod"/>
            </a:pPr>
            <a:r>
              <a:rPr lang="en-US" sz="2600" dirty="0" err="1" smtClean="0">
                <a:solidFill>
                  <a:schemeClr val="bg1"/>
                </a:solidFill>
              </a:rPr>
              <a:t>Memilih</a:t>
            </a:r>
            <a:r>
              <a:rPr lang="en-US" sz="2600" dirty="0" smtClean="0">
                <a:solidFill>
                  <a:schemeClr val="bg1"/>
                </a:solidFill>
              </a:rPr>
              <a:t> </a:t>
            </a:r>
            <a:r>
              <a:rPr lang="en-US" sz="2600" dirty="0" err="1" smtClean="0">
                <a:solidFill>
                  <a:schemeClr val="bg1"/>
                </a:solidFill>
              </a:rPr>
              <a:t>lokai</a:t>
            </a:r>
            <a:r>
              <a:rPr lang="en-US" sz="2600" dirty="0" smtClean="0">
                <a:solidFill>
                  <a:schemeClr val="bg1"/>
                </a:solidFill>
              </a:rPr>
              <a:t> yang </a:t>
            </a:r>
            <a:r>
              <a:rPr lang="en-US" sz="2600" dirty="0" err="1" smtClean="0">
                <a:solidFill>
                  <a:schemeClr val="bg1"/>
                </a:solidFill>
              </a:rPr>
              <a:t>memiliki</a:t>
            </a:r>
            <a:r>
              <a:rPr lang="en-US" sz="2600" dirty="0" smtClean="0">
                <a:solidFill>
                  <a:schemeClr val="bg1"/>
                </a:solidFill>
              </a:rPr>
              <a:t> total </a:t>
            </a:r>
            <a:r>
              <a:rPr lang="en-US" sz="2600" dirty="0" err="1" smtClean="0">
                <a:solidFill>
                  <a:schemeClr val="bg1"/>
                </a:solidFill>
              </a:rPr>
              <a:t>biaya</a:t>
            </a:r>
            <a:r>
              <a:rPr lang="en-US" sz="2600" dirty="0" smtClean="0">
                <a:solidFill>
                  <a:schemeClr val="bg1"/>
                </a:solidFill>
              </a:rPr>
              <a:t> </a:t>
            </a:r>
            <a:r>
              <a:rPr lang="en-US" sz="2600" dirty="0" err="1" smtClean="0">
                <a:solidFill>
                  <a:schemeClr val="bg1"/>
                </a:solidFill>
              </a:rPr>
              <a:t>terendah</a:t>
            </a:r>
            <a:r>
              <a:rPr lang="en-US" sz="2600" dirty="0" smtClean="0">
                <a:solidFill>
                  <a:schemeClr val="bg1"/>
                </a:solidFill>
              </a:rPr>
              <a:t> </a:t>
            </a:r>
            <a:r>
              <a:rPr lang="en-US" sz="2600" dirty="0" err="1" smtClean="0">
                <a:solidFill>
                  <a:schemeClr val="bg1"/>
                </a:solidFill>
              </a:rPr>
              <a:t>untuk</a:t>
            </a:r>
            <a:r>
              <a:rPr lang="en-US" sz="2600" dirty="0" smtClean="0">
                <a:solidFill>
                  <a:schemeClr val="bg1"/>
                </a:solidFill>
              </a:rPr>
              <a:t> volume </a:t>
            </a:r>
            <a:r>
              <a:rPr lang="en-US" sz="2600" dirty="0" err="1" smtClean="0">
                <a:solidFill>
                  <a:schemeClr val="bg1"/>
                </a:solidFill>
              </a:rPr>
              <a:t>produksi</a:t>
            </a:r>
            <a:r>
              <a:rPr lang="en-US" sz="2600" dirty="0" smtClean="0">
                <a:solidFill>
                  <a:schemeClr val="bg1"/>
                </a:solidFill>
              </a:rPr>
              <a:t> yang </a:t>
            </a:r>
            <a:r>
              <a:rPr lang="en-US" sz="2600" dirty="0" err="1" smtClean="0">
                <a:solidFill>
                  <a:schemeClr val="bg1"/>
                </a:solidFill>
              </a:rPr>
              <a:t>diharapkan</a:t>
            </a:r>
            <a:endParaRPr lang="en-US" sz="2600" dirty="0">
              <a:solidFill>
                <a:schemeClr val="bg1"/>
              </a:solidFill>
            </a:endParaRPr>
          </a:p>
        </p:txBody>
      </p:sp>
    </p:spTree>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Autofit/>
          </a:bodyPr>
          <a:lstStyle/>
          <a:p>
            <a:r>
              <a:rPr lang="en-US" sz="1800" b="1" dirty="0" err="1" smtClean="0"/>
              <a:t>Metode</a:t>
            </a:r>
            <a:r>
              <a:rPr lang="en-US" sz="1800" b="1" dirty="0" smtClean="0"/>
              <a:t> </a:t>
            </a:r>
            <a:r>
              <a:rPr lang="en-US" sz="1800" b="1" dirty="0" err="1" smtClean="0"/>
              <a:t>Pusat</a:t>
            </a:r>
            <a:r>
              <a:rPr lang="en-US" sz="1800" b="1" dirty="0" smtClean="0"/>
              <a:t> </a:t>
            </a:r>
            <a:r>
              <a:rPr lang="en-US" sz="1800" b="1" dirty="0" err="1" smtClean="0"/>
              <a:t>Gravitasi</a:t>
            </a:r>
            <a:endParaRPr lang="en-US" sz="1800" b="1" dirty="0" smtClean="0"/>
          </a:p>
          <a:p>
            <a:pPr>
              <a:buNone/>
            </a:pPr>
            <a:r>
              <a:rPr lang="en-US" sz="1800" dirty="0" err="1" smtClean="0"/>
              <a:t>Merupakan</a:t>
            </a:r>
            <a:r>
              <a:rPr lang="en-US" sz="1800" dirty="0" smtClean="0"/>
              <a:t> </a:t>
            </a:r>
            <a:r>
              <a:rPr lang="en-US" sz="1800" dirty="0" err="1" smtClean="0"/>
              <a:t>teknik</a:t>
            </a:r>
            <a:r>
              <a:rPr lang="en-US" sz="1800" dirty="0" smtClean="0"/>
              <a:t> </a:t>
            </a:r>
            <a:r>
              <a:rPr lang="en-US" sz="1800" dirty="0" err="1" smtClean="0"/>
              <a:t>matematika</a:t>
            </a:r>
            <a:r>
              <a:rPr lang="en-US" sz="1800" dirty="0" smtClean="0"/>
              <a:t> yang </a:t>
            </a:r>
            <a:r>
              <a:rPr lang="en-US" sz="1800" dirty="0" err="1" smtClean="0"/>
              <a:t>digunakan</a:t>
            </a:r>
            <a:r>
              <a:rPr lang="en-US" sz="1800" dirty="0" smtClean="0"/>
              <a:t> </a:t>
            </a:r>
            <a:r>
              <a:rPr lang="en-US" sz="1800" dirty="0" err="1" smtClean="0"/>
              <a:t>untuk</a:t>
            </a:r>
            <a:r>
              <a:rPr lang="en-US" sz="1800" dirty="0" smtClean="0"/>
              <a:t> </a:t>
            </a:r>
            <a:r>
              <a:rPr lang="en-US" sz="1800" dirty="0" err="1" smtClean="0"/>
              <a:t>menemukan</a:t>
            </a:r>
            <a:r>
              <a:rPr lang="en-US" sz="1800" dirty="0" smtClean="0"/>
              <a:t> </a:t>
            </a:r>
            <a:r>
              <a:rPr lang="en-US" sz="1800" dirty="0" err="1" smtClean="0"/>
              <a:t>lokasi</a:t>
            </a:r>
            <a:r>
              <a:rPr lang="en-US" sz="1800" dirty="0" smtClean="0"/>
              <a:t> </a:t>
            </a:r>
            <a:r>
              <a:rPr lang="en-US" sz="1800" dirty="0" err="1" smtClean="0"/>
              <a:t>pusat</a:t>
            </a:r>
            <a:r>
              <a:rPr lang="en-US" sz="1800" dirty="0" smtClean="0"/>
              <a:t> </a:t>
            </a:r>
            <a:r>
              <a:rPr lang="en-US" sz="1800" dirty="0" err="1" smtClean="0"/>
              <a:t>distribusi</a:t>
            </a:r>
            <a:r>
              <a:rPr lang="en-US" sz="1800" dirty="0" smtClean="0"/>
              <a:t> yang </a:t>
            </a:r>
            <a:r>
              <a:rPr lang="en-US" sz="1800" dirty="0" err="1" smtClean="0"/>
              <a:t>akan</a:t>
            </a:r>
            <a:r>
              <a:rPr lang="en-US" sz="1800" dirty="0" smtClean="0"/>
              <a:t> </a:t>
            </a:r>
            <a:r>
              <a:rPr lang="en-US" sz="1800" dirty="0" err="1" smtClean="0"/>
              <a:t>meminimalkan</a:t>
            </a:r>
            <a:r>
              <a:rPr lang="en-US" sz="1800" dirty="0" smtClean="0"/>
              <a:t> </a:t>
            </a:r>
            <a:r>
              <a:rPr lang="en-US" sz="1800" dirty="0" err="1" smtClean="0"/>
              <a:t>biaya</a:t>
            </a:r>
            <a:r>
              <a:rPr lang="en-US" sz="1800" dirty="0" smtClean="0"/>
              <a:t> </a:t>
            </a:r>
            <a:r>
              <a:rPr lang="en-US" sz="1800" dirty="0" err="1" smtClean="0"/>
              <a:t>distribusi</a:t>
            </a:r>
            <a:endParaRPr lang="en-US" sz="1800" dirty="0" smtClean="0"/>
          </a:p>
          <a:p>
            <a:pPr>
              <a:buNone/>
            </a:pPr>
            <a:endParaRPr lang="en-US" sz="1800" dirty="0" smtClean="0"/>
          </a:p>
          <a:p>
            <a:pPr>
              <a:lnSpc>
                <a:spcPct val="80000"/>
              </a:lnSpc>
            </a:pPr>
            <a:r>
              <a:rPr lang="fr-FR" sz="1800" dirty="0" err="1" smtClean="0"/>
              <a:t>Langkah</a:t>
            </a:r>
            <a:r>
              <a:rPr lang="fr-FR" sz="1800" dirty="0" smtClean="0"/>
              <a:t> </a:t>
            </a:r>
            <a:r>
              <a:rPr lang="fr-FR" sz="1800" dirty="0" err="1" smtClean="0"/>
              <a:t>menggunakan</a:t>
            </a:r>
            <a:r>
              <a:rPr lang="fr-FR" sz="1800" dirty="0" smtClean="0"/>
              <a:t> </a:t>
            </a:r>
            <a:r>
              <a:rPr lang="fr-FR" sz="1800" dirty="0" err="1" smtClean="0"/>
              <a:t>metode</a:t>
            </a:r>
            <a:r>
              <a:rPr lang="fr-FR" sz="1800" dirty="0" smtClean="0"/>
              <a:t> </a:t>
            </a:r>
            <a:r>
              <a:rPr lang="fr-FR" sz="1800" dirty="0" err="1" smtClean="0"/>
              <a:t>ini</a:t>
            </a:r>
            <a:r>
              <a:rPr lang="fr-FR" sz="1800" dirty="0" smtClean="0"/>
              <a:t> </a:t>
            </a:r>
            <a:r>
              <a:rPr lang="fr-FR" sz="1800" dirty="0" err="1" smtClean="0"/>
              <a:t>adalah</a:t>
            </a:r>
            <a:r>
              <a:rPr lang="fr-FR" sz="1800" dirty="0" smtClean="0"/>
              <a:t> </a:t>
            </a:r>
            <a:r>
              <a:rPr lang="fr-FR" sz="1800" dirty="0" err="1" smtClean="0"/>
              <a:t>sebagai</a:t>
            </a:r>
            <a:r>
              <a:rPr lang="fr-FR" sz="1800" dirty="0" smtClean="0"/>
              <a:t> </a:t>
            </a:r>
            <a:r>
              <a:rPr lang="fr-FR" sz="1800" dirty="0" err="1" smtClean="0"/>
              <a:t>berikut</a:t>
            </a:r>
            <a:r>
              <a:rPr lang="fr-FR" sz="1800" dirty="0" smtClean="0"/>
              <a:t>: </a:t>
            </a:r>
          </a:p>
          <a:p>
            <a:pPr>
              <a:lnSpc>
                <a:spcPct val="80000"/>
              </a:lnSpc>
              <a:buNone/>
            </a:pPr>
            <a:r>
              <a:rPr lang="fr-FR" sz="1800" dirty="0" smtClean="0"/>
              <a:t>1. </a:t>
            </a:r>
            <a:r>
              <a:rPr lang="fr-FR" sz="1800" dirty="0" err="1" smtClean="0"/>
              <a:t>Tetapkan</a:t>
            </a:r>
            <a:r>
              <a:rPr lang="fr-FR" sz="1800" dirty="0" smtClean="0"/>
              <a:t> </a:t>
            </a:r>
            <a:r>
              <a:rPr lang="fr-FR" sz="1800" dirty="0" err="1" smtClean="0"/>
              <a:t>jumlah</a:t>
            </a:r>
            <a:r>
              <a:rPr lang="fr-FR" sz="1800" dirty="0" smtClean="0"/>
              <a:t> </a:t>
            </a:r>
            <a:r>
              <a:rPr lang="fr-FR" sz="1800" dirty="0" err="1" smtClean="0"/>
              <a:t>barang</a:t>
            </a:r>
            <a:r>
              <a:rPr lang="fr-FR" sz="1800" dirty="0" smtClean="0"/>
              <a:t> yang </a:t>
            </a:r>
            <a:r>
              <a:rPr lang="fr-FR" sz="1800" dirty="0" err="1" smtClean="0"/>
              <a:t>dikirim</a:t>
            </a:r>
            <a:r>
              <a:rPr lang="fr-FR" sz="1800" dirty="0" smtClean="0"/>
              <a:t> dari </a:t>
            </a:r>
            <a:r>
              <a:rPr lang="fr-FR" sz="1800" dirty="0" err="1" smtClean="0"/>
              <a:t>lokasi</a:t>
            </a:r>
            <a:r>
              <a:rPr lang="fr-FR" sz="1800" dirty="0" smtClean="0"/>
              <a:t> </a:t>
            </a:r>
            <a:r>
              <a:rPr lang="fr-FR" sz="1800" dirty="0" err="1" smtClean="0"/>
              <a:t>ke</a:t>
            </a:r>
            <a:r>
              <a:rPr lang="fr-FR" sz="1800" dirty="0" smtClean="0"/>
              <a:t> </a:t>
            </a:r>
            <a:r>
              <a:rPr lang="fr-FR" sz="1800" dirty="0" err="1" smtClean="0"/>
              <a:t>gudang</a:t>
            </a:r>
            <a:r>
              <a:rPr lang="fr-FR" sz="1800" dirty="0" smtClean="0"/>
              <a:t> </a:t>
            </a:r>
            <a:r>
              <a:rPr lang="fr-FR" sz="1800" dirty="0" err="1" smtClean="0"/>
              <a:t>distribusi</a:t>
            </a:r>
            <a:r>
              <a:rPr lang="fr-FR" sz="1800" dirty="0" smtClean="0"/>
              <a:t> (yang akan </a:t>
            </a:r>
            <a:r>
              <a:rPr lang="fr-FR" sz="1800" dirty="0" err="1" smtClean="0"/>
              <a:t>dicari</a:t>
            </a:r>
            <a:r>
              <a:rPr lang="fr-FR" sz="1800" dirty="0" smtClean="0"/>
              <a:t> </a:t>
            </a:r>
            <a:r>
              <a:rPr lang="fr-FR" sz="1800" dirty="0" err="1" smtClean="0"/>
              <a:t>lokasinya</a:t>
            </a:r>
            <a:r>
              <a:rPr lang="fr-FR" sz="1800" dirty="0" smtClean="0"/>
              <a:t>) </a:t>
            </a:r>
            <a:r>
              <a:rPr lang="fr-FR" sz="1800" dirty="0" err="1" smtClean="0"/>
              <a:t>tiap</a:t>
            </a:r>
            <a:r>
              <a:rPr lang="fr-FR" sz="1800" dirty="0" smtClean="0"/>
              <a:t> </a:t>
            </a:r>
            <a:r>
              <a:rPr lang="fr-FR" sz="1800" dirty="0" err="1" smtClean="0"/>
              <a:t>periode</a:t>
            </a:r>
            <a:r>
              <a:rPr lang="fr-FR" sz="1800" dirty="0" smtClean="0"/>
              <a:t> </a:t>
            </a:r>
            <a:r>
              <a:rPr lang="fr-FR" sz="1800" dirty="0" err="1" smtClean="0"/>
              <a:t>tertentu</a:t>
            </a:r>
            <a:r>
              <a:rPr lang="fr-FR" sz="1800" dirty="0" smtClean="0"/>
              <a:t> </a:t>
            </a:r>
          </a:p>
          <a:p>
            <a:pPr>
              <a:lnSpc>
                <a:spcPct val="80000"/>
              </a:lnSpc>
              <a:buNone/>
            </a:pPr>
            <a:r>
              <a:rPr lang="fr-FR" sz="1800" dirty="0" smtClean="0"/>
              <a:t>2. Buka </a:t>
            </a:r>
            <a:r>
              <a:rPr lang="fr-FR" sz="1800" dirty="0" err="1" smtClean="0"/>
              <a:t>peta</a:t>
            </a:r>
            <a:r>
              <a:rPr lang="fr-FR" sz="1800" dirty="0" smtClean="0"/>
              <a:t>, </a:t>
            </a:r>
            <a:r>
              <a:rPr lang="fr-FR" sz="1800" dirty="0" err="1" smtClean="0"/>
              <a:t>tentukan</a:t>
            </a:r>
            <a:r>
              <a:rPr lang="fr-FR" sz="1800" dirty="0" smtClean="0"/>
              <a:t> </a:t>
            </a:r>
            <a:r>
              <a:rPr lang="fr-FR" sz="1800" dirty="0" err="1" smtClean="0"/>
              <a:t>suatu</a:t>
            </a:r>
            <a:r>
              <a:rPr lang="fr-FR" sz="1800" dirty="0" smtClean="0"/>
              <a:t> </a:t>
            </a:r>
            <a:r>
              <a:rPr lang="fr-FR" sz="1800" dirty="0" err="1" smtClean="0"/>
              <a:t>tempat</a:t>
            </a:r>
            <a:r>
              <a:rPr lang="fr-FR" sz="1800" dirty="0" smtClean="0"/>
              <a:t> </a:t>
            </a:r>
            <a:r>
              <a:rPr lang="fr-FR" sz="1800" dirty="0" err="1" smtClean="0"/>
              <a:t>sebagai</a:t>
            </a:r>
            <a:r>
              <a:rPr lang="fr-FR" sz="1800" dirty="0" smtClean="0"/>
              <a:t> </a:t>
            </a:r>
            <a:r>
              <a:rPr lang="fr-FR" sz="1800" dirty="0" err="1" smtClean="0"/>
              <a:t>titik</a:t>
            </a:r>
            <a:r>
              <a:rPr lang="fr-FR" sz="1800" dirty="0" smtClean="0"/>
              <a:t> </a:t>
            </a:r>
            <a:r>
              <a:rPr lang="fr-FR" sz="1800" dirty="0" err="1" smtClean="0"/>
              <a:t>origin</a:t>
            </a:r>
            <a:r>
              <a:rPr lang="fr-FR" sz="1800" dirty="0" smtClean="0"/>
              <a:t> (0,0) </a:t>
            </a:r>
          </a:p>
          <a:p>
            <a:pPr>
              <a:lnSpc>
                <a:spcPct val="80000"/>
              </a:lnSpc>
              <a:buNone/>
            </a:pPr>
            <a:r>
              <a:rPr lang="fr-FR" sz="1800" dirty="0" smtClean="0"/>
              <a:t>3. </a:t>
            </a:r>
            <a:r>
              <a:rPr lang="fr-FR" sz="1800" dirty="0" err="1" smtClean="0"/>
              <a:t>Tempatkan</a:t>
            </a:r>
            <a:r>
              <a:rPr lang="fr-FR" sz="1800" dirty="0" smtClean="0"/>
              <a:t> </a:t>
            </a:r>
            <a:r>
              <a:rPr lang="fr-FR" sz="1800" dirty="0" err="1" smtClean="0"/>
              <a:t>lokasi</a:t>
            </a:r>
            <a:r>
              <a:rPr lang="fr-FR" sz="1800" dirty="0" smtClean="0"/>
              <a:t>-</a:t>
            </a:r>
            <a:r>
              <a:rPr lang="fr-FR" sz="1800" dirty="0" err="1" smtClean="0"/>
              <a:t>lokasi</a:t>
            </a:r>
            <a:r>
              <a:rPr lang="fr-FR" sz="1800" dirty="0" smtClean="0"/>
              <a:t> </a:t>
            </a:r>
            <a:r>
              <a:rPr lang="fr-FR" sz="1800" dirty="0" err="1" smtClean="0"/>
              <a:t>pasar</a:t>
            </a:r>
            <a:r>
              <a:rPr lang="fr-FR" sz="1800" dirty="0" smtClean="0"/>
              <a:t> yang </a:t>
            </a:r>
            <a:r>
              <a:rPr lang="fr-FR" sz="1800" dirty="0" err="1" smtClean="0"/>
              <a:t>dilmiliki</a:t>
            </a:r>
            <a:r>
              <a:rPr lang="fr-FR" sz="1800" dirty="0" smtClean="0"/>
              <a:t> </a:t>
            </a:r>
            <a:r>
              <a:rPr lang="fr-FR" sz="1800" dirty="0" err="1" smtClean="0"/>
              <a:t>perusahaan</a:t>
            </a:r>
            <a:r>
              <a:rPr lang="fr-FR" sz="1800" dirty="0" smtClean="0"/>
              <a:t> </a:t>
            </a:r>
            <a:r>
              <a:rPr lang="fr-FR" sz="1800" dirty="0" err="1" smtClean="0"/>
              <a:t>pada</a:t>
            </a:r>
            <a:r>
              <a:rPr lang="fr-FR" sz="1800" dirty="0" smtClean="0"/>
              <a:t> </a:t>
            </a:r>
            <a:r>
              <a:rPr lang="fr-FR" sz="1800" dirty="0" err="1" smtClean="0"/>
              <a:t>suatu</a:t>
            </a:r>
            <a:r>
              <a:rPr lang="fr-FR" sz="1800" dirty="0" smtClean="0"/>
              <a:t> system </a:t>
            </a:r>
            <a:r>
              <a:rPr lang="fr-FR" sz="1800" dirty="0" err="1" smtClean="0"/>
              <a:t>koordinat</a:t>
            </a:r>
            <a:r>
              <a:rPr lang="fr-FR" sz="1800" dirty="0" smtClean="0"/>
              <a:t> </a:t>
            </a:r>
            <a:r>
              <a:rPr lang="fr-FR" sz="1800" dirty="0" err="1" smtClean="0"/>
              <a:t>dengan</a:t>
            </a:r>
            <a:r>
              <a:rPr lang="fr-FR" sz="1800" dirty="0" smtClean="0"/>
              <a:t> </a:t>
            </a:r>
            <a:r>
              <a:rPr lang="fr-FR" sz="1800" dirty="0" err="1" smtClean="0"/>
              <a:t>titik</a:t>
            </a:r>
            <a:r>
              <a:rPr lang="fr-FR" sz="1800" dirty="0" smtClean="0"/>
              <a:t> </a:t>
            </a:r>
            <a:r>
              <a:rPr lang="fr-FR" sz="1800" dirty="0" err="1" smtClean="0"/>
              <a:t>origin</a:t>
            </a:r>
            <a:r>
              <a:rPr lang="fr-FR" sz="1800" dirty="0" smtClean="0"/>
              <a:t> </a:t>
            </a:r>
            <a:r>
              <a:rPr lang="fr-FR" sz="1800" dirty="0" err="1" smtClean="0"/>
              <a:t>sebagai</a:t>
            </a:r>
            <a:r>
              <a:rPr lang="fr-FR" sz="1800" dirty="0" smtClean="0"/>
              <a:t> </a:t>
            </a:r>
            <a:r>
              <a:rPr lang="fr-FR" sz="1800" dirty="0" err="1" smtClean="0"/>
              <a:t>dasar</a:t>
            </a:r>
            <a:r>
              <a:rPr lang="fr-FR" sz="1800" dirty="0" smtClean="0"/>
              <a:t>. </a:t>
            </a:r>
            <a:endParaRPr lang="sv-SE" sz="1800" dirty="0" smtClean="0"/>
          </a:p>
          <a:p>
            <a:pPr>
              <a:lnSpc>
                <a:spcPct val="80000"/>
              </a:lnSpc>
              <a:buNone/>
            </a:pPr>
            <a:r>
              <a:rPr lang="sv-SE" sz="1800" dirty="0" smtClean="0"/>
              <a:t>4. Tentukan koordinat gudang distribusi dengan rumus: </a:t>
            </a:r>
          </a:p>
          <a:p>
            <a:pPr>
              <a:lnSpc>
                <a:spcPct val="80000"/>
              </a:lnSpc>
              <a:buNone/>
            </a:pPr>
            <a:r>
              <a:rPr lang="sv-SE" sz="1800" dirty="0" smtClean="0"/>
              <a:t>                                                 	          </a:t>
            </a:r>
            <a:r>
              <a:rPr lang="en-US" sz="1800" dirty="0" smtClean="0"/>
              <a:t>Σ</a:t>
            </a:r>
            <a:r>
              <a:rPr lang="sv-SE" sz="1800" dirty="0" smtClean="0"/>
              <a:t> d ix Qi </a:t>
            </a:r>
          </a:p>
          <a:p>
            <a:pPr>
              <a:lnSpc>
                <a:spcPct val="80000"/>
              </a:lnSpc>
              <a:buNone/>
            </a:pPr>
            <a:r>
              <a:rPr lang="sv-SE" sz="1800" dirty="0" smtClean="0"/>
              <a:t>		Koordinat x pusat gravitasi = ------------- </a:t>
            </a:r>
          </a:p>
          <a:p>
            <a:pPr>
              <a:lnSpc>
                <a:spcPct val="80000"/>
              </a:lnSpc>
              <a:buNone/>
            </a:pPr>
            <a:r>
              <a:rPr lang="sv-SE" sz="1800" dirty="0" smtClean="0"/>
              <a:t>                                                     	              </a:t>
            </a:r>
            <a:r>
              <a:rPr lang="en-US" sz="1800" dirty="0" smtClean="0"/>
              <a:t>Σ</a:t>
            </a:r>
            <a:r>
              <a:rPr lang="sv-SE" sz="1800" dirty="0" smtClean="0"/>
              <a:t> Qi </a:t>
            </a:r>
          </a:p>
          <a:p>
            <a:pPr>
              <a:lnSpc>
                <a:spcPct val="80000"/>
              </a:lnSpc>
              <a:buNone/>
            </a:pPr>
            <a:r>
              <a:rPr lang="sv-SE" sz="1800" dirty="0" smtClean="0"/>
              <a:t>                                                 	           </a:t>
            </a:r>
            <a:r>
              <a:rPr lang="en-US" sz="1800" dirty="0" smtClean="0"/>
              <a:t>Σ</a:t>
            </a:r>
            <a:r>
              <a:rPr lang="sv-SE" sz="1800" dirty="0" smtClean="0"/>
              <a:t> d iy Qi </a:t>
            </a:r>
            <a:endParaRPr lang="fi-FI" sz="1800" dirty="0" smtClean="0"/>
          </a:p>
          <a:p>
            <a:pPr>
              <a:lnSpc>
                <a:spcPct val="80000"/>
              </a:lnSpc>
              <a:buNone/>
            </a:pPr>
            <a:r>
              <a:rPr lang="fi-FI" sz="1800" dirty="0" smtClean="0"/>
              <a:t>		Koordinat y pusat gravitasi = ---------------- </a:t>
            </a:r>
          </a:p>
          <a:p>
            <a:pPr>
              <a:lnSpc>
                <a:spcPct val="80000"/>
              </a:lnSpc>
              <a:buNone/>
            </a:pPr>
            <a:r>
              <a:rPr lang="fi-FI" sz="1800" dirty="0" smtClean="0"/>
              <a:t>                                                      	      	</a:t>
            </a:r>
            <a:r>
              <a:rPr lang="en-US" sz="1800" dirty="0" smtClean="0"/>
              <a:t>Σ</a:t>
            </a:r>
            <a:r>
              <a:rPr lang="fi-FI" sz="1800" dirty="0" smtClean="0"/>
              <a:t> Qi </a:t>
            </a:r>
          </a:p>
          <a:p>
            <a:pPr>
              <a:lnSpc>
                <a:spcPct val="80000"/>
              </a:lnSpc>
              <a:buNone/>
            </a:pPr>
            <a:r>
              <a:rPr lang="fi-FI" sz="1800" dirty="0" smtClean="0"/>
              <a:t>Dimana d ix = koordinat x lokasi i </a:t>
            </a:r>
          </a:p>
          <a:p>
            <a:pPr>
              <a:lnSpc>
                <a:spcPct val="80000"/>
              </a:lnSpc>
              <a:buNone/>
            </a:pPr>
            <a:r>
              <a:rPr lang="fi-FI" sz="1800" dirty="0" smtClean="0"/>
              <a:t>d iy = koordinat y lokasi i </a:t>
            </a:r>
          </a:p>
          <a:p>
            <a:pPr>
              <a:lnSpc>
                <a:spcPct val="80000"/>
              </a:lnSpc>
              <a:buNone/>
            </a:pPr>
            <a:r>
              <a:rPr lang="fi-FI" sz="1800" dirty="0" smtClean="0"/>
              <a:t>Qi = Jumlah barang yang dipindahkan ke atau dari lokasi i </a:t>
            </a:r>
            <a:endParaRPr lang="en-US" sz="1800" dirty="0" smtClean="0"/>
          </a:p>
          <a:p>
            <a:pPr>
              <a:buNone/>
            </a:pPr>
            <a:endParaRPr lang="en-US" sz="1800" dirty="0" smtClean="0"/>
          </a:p>
          <a:p>
            <a:pPr>
              <a:buNone/>
            </a:pPr>
            <a:endParaRPr lang="en-US" sz="1800" dirty="0"/>
          </a:p>
        </p:txBody>
      </p:sp>
    </p:spTree>
  </p:cSld>
  <p:clrMapOvr>
    <a:masterClrMapping/>
  </p:clrMapOvr>
  <p:transition>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Metode</a:t>
            </a:r>
            <a:r>
              <a:rPr lang="en-US" dirty="0" smtClean="0"/>
              <a:t> </a:t>
            </a:r>
            <a:r>
              <a:rPr lang="en-US" dirty="0" err="1" smtClean="0"/>
              <a:t>Transportasi</a:t>
            </a:r>
            <a:endParaRPr lang="en-US" dirty="0" smtClean="0"/>
          </a:p>
        </p:txBody>
      </p:sp>
      <p:sp>
        <p:nvSpPr>
          <p:cNvPr id="3" name="Content Placeholder 2"/>
          <p:cNvSpPr>
            <a:spLocks noGrp="1"/>
          </p:cNvSpPr>
          <p:nvPr>
            <p:ph idx="1"/>
          </p:nvPr>
        </p:nvSpPr>
        <p:spPr/>
        <p:txBody>
          <a:bodyPr/>
          <a:lstStyle/>
          <a:p>
            <a:pPr>
              <a:buNone/>
            </a:pPr>
            <a:r>
              <a:rPr lang="en-US" dirty="0" smtClean="0"/>
              <a:t>		</a:t>
            </a:r>
            <a:r>
              <a:rPr lang="en-US" dirty="0" err="1" smtClean="0"/>
              <a:t>Tujuan</a:t>
            </a:r>
            <a:r>
              <a:rPr lang="en-US" dirty="0" smtClean="0"/>
              <a:t> </a:t>
            </a:r>
            <a:r>
              <a:rPr lang="en-US" dirty="0" err="1" smtClean="0"/>
              <a:t>dari</a:t>
            </a:r>
            <a:r>
              <a:rPr lang="en-US" dirty="0" smtClean="0"/>
              <a:t> </a:t>
            </a:r>
            <a:r>
              <a:rPr lang="en-US" dirty="0" err="1" smtClean="0"/>
              <a:t>metode</a:t>
            </a:r>
            <a:r>
              <a:rPr lang="en-US" dirty="0" smtClean="0"/>
              <a:t> </a:t>
            </a:r>
            <a:r>
              <a:rPr lang="en-US" dirty="0" err="1" smtClean="0"/>
              <a:t>ini</a:t>
            </a:r>
            <a:r>
              <a:rPr lang="en-US" dirty="0" smtClean="0"/>
              <a:t> </a:t>
            </a:r>
            <a:r>
              <a:rPr lang="en-US" dirty="0" err="1" smtClean="0"/>
              <a:t>adalah</a:t>
            </a:r>
            <a:r>
              <a:rPr lang="en-US" dirty="0" smtClean="0"/>
              <a:t> </a:t>
            </a:r>
            <a:r>
              <a:rPr lang="en-US" dirty="0" err="1" smtClean="0"/>
              <a:t>untuk</a:t>
            </a:r>
            <a:r>
              <a:rPr lang="en-US" dirty="0" smtClean="0"/>
              <a:t> </a:t>
            </a:r>
            <a:r>
              <a:rPr lang="en-US" dirty="0" err="1" smtClean="0"/>
              <a:t>menentukan</a:t>
            </a:r>
            <a:r>
              <a:rPr lang="en-US" dirty="0" smtClean="0"/>
              <a:t> </a:t>
            </a:r>
            <a:r>
              <a:rPr lang="en-US" dirty="0" err="1" smtClean="0"/>
              <a:t>pola</a:t>
            </a:r>
            <a:r>
              <a:rPr lang="en-US" dirty="0" smtClean="0"/>
              <a:t> </a:t>
            </a:r>
            <a:r>
              <a:rPr lang="en-US" dirty="0" err="1" smtClean="0"/>
              <a:t>pengiriman</a:t>
            </a:r>
            <a:r>
              <a:rPr lang="en-US" dirty="0" smtClean="0"/>
              <a:t> </a:t>
            </a:r>
            <a:r>
              <a:rPr lang="en-US" dirty="0" err="1" smtClean="0"/>
              <a:t>terbaik</a:t>
            </a:r>
            <a:r>
              <a:rPr lang="en-US" dirty="0" smtClean="0"/>
              <a:t> </a:t>
            </a:r>
            <a:r>
              <a:rPr lang="en-US" dirty="0" err="1" smtClean="0"/>
              <a:t>dari</a:t>
            </a:r>
            <a:r>
              <a:rPr lang="en-US" dirty="0" smtClean="0"/>
              <a:t> </a:t>
            </a:r>
            <a:r>
              <a:rPr lang="en-US" dirty="0" err="1" smtClean="0"/>
              <a:t>beberapa</a:t>
            </a:r>
            <a:r>
              <a:rPr lang="en-US" dirty="0" smtClean="0"/>
              <a:t> </a:t>
            </a:r>
            <a:r>
              <a:rPr lang="en-US" dirty="0" err="1" smtClean="0"/>
              <a:t>poin</a:t>
            </a:r>
            <a:r>
              <a:rPr lang="en-US" dirty="0" smtClean="0"/>
              <a:t> </a:t>
            </a:r>
            <a:r>
              <a:rPr lang="en-US" dirty="0" err="1" smtClean="0"/>
              <a:t>penawaran</a:t>
            </a:r>
            <a:r>
              <a:rPr lang="en-US" dirty="0" smtClean="0"/>
              <a:t> (</a:t>
            </a:r>
            <a:r>
              <a:rPr lang="en-US" dirty="0" err="1" smtClean="0"/>
              <a:t>sumber</a:t>
            </a:r>
            <a:r>
              <a:rPr lang="en-US" dirty="0" smtClean="0"/>
              <a:t> </a:t>
            </a:r>
            <a:r>
              <a:rPr lang="en-US" dirty="0" err="1" smtClean="0"/>
              <a:t>daya</a:t>
            </a:r>
            <a:r>
              <a:rPr lang="en-US" dirty="0" smtClean="0"/>
              <a:t>)</a:t>
            </a:r>
            <a:r>
              <a:rPr lang="en-US" dirty="0" err="1" smtClean="0"/>
              <a:t>kepada</a:t>
            </a:r>
            <a:r>
              <a:rPr lang="en-US" dirty="0" smtClean="0"/>
              <a:t> </a:t>
            </a:r>
            <a:r>
              <a:rPr lang="en-US" dirty="0" err="1" smtClean="0"/>
              <a:t>beberapa</a:t>
            </a:r>
            <a:r>
              <a:rPr lang="en-US" dirty="0" smtClean="0"/>
              <a:t> </a:t>
            </a:r>
            <a:r>
              <a:rPr lang="en-US" dirty="0" err="1" smtClean="0"/>
              <a:t>poin</a:t>
            </a:r>
            <a:r>
              <a:rPr lang="en-US" dirty="0" smtClean="0"/>
              <a:t> </a:t>
            </a:r>
            <a:r>
              <a:rPr lang="en-US" dirty="0" err="1" smtClean="0"/>
              <a:t>permintaan</a:t>
            </a:r>
            <a:r>
              <a:rPr lang="en-US" dirty="0" smtClean="0"/>
              <a:t>(</a:t>
            </a:r>
            <a:r>
              <a:rPr lang="en-US" dirty="0" err="1" smtClean="0"/>
              <a:t>tujuan</a:t>
            </a:r>
            <a:r>
              <a:rPr lang="en-US" dirty="0" smtClean="0"/>
              <a:t>)</a:t>
            </a:r>
            <a:r>
              <a:rPr lang="en-US" dirty="0" err="1" smtClean="0"/>
              <a:t>dengan</a:t>
            </a:r>
            <a:r>
              <a:rPr lang="en-US" dirty="0" smtClean="0"/>
              <a:t> </a:t>
            </a:r>
            <a:r>
              <a:rPr lang="en-US" dirty="0" err="1" smtClean="0"/>
              <a:t>demikian</a:t>
            </a:r>
            <a:r>
              <a:rPr lang="en-US" dirty="0" smtClean="0"/>
              <a:t> </a:t>
            </a:r>
            <a:r>
              <a:rPr lang="en-US" dirty="0" err="1" smtClean="0"/>
              <a:t>dapat</a:t>
            </a:r>
            <a:r>
              <a:rPr lang="en-US" dirty="0" smtClean="0"/>
              <a:t> </a:t>
            </a:r>
            <a:r>
              <a:rPr lang="en-US" dirty="0" err="1" smtClean="0"/>
              <a:t>meminimalkan</a:t>
            </a:r>
            <a:r>
              <a:rPr lang="en-US" dirty="0" smtClean="0"/>
              <a:t> total </a:t>
            </a:r>
            <a:r>
              <a:rPr lang="en-US" dirty="0" err="1" smtClean="0"/>
              <a:t>produksi</a:t>
            </a:r>
            <a:r>
              <a:rPr lang="en-US" dirty="0" smtClean="0"/>
              <a:t> </a:t>
            </a:r>
            <a:r>
              <a:rPr lang="en-US" dirty="0" err="1" smtClean="0"/>
              <a:t>dan</a:t>
            </a:r>
            <a:r>
              <a:rPr lang="en-US" dirty="0" smtClean="0"/>
              <a:t> </a:t>
            </a:r>
            <a:r>
              <a:rPr lang="en-US" dirty="0" err="1" smtClean="0"/>
              <a:t>biaya</a:t>
            </a:r>
            <a:r>
              <a:rPr lang="en-US" dirty="0" smtClean="0"/>
              <a:t> </a:t>
            </a:r>
            <a:r>
              <a:rPr lang="en-US" dirty="0" err="1" smtClean="0"/>
              <a:t>transportasi</a:t>
            </a:r>
            <a:endParaRPr lang="en-US"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Langkah</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untuk</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mengguinakan</a:t>
            </a:r>
            <a:r>
              <a:rPr lang="fr-FR" sz="2800" dirty="0" smtClean="0">
                <a:latin typeface="Arial" pitchFamily="34" charset="0"/>
                <a:cs typeface="Arial" pitchFamily="34" charset="0"/>
              </a:rPr>
              <a:t> model </a:t>
            </a:r>
            <a:r>
              <a:rPr lang="fr-FR" sz="2800" dirty="0" err="1" smtClean="0">
                <a:latin typeface="Arial" pitchFamily="34" charset="0"/>
                <a:cs typeface="Arial" pitchFamily="34" charset="0"/>
              </a:rPr>
              <a:t>transportasi</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adalah</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sebagai</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berikut</a:t>
            </a:r>
            <a:endParaRPr lang="en-US" sz="2800" dirty="0" smtClean="0">
              <a:latin typeface="Arial" pitchFamily="34" charset="0"/>
              <a:cs typeface="Arial" pitchFamily="34" charset="0"/>
            </a:endParaRPr>
          </a:p>
          <a:p>
            <a:pPr>
              <a:buFont typeface="Wingdings" pitchFamily="2" charset="2"/>
              <a:buNone/>
            </a:pPr>
            <a:r>
              <a:rPr lang="fr-FR" sz="2800" dirty="0" smtClean="0">
                <a:latin typeface="Arial" pitchFamily="34" charset="0"/>
                <a:cs typeface="Arial" pitchFamily="34" charset="0"/>
              </a:rPr>
              <a:t>1. </a:t>
            </a:r>
            <a:r>
              <a:rPr lang="fr-FR" sz="2800" dirty="0" err="1" smtClean="0">
                <a:latin typeface="Arial" pitchFamily="34" charset="0"/>
                <a:cs typeface="Arial" pitchFamily="34" charset="0"/>
              </a:rPr>
              <a:t>Buat</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baris</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untuk</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masing</a:t>
            </a:r>
            <a:r>
              <a:rPr lang="fr-FR" sz="2800" dirty="0" smtClean="0">
                <a:latin typeface="Arial" pitchFamily="34" charset="0"/>
                <a:cs typeface="Arial" pitchFamily="34" charset="0"/>
              </a:rPr>
              <a:t>-</a:t>
            </a:r>
            <a:r>
              <a:rPr lang="fr-FR" sz="2800" dirty="0" err="1" smtClean="0">
                <a:latin typeface="Arial" pitchFamily="34" charset="0"/>
                <a:cs typeface="Arial" pitchFamily="34" charset="0"/>
              </a:rPr>
              <a:t>masing</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pemasok</a:t>
            </a:r>
            <a:r>
              <a:rPr lang="fr-FR" sz="2800" dirty="0" smtClean="0">
                <a:latin typeface="Arial" pitchFamily="34" charset="0"/>
                <a:cs typeface="Arial" pitchFamily="34" charset="0"/>
              </a:rPr>
              <a:t> dan </a:t>
            </a:r>
            <a:r>
              <a:rPr lang="fr-FR" sz="2800" dirty="0" err="1" smtClean="0">
                <a:latin typeface="Arial" pitchFamily="34" charset="0"/>
                <a:cs typeface="Arial" pitchFamily="34" charset="0"/>
              </a:rPr>
              <a:t>kolom</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untuk</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masing</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masing</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pabrik</a:t>
            </a:r>
            <a:r>
              <a:rPr lang="fr-FR" sz="2800" dirty="0" smtClean="0">
                <a:latin typeface="Arial" pitchFamily="34" charset="0"/>
                <a:cs typeface="Arial" pitchFamily="34" charset="0"/>
              </a:rPr>
              <a:t> (</a:t>
            </a:r>
            <a:r>
              <a:rPr lang="fr-FR" sz="2800" dirty="0" err="1" smtClean="0">
                <a:latin typeface="Arial" pitchFamily="34" charset="0"/>
                <a:cs typeface="Arial" pitchFamily="34" charset="0"/>
              </a:rPr>
              <a:t>tujuan</a:t>
            </a:r>
            <a:r>
              <a:rPr lang="fr-FR" sz="2800" dirty="0" smtClean="0">
                <a:latin typeface="Arial" pitchFamily="34" charset="0"/>
                <a:cs typeface="Arial" pitchFamily="34" charset="0"/>
              </a:rPr>
              <a:t>). </a:t>
            </a:r>
            <a:endParaRPr lang="en-US" sz="2800" dirty="0" smtClean="0">
              <a:latin typeface="Arial" pitchFamily="34" charset="0"/>
              <a:cs typeface="Arial" pitchFamily="34" charset="0"/>
            </a:endParaRPr>
          </a:p>
          <a:p>
            <a:pPr>
              <a:buFont typeface="Wingdings" pitchFamily="2" charset="2"/>
              <a:buNone/>
            </a:pPr>
            <a:r>
              <a:rPr lang="fi-FI" sz="2800" dirty="0" smtClean="0">
                <a:latin typeface="Arial" pitchFamily="34" charset="0"/>
                <a:cs typeface="Arial" pitchFamily="34" charset="0"/>
              </a:rPr>
              <a:t>2. Tambahkan baris untuk permintaan dan kolom untuk kapasitas kemudian isi nilainya </a:t>
            </a:r>
            <a:endParaRPr lang="en-US" sz="2800" dirty="0" smtClean="0">
              <a:latin typeface="Arial" pitchFamily="34" charset="0"/>
              <a:cs typeface="Arial" pitchFamily="34" charset="0"/>
            </a:endParaRPr>
          </a:p>
          <a:p>
            <a:pPr>
              <a:buFont typeface="Wingdings" pitchFamily="2" charset="2"/>
              <a:buNone/>
            </a:pPr>
            <a:r>
              <a:rPr lang="fi-FI" sz="2800" dirty="0" smtClean="0">
                <a:latin typeface="Arial" pitchFamily="34" charset="0"/>
                <a:cs typeface="Arial" pitchFamily="34" charset="0"/>
              </a:rPr>
              <a:t>3. Tiap sel masukkan biaya transportasi per unitnya. </a:t>
            </a:r>
            <a:endParaRPr lang="en-US" sz="2800" dirty="0" smtClean="0">
              <a:latin typeface="Arial" pitchFamily="34" charset="0"/>
              <a:cs typeface="Arial" pitchFamily="34" charset="0"/>
            </a:endParaRPr>
          </a:p>
          <a:p>
            <a:pPr>
              <a:buFont typeface="Wingdings" pitchFamily="2" charset="2"/>
              <a:buNone/>
            </a:pPr>
            <a:r>
              <a:rPr lang="fi-FI" sz="2800" dirty="0" smtClean="0">
                <a:latin typeface="Arial" pitchFamily="34" charset="0"/>
                <a:cs typeface="Arial" pitchFamily="34" charset="0"/>
              </a:rPr>
              <a:t>4. Buatlah penyelesaian dengan system coba-coba dengan mempertimbangkan data permintaan dan kapasitas</a:t>
            </a:r>
            <a:endParaRPr lang="en-US" sz="2800" dirty="0"/>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Strategi</a:t>
            </a:r>
            <a:r>
              <a:rPr lang="en-US" b="1" dirty="0" smtClean="0"/>
              <a:t> </a:t>
            </a:r>
            <a:r>
              <a:rPr lang="en-US" b="1" dirty="0" err="1" smtClean="0"/>
              <a:t>Lokasi</a:t>
            </a:r>
            <a:r>
              <a:rPr lang="en-US" b="1" dirty="0" smtClean="0"/>
              <a:t> </a:t>
            </a:r>
            <a:r>
              <a:rPr lang="en-US" b="1" dirty="0" err="1" smtClean="0"/>
              <a:t>Jasa</a:t>
            </a:r>
            <a:endParaRPr lang="en-US" b="1" dirty="0"/>
          </a:p>
        </p:txBody>
      </p:sp>
      <p:sp>
        <p:nvSpPr>
          <p:cNvPr id="3" name="Content Placeholder 2"/>
          <p:cNvSpPr>
            <a:spLocks noGrp="1"/>
          </p:cNvSpPr>
          <p:nvPr>
            <p:ph idx="1"/>
          </p:nvPr>
        </p:nvSpPr>
        <p:spPr>
          <a:xfrm>
            <a:off x="1600200" y="1600200"/>
            <a:ext cx="7086600" cy="4525963"/>
          </a:xfrm>
        </p:spPr>
        <p:txBody>
          <a:bodyPr>
            <a:normAutofit fontScale="77500" lnSpcReduction="20000"/>
          </a:bodyPr>
          <a:lstStyle/>
          <a:p>
            <a:pPr>
              <a:buNone/>
            </a:pPr>
            <a:r>
              <a:rPr lang="en-US" dirty="0" err="1" smtClean="0"/>
              <a:t>Terdapat</a:t>
            </a:r>
            <a:r>
              <a:rPr lang="en-US" dirty="0" smtClean="0"/>
              <a:t> 8 </a:t>
            </a:r>
            <a:r>
              <a:rPr lang="en-US" dirty="0" err="1" smtClean="0"/>
              <a:t>faktor</a:t>
            </a:r>
            <a:r>
              <a:rPr lang="en-US" dirty="0" smtClean="0"/>
              <a:t> yang </a:t>
            </a:r>
            <a:r>
              <a:rPr lang="en-US" dirty="0" err="1" smtClean="0"/>
              <a:t>menentukan</a:t>
            </a:r>
            <a:r>
              <a:rPr lang="en-US" dirty="0" smtClean="0"/>
              <a:t> volume </a:t>
            </a:r>
            <a:r>
              <a:rPr lang="en-US" dirty="0" err="1" smtClean="0"/>
              <a:t>dan</a:t>
            </a:r>
            <a:r>
              <a:rPr lang="en-US" dirty="0" smtClean="0"/>
              <a:t> </a:t>
            </a:r>
            <a:r>
              <a:rPr lang="en-US" dirty="0" err="1" smtClean="0"/>
              <a:t>pendapatan</a:t>
            </a:r>
            <a:r>
              <a:rPr lang="en-US" dirty="0" smtClean="0"/>
              <a:t> </a:t>
            </a:r>
            <a:r>
              <a:rPr lang="en-US" dirty="0" err="1" smtClean="0"/>
              <a:t>bagi</a:t>
            </a:r>
            <a:r>
              <a:rPr lang="en-US" dirty="0" smtClean="0"/>
              <a:t> </a:t>
            </a:r>
            <a:r>
              <a:rPr lang="en-US" dirty="0" err="1" smtClean="0"/>
              <a:t>perusahaan</a:t>
            </a:r>
            <a:r>
              <a:rPr lang="en-US" dirty="0" smtClean="0"/>
              <a:t> </a:t>
            </a:r>
            <a:r>
              <a:rPr lang="en-US" dirty="0" err="1" smtClean="0"/>
              <a:t>jasa</a:t>
            </a:r>
            <a:r>
              <a:rPr lang="en-US" dirty="0" smtClean="0"/>
              <a:t> </a:t>
            </a:r>
            <a:r>
              <a:rPr lang="en-US" dirty="0" err="1" smtClean="0"/>
              <a:t>sebagai</a:t>
            </a:r>
            <a:r>
              <a:rPr lang="en-US" dirty="0" smtClean="0"/>
              <a:t> </a:t>
            </a:r>
            <a:r>
              <a:rPr lang="en-US" dirty="0" err="1" smtClean="0"/>
              <a:t>berikut</a:t>
            </a:r>
            <a:r>
              <a:rPr lang="en-US" dirty="0" smtClean="0"/>
              <a:t>.</a:t>
            </a:r>
          </a:p>
          <a:p>
            <a:pPr marL="514350" indent="-514350">
              <a:buFont typeface="+mj-lt"/>
              <a:buAutoNum type="arabicPeriod"/>
            </a:pPr>
            <a:r>
              <a:rPr lang="en-US" dirty="0" err="1" smtClean="0"/>
              <a:t>Daya</a:t>
            </a:r>
            <a:r>
              <a:rPr lang="en-US" dirty="0" smtClean="0"/>
              <a:t> </a:t>
            </a:r>
            <a:r>
              <a:rPr lang="en-US" dirty="0" err="1" smtClean="0"/>
              <a:t>beli</a:t>
            </a:r>
            <a:r>
              <a:rPr lang="en-US" dirty="0" smtClean="0"/>
              <a:t> </a:t>
            </a:r>
            <a:r>
              <a:rPr lang="en-US" dirty="0" err="1" smtClean="0"/>
              <a:t>konsumen</a:t>
            </a:r>
            <a:r>
              <a:rPr lang="en-US" dirty="0" smtClean="0"/>
              <a:t> </a:t>
            </a:r>
            <a:r>
              <a:rPr lang="en-US" dirty="0" err="1" smtClean="0"/>
              <a:t>pada</a:t>
            </a:r>
            <a:r>
              <a:rPr lang="en-US" dirty="0" smtClean="0"/>
              <a:t> area yang </a:t>
            </a:r>
            <a:r>
              <a:rPr lang="en-US" dirty="0" err="1" smtClean="0"/>
              <a:t>dituju</a:t>
            </a:r>
            <a:endParaRPr lang="en-US" dirty="0" smtClean="0"/>
          </a:p>
          <a:p>
            <a:pPr marL="514350" indent="-514350">
              <a:buFont typeface="+mj-lt"/>
              <a:buAutoNum type="arabicPeriod"/>
            </a:pPr>
            <a:r>
              <a:rPr lang="en-US" dirty="0" err="1" smtClean="0"/>
              <a:t>Jasa</a:t>
            </a:r>
            <a:r>
              <a:rPr lang="en-US" dirty="0" smtClean="0"/>
              <a:t> </a:t>
            </a:r>
            <a:r>
              <a:rPr lang="en-US" dirty="0" err="1" smtClean="0"/>
              <a:t>dan</a:t>
            </a:r>
            <a:r>
              <a:rPr lang="en-US" dirty="0" smtClean="0"/>
              <a:t> </a:t>
            </a:r>
            <a:r>
              <a:rPr lang="en-US" dirty="0" err="1" smtClean="0"/>
              <a:t>gambaran</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demografis</a:t>
            </a:r>
            <a:r>
              <a:rPr lang="en-US" dirty="0" smtClean="0"/>
              <a:t> </a:t>
            </a:r>
            <a:r>
              <a:rPr lang="en-US" dirty="0" err="1" smtClean="0"/>
              <a:t>konsumen</a:t>
            </a:r>
            <a:r>
              <a:rPr lang="en-US" dirty="0" smtClean="0"/>
              <a:t> </a:t>
            </a:r>
            <a:r>
              <a:rPr lang="en-US" dirty="0" err="1" smtClean="0"/>
              <a:t>pada</a:t>
            </a:r>
            <a:r>
              <a:rPr lang="en-US" dirty="0" smtClean="0"/>
              <a:t> area yang </a:t>
            </a:r>
            <a:r>
              <a:rPr lang="en-US" dirty="0" err="1" smtClean="0"/>
              <a:t>dituju</a:t>
            </a:r>
            <a:endParaRPr lang="en-US" dirty="0" smtClean="0"/>
          </a:p>
          <a:p>
            <a:pPr marL="514350" indent="-514350">
              <a:buFont typeface="+mj-lt"/>
              <a:buAutoNum type="arabicPeriod"/>
            </a:pPr>
            <a:r>
              <a:rPr lang="en-US" dirty="0" err="1" smtClean="0"/>
              <a:t>Persaingan</a:t>
            </a:r>
            <a:r>
              <a:rPr lang="en-US" dirty="0" smtClean="0"/>
              <a:t> </a:t>
            </a:r>
            <a:r>
              <a:rPr lang="en-US" dirty="0" err="1" smtClean="0"/>
              <a:t>didalam</a:t>
            </a:r>
            <a:r>
              <a:rPr lang="en-US" dirty="0" smtClean="0"/>
              <a:t> area</a:t>
            </a:r>
          </a:p>
          <a:p>
            <a:pPr marL="514350" indent="-514350">
              <a:buFont typeface="+mj-lt"/>
              <a:buAutoNum type="arabicPeriod"/>
            </a:pPr>
            <a:r>
              <a:rPr lang="en-US" dirty="0" err="1" smtClean="0"/>
              <a:t>Kualitas</a:t>
            </a:r>
            <a:r>
              <a:rPr lang="en-US" dirty="0" smtClean="0"/>
              <a:t> </a:t>
            </a:r>
            <a:r>
              <a:rPr lang="en-US" dirty="0" err="1" smtClean="0"/>
              <a:t>persaingan</a:t>
            </a:r>
            <a:endParaRPr lang="en-US" dirty="0" smtClean="0"/>
          </a:p>
          <a:p>
            <a:pPr marL="514350" indent="-514350">
              <a:buFont typeface="+mj-lt"/>
              <a:buAutoNum type="arabicPeriod"/>
            </a:pPr>
            <a:r>
              <a:rPr lang="en-US" dirty="0" err="1" smtClean="0"/>
              <a:t>Keunikan</a:t>
            </a:r>
            <a:r>
              <a:rPr lang="en-US" dirty="0" smtClean="0"/>
              <a:t> </a:t>
            </a:r>
            <a:r>
              <a:rPr lang="en-US" dirty="0" err="1" smtClean="0"/>
              <a:t>dari</a:t>
            </a:r>
            <a:r>
              <a:rPr lang="en-US" dirty="0" smtClean="0"/>
              <a:t> </a:t>
            </a:r>
            <a:r>
              <a:rPr lang="en-US" dirty="0" err="1" smtClean="0"/>
              <a:t>lokasi</a:t>
            </a:r>
            <a:r>
              <a:rPr lang="en-US" dirty="0" smtClean="0"/>
              <a:t> </a:t>
            </a:r>
            <a:r>
              <a:rPr lang="en-US" dirty="0" err="1" smtClean="0"/>
              <a:t>perusahaan</a:t>
            </a:r>
            <a:r>
              <a:rPr lang="en-US" dirty="0" smtClean="0"/>
              <a:t> </a:t>
            </a:r>
            <a:r>
              <a:rPr lang="en-US" dirty="0" err="1" smtClean="0"/>
              <a:t>dan</a:t>
            </a:r>
            <a:r>
              <a:rPr lang="en-US" dirty="0" smtClean="0"/>
              <a:t> </a:t>
            </a:r>
            <a:r>
              <a:rPr lang="en-US" dirty="0" err="1" smtClean="0"/>
              <a:t>para</a:t>
            </a:r>
            <a:r>
              <a:rPr lang="en-US" dirty="0" smtClean="0"/>
              <a:t> </a:t>
            </a:r>
            <a:r>
              <a:rPr lang="en-US" dirty="0" err="1" smtClean="0"/>
              <a:t>pesaingnya</a:t>
            </a:r>
            <a:endParaRPr lang="en-US" dirty="0" smtClean="0"/>
          </a:p>
          <a:p>
            <a:pPr marL="514350" indent="-514350">
              <a:buFont typeface="+mj-lt"/>
              <a:buAutoNum type="arabicPeriod"/>
            </a:pPr>
            <a:r>
              <a:rPr lang="en-US" dirty="0" err="1" smtClean="0"/>
              <a:t>Kualitas</a:t>
            </a:r>
            <a:r>
              <a:rPr lang="en-US" dirty="0" smtClean="0"/>
              <a:t> </a:t>
            </a:r>
            <a:r>
              <a:rPr lang="en-US" dirty="0" err="1" smtClean="0"/>
              <a:t>fisik</a:t>
            </a:r>
            <a:r>
              <a:rPr lang="en-US" dirty="0" smtClean="0"/>
              <a:t> </a:t>
            </a:r>
            <a:r>
              <a:rPr lang="en-US" dirty="0" err="1" smtClean="0"/>
              <a:t>dari</a:t>
            </a:r>
            <a:r>
              <a:rPr lang="en-US" dirty="0" smtClean="0"/>
              <a:t> </a:t>
            </a:r>
            <a:r>
              <a:rPr lang="en-US" dirty="0" err="1" smtClean="0"/>
              <a:t>tempat</a:t>
            </a:r>
            <a:r>
              <a:rPr lang="en-US" dirty="0" smtClean="0"/>
              <a:t> </a:t>
            </a:r>
            <a:r>
              <a:rPr lang="en-US" dirty="0" err="1" smtClean="0"/>
              <a:t>fasilitas</a:t>
            </a:r>
            <a:r>
              <a:rPr lang="en-US" dirty="0" smtClean="0"/>
              <a:t> </a:t>
            </a:r>
            <a:r>
              <a:rPr lang="en-US" dirty="0" err="1" smtClean="0"/>
              <a:t>dan</a:t>
            </a:r>
            <a:r>
              <a:rPr lang="en-US" dirty="0" smtClean="0"/>
              <a:t> </a:t>
            </a:r>
            <a:r>
              <a:rPr lang="en-US" dirty="0" err="1" smtClean="0"/>
              <a:t>bisnis</a:t>
            </a:r>
            <a:r>
              <a:rPr lang="en-US" dirty="0" smtClean="0"/>
              <a:t> </a:t>
            </a:r>
            <a:r>
              <a:rPr lang="en-US" dirty="0" err="1" smtClean="0"/>
              <a:t>disekitarnya</a:t>
            </a:r>
            <a:endParaRPr lang="en-US" dirty="0"/>
          </a:p>
        </p:txBody>
      </p:sp>
    </p:spTree>
  </p:cSld>
  <p:clrMapOvr>
    <a:masterClrMapping/>
  </p:clrMapOvr>
  <p:transition>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b="1" dirty="0" err="1" smtClean="0"/>
              <a:t>Sistem</a:t>
            </a:r>
            <a:r>
              <a:rPr lang="en-US" b="1" dirty="0" smtClean="0"/>
              <a:t> </a:t>
            </a:r>
            <a:r>
              <a:rPr lang="en-US" b="1" dirty="0" err="1" smtClean="0"/>
              <a:t>Informasi</a:t>
            </a:r>
            <a:r>
              <a:rPr lang="en-US" b="1" dirty="0" smtClean="0"/>
              <a:t> </a:t>
            </a:r>
            <a:r>
              <a:rPr lang="en-US" b="1" dirty="0" err="1" smtClean="0"/>
              <a:t>Geografis</a:t>
            </a:r>
            <a:endParaRPr lang="en-US" b="1" dirty="0"/>
          </a:p>
        </p:txBody>
      </p:sp>
      <p:sp>
        <p:nvSpPr>
          <p:cNvPr id="3" name="Content Placeholder 2"/>
          <p:cNvSpPr>
            <a:spLocks noGrp="1"/>
          </p:cNvSpPr>
          <p:nvPr>
            <p:ph idx="1"/>
          </p:nvPr>
        </p:nvSpPr>
        <p:spPr>
          <a:xfrm>
            <a:off x="1828800" y="1600200"/>
            <a:ext cx="6858000" cy="4525963"/>
          </a:xfrm>
        </p:spPr>
        <p:txBody>
          <a:bodyPr>
            <a:normAutofit/>
          </a:bodyPr>
          <a:lstStyle/>
          <a:p>
            <a:pPr algn="just">
              <a:buNone/>
            </a:pPr>
            <a:r>
              <a:rPr lang="en-US" sz="2800" dirty="0" smtClean="0"/>
              <a:t>		</a:t>
            </a:r>
            <a:r>
              <a:rPr lang="en-US" sz="2800" dirty="0" err="1" smtClean="0"/>
              <a:t>Merupakan</a:t>
            </a:r>
            <a:r>
              <a:rPr lang="en-US" sz="2800" dirty="0" smtClean="0"/>
              <a:t> </a:t>
            </a:r>
            <a:r>
              <a:rPr lang="en-US" sz="2800" dirty="0" err="1" smtClean="0"/>
              <a:t>suatu</a:t>
            </a:r>
            <a:r>
              <a:rPr lang="en-US" sz="2800" dirty="0" smtClean="0"/>
              <a:t> </a:t>
            </a:r>
            <a:r>
              <a:rPr lang="en-US" sz="2800" dirty="0" err="1" smtClean="0"/>
              <a:t>alat</a:t>
            </a:r>
            <a:r>
              <a:rPr lang="en-US" sz="2800" dirty="0" smtClean="0"/>
              <a:t> </a:t>
            </a:r>
            <a:r>
              <a:rPr lang="en-US" sz="2800" dirty="0" err="1" smtClean="0"/>
              <a:t>penting</a:t>
            </a:r>
            <a:r>
              <a:rPr lang="en-US" sz="2800" dirty="0" smtClean="0"/>
              <a:t> </a:t>
            </a:r>
            <a:r>
              <a:rPr lang="en-US" sz="2800" dirty="0" err="1" smtClean="0"/>
              <a:t>untuk</a:t>
            </a:r>
            <a:r>
              <a:rPr lang="en-US" sz="2800" dirty="0" smtClean="0"/>
              <a:t> </a:t>
            </a:r>
            <a:r>
              <a:rPr lang="en-US" sz="2800" dirty="0" err="1" smtClean="0"/>
              <a:t>membantu</a:t>
            </a:r>
            <a:r>
              <a:rPr lang="en-US" sz="2800" dirty="0" smtClean="0"/>
              <a:t> </a:t>
            </a:r>
            <a:r>
              <a:rPr lang="en-US" sz="2800" dirty="0" err="1" smtClean="0"/>
              <a:t>perusahaan</a:t>
            </a:r>
            <a:r>
              <a:rPr lang="en-US" sz="2800" dirty="0" smtClean="0"/>
              <a:t> </a:t>
            </a:r>
            <a:r>
              <a:rPr lang="en-US" sz="2800" dirty="0" err="1" smtClean="0"/>
              <a:t>membuat</a:t>
            </a:r>
            <a:r>
              <a:rPr lang="en-US" sz="2800" dirty="0" smtClean="0"/>
              <a:t> </a:t>
            </a:r>
            <a:r>
              <a:rPr lang="en-US" sz="2800" dirty="0" err="1" smtClean="0"/>
              <a:t>keputusan</a:t>
            </a:r>
            <a:r>
              <a:rPr lang="en-US" sz="2800" dirty="0" smtClean="0"/>
              <a:t> </a:t>
            </a:r>
            <a:r>
              <a:rPr lang="en-US" sz="2800" dirty="0" err="1" smtClean="0"/>
              <a:t>analitis</a:t>
            </a:r>
            <a:r>
              <a:rPr lang="en-US" sz="2800" dirty="0" smtClean="0"/>
              <a:t> yang </a:t>
            </a:r>
            <a:r>
              <a:rPr lang="en-US" sz="2800" dirty="0" err="1" smtClean="0"/>
              <a:t>berhasil</a:t>
            </a:r>
            <a:r>
              <a:rPr lang="en-US" sz="2800" dirty="0" smtClean="0"/>
              <a:t>, yang </a:t>
            </a:r>
            <a:r>
              <a:rPr lang="en-US" sz="2800" dirty="0" err="1" smtClean="0"/>
              <a:t>berkaitan</a:t>
            </a:r>
            <a:r>
              <a:rPr lang="en-US" sz="2800" dirty="0" smtClean="0"/>
              <a:t> </a:t>
            </a:r>
            <a:r>
              <a:rPr lang="en-US" sz="2800" dirty="0" err="1" smtClean="0"/>
              <a:t>dengan</a:t>
            </a:r>
            <a:r>
              <a:rPr lang="en-US" sz="2800" dirty="0" smtClean="0"/>
              <a:t> </a:t>
            </a:r>
            <a:r>
              <a:rPr lang="en-US" sz="2800" dirty="0" err="1" smtClean="0"/>
              <a:t>lokasi</a:t>
            </a:r>
            <a:r>
              <a:rPr lang="en-US" sz="2800" dirty="0" smtClean="0"/>
              <a:t>. </a:t>
            </a:r>
            <a:r>
              <a:rPr lang="en-US" sz="2800" dirty="0" err="1" smtClean="0"/>
              <a:t>Ritel</a:t>
            </a:r>
            <a:r>
              <a:rPr lang="en-US" sz="2800" dirty="0" smtClean="0"/>
              <a:t>, bank, </a:t>
            </a:r>
            <a:r>
              <a:rPr lang="en-US" sz="2800" dirty="0" err="1" smtClean="0"/>
              <a:t>pompa</a:t>
            </a:r>
            <a:r>
              <a:rPr lang="en-US" sz="2800" dirty="0" smtClean="0"/>
              <a:t> </a:t>
            </a:r>
            <a:r>
              <a:rPr lang="en-US" sz="2800" dirty="0" err="1" smtClean="0"/>
              <a:t>bensin</a:t>
            </a:r>
            <a:r>
              <a:rPr lang="en-US" sz="2800" dirty="0" smtClean="0"/>
              <a:t>, </a:t>
            </a:r>
            <a:r>
              <a:rPr lang="en-US" sz="2800" dirty="0" err="1" smtClean="0"/>
              <a:t>merupakan</a:t>
            </a:r>
            <a:r>
              <a:rPr lang="en-US" sz="2800" dirty="0" smtClean="0"/>
              <a:t> </a:t>
            </a:r>
            <a:r>
              <a:rPr lang="en-US" sz="2800" dirty="0" err="1" smtClean="0"/>
              <a:t>contoh</a:t>
            </a:r>
            <a:r>
              <a:rPr lang="en-US" sz="2800" dirty="0" smtClean="0"/>
              <a:t> </a:t>
            </a:r>
            <a:r>
              <a:rPr lang="en-US" sz="2800" dirty="0" err="1" smtClean="0"/>
              <a:t>usaha</a:t>
            </a:r>
            <a:r>
              <a:rPr lang="en-US" sz="2800" dirty="0" smtClean="0"/>
              <a:t> yang </a:t>
            </a:r>
            <a:r>
              <a:rPr lang="en-US" sz="2800" dirty="0" err="1" smtClean="0"/>
              <a:t>dapat</a:t>
            </a:r>
            <a:r>
              <a:rPr lang="en-US" sz="2800" dirty="0" smtClean="0"/>
              <a:t> </a:t>
            </a:r>
            <a:r>
              <a:rPr lang="en-US" sz="2800" dirty="0" err="1" smtClean="0"/>
              <a:t>menggunakan</a:t>
            </a:r>
            <a:r>
              <a:rPr lang="en-US" sz="2800" dirty="0" smtClean="0"/>
              <a:t> file yang </a:t>
            </a:r>
            <a:r>
              <a:rPr lang="en-US" sz="2800" dirty="0" err="1" smtClean="0"/>
              <a:t>telah</a:t>
            </a:r>
            <a:r>
              <a:rPr lang="en-US" sz="2800" dirty="0" smtClean="0"/>
              <a:t> </a:t>
            </a:r>
            <a:r>
              <a:rPr lang="en-US" sz="2800" dirty="0" err="1" smtClean="0"/>
              <a:t>diberikan</a:t>
            </a:r>
            <a:r>
              <a:rPr lang="en-US" sz="2800" dirty="0" smtClean="0"/>
              <a:t> </a:t>
            </a:r>
            <a:r>
              <a:rPr lang="en-US" sz="2800" dirty="0" err="1" smtClean="0"/>
              <a:t>kode</a:t>
            </a:r>
            <a:r>
              <a:rPr lang="en-US" sz="2800" dirty="0" smtClean="0"/>
              <a:t> </a:t>
            </a:r>
            <a:r>
              <a:rPr lang="en-US" sz="2800" dirty="0" err="1" smtClean="0"/>
              <a:t>secara</a:t>
            </a:r>
            <a:r>
              <a:rPr lang="en-US" sz="2800" dirty="0" smtClean="0"/>
              <a:t> </a:t>
            </a:r>
            <a:r>
              <a:rPr lang="en-US" sz="2800" dirty="0" err="1" smtClean="0"/>
              <a:t>geografis</a:t>
            </a:r>
            <a:r>
              <a:rPr lang="en-US" sz="2800" dirty="0" smtClean="0"/>
              <a:t> </a:t>
            </a:r>
            <a:r>
              <a:rPr lang="en-US" sz="2800" dirty="0" err="1" smtClean="0"/>
              <a:t>dari</a:t>
            </a:r>
            <a:r>
              <a:rPr lang="en-US" sz="2800" dirty="0" smtClean="0"/>
              <a:t> GIS </a:t>
            </a:r>
            <a:r>
              <a:rPr lang="en-US" sz="2800" dirty="0" err="1" smtClean="0"/>
              <a:t>muntuk</a:t>
            </a:r>
            <a:r>
              <a:rPr lang="en-US" sz="2800" dirty="0" smtClean="0"/>
              <a:t> </a:t>
            </a:r>
            <a:r>
              <a:rPr lang="en-US" sz="2800" dirty="0" err="1" smtClean="0"/>
              <a:t>melakukan</a:t>
            </a:r>
            <a:r>
              <a:rPr lang="en-US" sz="2800" dirty="0" smtClean="0"/>
              <a:t> </a:t>
            </a:r>
            <a:r>
              <a:rPr lang="en-US" sz="2800" dirty="0" err="1" smtClean="0"/>
              <a:t>analisa</a:t>
            </a:r>
            <a:r>
              <a:rPr lang="en-US" sz="2800" dirty="0" smtClean="0"/>
              <a:t> </a:t>
            </a:r>
            <a:r>
              <a:rPr lang="en-US" sz="2800" dirty="0" err="1" smtClean="0"/>
              <a:t>demografis</a:t>
            </a:r>
            <a:r>
              <a:rPr lang="en-US" sz="2800" dirty="0" smtClean="0"/>
              <a:t>.</a:t>
            </a:r>
          </a:p>
          <a:p>
            <a:pPr>
              <a:buNone/>
            </a:pPr>
            <a:endParaRPr lang="en-US" sz="2800" dirty="0"/>
          </a:p>
        </p:txBody>
      </p:sp>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67600" cy="1417638"/>
          </a:xfrm>
        </p:spPr>
        <p:txBody>
          <a:bodyPr>
            <a:normAutofit fontScale="90000"/>
          </a:bodyPr>
          <a:lstStyle/>
          <a:p>
            <a:r>
              <a:rPr lang="en-US" b="1" dirty="0" err="1" smtClean="0">
                <a:solidFill>
                  <a:srgbClr val="FF0000"/>
                </a:solidFill>
              </a:rPr>
              <a:t>Pentingnya</a:t>
            </a:r>
            <a:r>
              <a:rPr lang="en-US" b="1" dirty="0" smtClean="0">
                <a:solidFill>
                  <a:srgbClr val="FF0000"/>
                </a:solidFill>
              </a:rPr>
              <a:t> </a:t>
            </a:r>
            <a:r>
              <a:rPr lang="en-US" b="1" dirty="0" err="1" smtClean="0">
                <a:solidFill>
                  <a:srgbClr val="FF0000"/>
                </a:solidFill>
              </a:rPr>
              <a:t>Strategi</a:t>
            </a:r>
            <a:r>
              <a:rPr lang="en-US" b="1" dirty="0" smtClean="0">
                <a:solidFill>
                  <a:srgbClr val="FF0000"/>
                </a:solidFill>
              </a:rPr>
              <a:t> </a:t>
            </a:r>
            <a:r>
              <a:rPr lang="en-US" b="1" dirty="0" err="1" smtClean="0">
                <a:solidFill>
                  <a:srgbClr val="FF0000"/>
                </a:solidFill>
              </a:rPr>
              <a:t>terhadap</a:t>
            </a:r>
            <a:r>
              <a:rPr lang="en-US" b="1" dirty="0" smtClean="0">
                <a:solidFill>
                  <a:srgbClr val="FF0000"/>
                </a:solidFill>
              </a:rPr>
              <a:t> </a:t>
            </a:r>
            <a:r>
              <a:rPr lang="en-US" b="1" dirty="0" err="1" smtClean="0">
                <a:solidFill>
                  <a:srgbClr val="FF0000"/>
                </a:solidFill>
              </a:rPr>
              <a:t>Lokasi</a:t>
            </a:r>
            <a:endParaRPr lang="en-US" b="1" dirty="0">
              <a:solidFill>
                <a:srgbClr val="FF0000"/>
              </a:solidFill>
            </a:endParaRPr>
          </a:p>
        </p:txBody>
      </p:sp>
      <p:sp>
        <p:nvSpPr>
          <p:cNvPr id="3" name="Content Placeholder 2"/>
          <p:cNvSpPr>
            <a:spLocks noGrp="1"/>
          </p:cNvSpPr>
          <p:nvPr>
            <p:ph idx="1"/>
          </p:nvPr>
        </p:nvSpPr>
        <p:spPr>
          <a:xfrm>
            <a:off x="1600200" y="1524000"/>
            <a:ext cx="7086600" cy="4602163"/>
          </a:xfrm>
        </p:spPr>
        <p:txBody>
          <a:bodyPr>
            <a:normAutofit fontScale="85000" lnSpcReduction="10000"/>
          </a:bodyPr>
          <a:lstStyle/>
          <a:p>
            <a:pPr>
              <a:buNone/>
            </a:pPr>
            <a:r>
              <a:rPr lang="en-US" dirty="0" err="1" smtClean="0"/>
              <a:t>Pilihan</a:t>
            </a:r>
            <a:r>
              <a:rPr lang="en-US" dirty="0" smtClean="0"/>
              <a:t> </a:t>
            </a:r>
            <a:r>
              <a:rPr lang="en-US" dirty="0" err="1" smtClean="0"/>
              <a:t>Lokasi</a:t>
            </a:r>
            <a:r>
              <a:rPr lang="en-US" dirty="0" smtClean="0"/>
              <a:t> </a:t>
            </a:r>
            <a:r>
              <a:rPr lang="en-US" dirty="0" err="1" smtClean="0"/>
              <a:t>meliputi</a:t>
            </a:r>
            <a:r>
              <a:rPr lang="en-US" dirty="0" smtClean="0"/>
              <a:t>:</a:t>
            </a:r>
          </a:p>
          <a:p>
            <a:pPr marL="514350" indent="-514350">
              <a:buFont typeface="+mj-lt"/>
              <a:buAutoNum type="arabicParenR"/>
            </a:pPr>
            <a:r>
              <a:rPr lang="en-US" dirty="0" err="1" smtClean="0"/>
              <a:t>Memperluas</a:t>
            </a:r>
            <a:r>
              <a:rPr lang="en-US" dirty="0" smtClean="0"/>
              <a:t> </a:t>
            </a:r>
            <a:r>
              <a:rPr lang="en-US" dirty="0" err="1" smtClean="0"/>
              <a:t>tempat</a:t>
            </a:r>
            <a:r>
              <a:rPr lang="en-US" dirty="0" smtClean="0"/>
              <a:t> </a:t>
            </a:r>
            <a:r>
              <a:rPr lang="en-US" dirty="0" err="1" smtClean="0"/>
              <a:t>fasilitas</a:t>
            </a:r>
            <a:r>
              <a:rPr lang="en-US" dirty="0" smtClean="0"/>
              <a:t> yang </a:t>
            </a:r>
            <a:r>
              <a:rPr lang="en-US" dirty="0" err="1" smtClean="0"/>
              <a:t>sudah</a:t>
            </a:r>
            <a:r>
              <a:rPr lang="en-US" dirty="0" smtClean="0"/>
              <a:t> </a:t>
            </a:r>
            <a:r>
              <a:rPr lang="en-US" dirty="0" err="1" smtClean="0"/>
              <a:t>ada</a:t>
            </a:r>
            <a:r>
              <a:rPr lang="en-US" dirty="0" smtClean="0"/>
              <a:t> </a:t>
            </a:r>
            <a:r>
              <a:rPr lang="en-US" dirty="0" err="1" smtClean="0"/>
              <a:t>daripada</a:t>
            </a:r>
            <a:r>
              <a:rPr lang="en-US" dirty="0" smtClean="0"/>
              <a:t> </a:t>
            </a:r>
            <a:r>
              <a:rPr lang="en-US" dirty="0" err="1" smtClean="0"/>
              <a:t>pindah</a:t>
            </a:r>
            <a:endParaRPr lang="en-US" dirty="0" smtClean="0"/>
          </a:p>
          <a:p>
            <a:pPr marL="514350" indent="-514350">
              <a:buFont typeface="+mj-lt"/>
              <a:buAutoNum type="arabicParenR"/>
            </a:pPr>
            <a:r>
              <a:rPr lang="en-US" dirty="0" err="1" smtClean="0"/>
              <a:t>Mempertahankan</a:t>
            </a:r>
            <a:r>
              <a:rPr lang="en-US" dirty="0" smtClean="0"/>
              <a:t> </a:t>
            </a:r>
            <a:r>
              <a:rPr lang="en-US" dirty="0" err="1" smtClean="0"/>
              <a:t>lokasi</a:t>
            </a:r>
            <a:r>
              <a:rPr lang="en-US" dirty="0" smtClean="0"/>
              <a:t> yang </a:t>
            </a:r>
            <a:r>
              <a:rPr lang="en-US" dirty="0" err="1" smtClean="0"/>
              <a:t>ada</a:t>
            </a:r>
            <a:r>
              <a:rPr lang="en-US" dirty="0" smtClean="0"/>
              <a:t> </a:t>
            </a:r>
            <a:r>
              <a:rPr lang="en-US" dirty="0" err="1" smtClean="0"/>
              <a:t>sekarang</a:t>
            </a:r>
            <a:r>
              <a:rPr lang="en-US" dirty="0" smtClean="0"/>
              <a:t> </a:t>
            </a:r>
            <a:r>
              <a:rPr lang="en-US" dirty="0" err="1" smtClean="0"/>
              <a:t>sementara</a:t>
            </a:r>
            <a:r>
              <a:rPr lang="en-US" dirty="0" smtClean="0"/>
              <a:t> </a:t>
            </a:r>
            <a:r>
              <a:rPr lang="en-US" dirty="0" err="1" smtClean="0"/>
              <a:t>itu</a:t>
            </a:r>
            <a:r>
              <a:rPr lang="en-US" dirty="0" smtClean="0"/>
              <a:t> </a:t>
            </a:r>
            <a:r>
              <a:rPr lang="en-US" dirty="0" err="1" smtClean="0"/>
              <a:t>tetap</a:t>
            </a:r>
            <a:r>
              <a:rPr lang="en-US" dirty="0" smtClean="0"/>
              <a:t> </a:t>
            </a:r>
            <a:r>
              <a:rPr lang="en-US" dirty="0" err="1" smtClean="0"/>
              <a:t>menambahkan</a:t>
            </a:r>
            <a:r>
              <a:rPr lang="en-US" dirty="0" smtClean="0"/>
              <a:t> </a:t>
            </a:r>
            <a:r>
              <a:rPr lang="en-US" dirty="0" err="1" smtClean="0"/>
              <a:t>tempat</a:t>
            </a:r>
            <a:r>
              <a:rPr lang="en-US" dirty="0" smtClean="0"/>
              <a:t> </a:t>
            </a:r>
            <a:r>
              <a:rPr lang="en-US" dirty="0" err="1" smtClean="0"/>
              <a:t>fasilitas</a:t>
            </a:r>
            <a:r>
              <a:rPr lang="en-US" dirty="0" smtClean="0"/>
              <a:t> </a:t>
            </a:r>
            <a:r>
              <a:rPr lang="en-US" dirty="0" err="1" smtClean="0"/>
              <a:t>ditempat</a:t>
            </a:r>
            <a:r>
              <a:rPr lang="en-US" dirty="0" smtClean="0"/>
              <a:t> lain</a:t>
            </a:r>
          </a:p>
          <a:p>
            <a:pPr marL="514350" indent="-514350">
              <a:buFont typeface="+mj-lt"/>
              <a:buAutoNum type="arabicParenR"/>
            </a:pPr>
            <a:r>
              <a:rPr lang="en-US" dirty="0" err="1" smtClean="0"/>
              <a:t>Menutup</a:t>
            </a:r>
            <a:r>
              <a:rPr lang="en-US" dirty="0" smtClean="0"/>
              <a:t> </a:t>
            </a:r>
            <a:r>
              <a:rPr lang="en-US" dirty="0" err="1" smtClean="0"/>
              <a:t>tempat</a:t>
            </a:r>
            <a:r>
              <a:rPr lang="en-US" dirty="0" smtClean="0"/>
              <a:t> </a:t>
            </a:r>
            <a:r>
              <a:rPr lang="en-US" dirty="0" err="1" smtClean="0"/>
              <a:t>fasilitas</a:t>
            </a:r>
            <a:r>
              <a:rPr lang="en-US" dirty="0" smtClean="0"/>
              <a:t> yang </a:t>
            </a:r>
            <a:r>
              <a:rPr lang="en-US" dirty="0" err="1" smtClean="0"/>
              <a:t>ada</a:t>
            </a:r>
            <a:r>
              <a:rPr lang="en-US" dirty="0" smtClean="0"/>
              <a:t> </a:t>
            </a:r>
            <a:r>
              <a:rPr lang="en-US" dirty="0" err="1" smtClean="0"/>
              <a:t>dan</a:t>
            </a:r>
            <a:r>
              <a:rPr lang="en-US" dirty="0" smtClean="0"/>
              <a:t> </a:t>
            </a:r>
            <a:r>
              <a:rPr lang="en-US" dirty="0" err="1" smtClean="0"/>
              <a:t>pindah</a:t>
            </a:r>
            <a:r>
              <a:rPr lang="en-US" dirty="0" smtClean="0"/>
              <a:t> </a:t>
            </a:r>
            <a:r>
              <a:rPr lang="en-US" dirty="0" err="1" smtClean="0"/>
              <a:t>ke</a:t>
            </a:r>
            <a:r>
              <a:rPr lang="en-US" dirty="0" smtClean="0"/>
              <a:t> </a:t>
            </a:r>
            <a:r>
              <a:rPr lang="en-US" dirty="0" err="1" smtClean="0"/>
              <a:t>lokasi</a:t>
            </a:r>
            <a:r>
              <a:rPr lang="en-US" dirty="0" smtClean="0"/>
              <a:t> </a:t>
            </a:r>
            <a:r>
              <a:rPr lang="en-US" dirty="0" err="1" smtClean="0"/>
              <a:t>lainnya</a:t>
            </a:r>
            <a:endParaRPr lang="en-US" dirty="0" smtClean="0"/>
          </a:p>
          <a:p>
            <a:pPr marL="514350" indent="-514350">
              <a:buNone/>
            </a:pPr>
            <a:r>
              <a:rPr lang="en-US" b="1" dirty="0" smtClean="0"/>
              <a:t>		</a:t>
            </a:r>
            <a:r>
              <a:rPr lang="en-US" b="1" dirty="0" err="1" smtClean="0"/>
              <a:t>Tujuan</a:t>
            </a:r>
            <a:r>
              <a:rPr lang="en-US" b="1" dirty="0" smtClean="0"/>
              <a:t> </a:t>
            </a:r>
            <a:r>
              <a:rPr lang="en-US" b="1" dirty="0" err="1" smtClean="0"/>
              <a:t>dari</a:t>
            </a:r>
            <a:r>
              <a:rPr lang="en-US" b="1" dirty="0" smtClean="0"/>
              <a:t> </a:t>
            </a:r>
            <a:r>
              <a:rPr lang="en-US" b="1" dirty="0" err="1" smtClean="0"/>
              <a:t>strategi</a:t>
            </a:r>
            <a:r>
              <a:rPr lang="en-US" b="1" dirty="0" smtClean="0"/>
              <a:t> </a:t>
            </a:r>
            <a:r>
              <a:rPr lang="en-US" b="1" dirty="0" err="1" smtClean="0"/>
              <a:t>lokasi</a:t>
            </a:r>
            <a:r>
              <a:rPr lang="en-US" b="1" dirty="0" smtClean="0"/>
              <a:t> </a:t>
            </a:r>
            <a:r>
              <a:rPr lang="en-US" b="1" dirty="0" err="1" smtClean="0"/>
              <a:t>adalah</a:t>
            </a:r>
            <a:r>
              <a:rPr lang="en-US" b="1" dirty="0" smtClean="0"/>
              <a:t> </a:t>
            </a:r>
            <a:r>
              <a:rPr lang="en-US" b="1" dirty="0" err="1" smtClean="0"/>
              <a:t>untuk</a:t>
            </a:r>
            <a:r>
              <a:rPr lang="en-US" b="1" dirty="0" smtClean="0"/>
              <a:t> </a:t>
            </a:r>
            <a:r>
              <a:rPr lang="en-US" b="1" dirty="0" err="1" smtClean="0"/>
              <a:t>memaksimalkan</a:t>
            </a:r>
            <a:r>
              <a:rPr lang="en-US" b="1" dirty="0" smtClean="0"/>
              <a:t> </a:t>
            </a:r>
            <a:r>
              <a:rPr lang="en-US" b="1" dirty="0" err="1" smtClean="0"/>
              <a:t>keuntungan</a:t>
            </a:r>
            <a:r>
              <a:rPr lang="en-US" b="1" dirty="0" smtClean="0"/>
              <a:t> </a:t>
            </a:r>
            <a:r>
              <a:rPr lang="en-US" b="1" dirty="0" err="1" smtClean="0"/>
              <a:t>dari</a:t>
            </a:r>
            <a:r>
              <a:rPr lang="en-US" b="1" dirty="0" smtClean="0"/>
              <a:t> </a:t>
            </a:r>
            <a:r>
              <a:rPr lang="en-US" b="1" dirty="0" err="1" smtClean="0"/>
              <a:t>lokasi</a:t>
            </a:r>
            <a:r>
              <a:rPr lang="en-US" b="1" dirty="0" smtClean="0"/>
              <a:t> </a:t>
            </a:r>
            <a:r>
              <a:rPr lang="en-US" b="1" dirty="0" err="1" smtClean="0"/>
              <a:t>bagi</a:t>
            </a:r>
            <a:r>
              <a:rPr lang="en-US" b="1" dirty="0" smtClean="0"/>
              <a:t> </a:t>
            </a:r>
            <a:r>
              <a:rPr lang="en-US" b="1" dirty="0" err="1" smtClean="0"/>
              <a:t>perusahaan</a:t>
            </a:r>
            <a:endParaRPr lang="en-US" b="1" dirty="0"/>
          </a:p>
        </p:txBody>
      </p:sp>
    </p:spTree>
  </p:cSld>
  <p:clrMapOvr>
    <a:masterClrMapping/>
  </p:clrMapOvr>
  <p:transition>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fontScale="92500" lnSpcReduction="20000"/>
          </a:bodyPr>
          <a:lstStyle/>
          <a:p>
            <a:pPr>
              <a:buNone/>
            </a:pPr>
            <a:r>
              <a:rPr lang="en-US" dirty="0" smtClean="0">
                <a:solidFill>
                  <a:schemeClr val="bg1"/>
                </a:solidFill>
              </a:rPr>
              <a:t>		</a:t>
            </a:r>
            <a:r>
              <a:rPr lang="en-US" dirty="0" err="1" smtClean="0">
                <a:solidFill>
                  <a:schemeClr val="bg1"/>
                </a:solidFill>
              </a:rPr>
              <a:t>Ada</a:t>
            </a:r>
            <a:r>
              <a:rPr lang="en-US" dirty="0" smtClean="0">
                <a:solidFill>
                  <a:schemeClr val="bg1"/>
                </a:solidFill>
              </a:rPr>
              <a:t> </a:t>
            </a:r>
            <a:r>
              <a:rPr lang="en-US" dirty="0" err="1" smtClean="0">
                <a:solidFill>
                  <a:schemeClr val="bg1"/>
                </a:solidFill>
              </a:rPr>
              <a:t>beberapa</a:t>
            </a:r>
            <a:r>
              <a:rPr lang="en-US" dirty="0" smtClean="0">
                <a:solidFill>
                  <a:schemeClr val="bg1"/>
                </a:solidFill>
              </a:rPr>
              <a:t> basis data </a:t>
            </a:r>
            <a:r>
              <a:rPr lang="en-US" dirty="0" err="1" smtClean="0">
                <a:solidFill>
                  <a:schemeClr val="bg1"/>
                </a:solidFill>
              </a:rPr>
              <a:t>geografis</a:t>
            </a:r>
            <a:r>
              <a:rPr lang="en-US" dirty="0" smtClean="0">
                <a:solidFill>
                  <a:schemeClr val="bg1"/>
                </a:solidFill>
              </a:rPr>
              <a:t> yang </a:t>
            </a:r>
            <a:r>
              <a:rPr lang="en-US" dirty="0" err="1" smtClean="0">
                <a:solidFill>
                  <a:schemeClr val="bg1"/>
                </a:solidFill>
              </a:rPr>
              <a:t>tersedia</a:t>
            </a:r>
            <a:r>
              <a:rPr lang="en-US" dirty="0" smtClean="0">
                <a:solidFill>
                  <a:schemeClr val="bg1"/>
                </a:solidFill>
              </a:rPr>
              <a:t> </a:t>
            </a:r>
            <a:r>
              <a:rPr lang="en-US" dirty="0" err="1" smtClean="0">
                <a:solidFill>
                  <a:schemeClr val="bg1"/>
                </a:solidFill>
              </a:rPr>
              <a:t>dalam</a:t>
            </a:r>
            <a:r>
              <a:rPr lang="en-US" dirty="0" smtClean="0">
                <a:solidFill>
                  <a:schemeClr val="bg1"/>
                </a:solidFill>
              </a:rPr>
              <a:t> </a:t>
            </a:r>
            <a:r>
              <a:rPr lang="en-US" dirty="0" err="1" smtClean="0">
                <a:solidFill>
                  <a:schemeClr val="bg1"/>
                </a:solidFill>
              </a:rPr>
              <a:t>banyak</a:t>
            </a:r>
            <a:r>
              <a:rPr lang="en-US" dirty="0" smtClean="0">
                <a:solidFill>
                  <a:schemeClr val="bg1"/>
                </a:solidFill>
              </a:rPr>
              <a:t> GIS.</a:t>
            </a:r>
          </a:p>
          <a:p>
            <a:r>
              <a:rPr lang="en-US" dirty="0" smtClean="0">
                <a:solidFill>
                  <a:schemeClr val="bg1"/>
                </a:solidFill>
              </a:rPr>
              <a:t>Data </a:t>
            </a:r>
            <a:r>
              <a:rPr lang="en-US" dirty="0" err="1" smtClean="0">
                <a:solidFill>
                  <a:schemeClr val="bg1"/>
                </a:solidFill>
              </a:rPr>
              <a:t>sensus</a:t>
            </a:r>
            <a:r>
              <a:rPr lang="en-US" dirty="0" smtClean="0">
                <a:solidFill>
                  <a:schemeClr val="bg1"/>
                </a:solidFill>
              </a:rPr>
              <a:t> </a:t>
            </a:r>
            <a:r>
              <a:rPr lang="en-US" dirty="0" err="1" smtClean="0">
                <a:solidFill>
                  <a:schemeClr val="bg1"/>
                </a:solidFill>
              </a:rPr>
              <a:t>dengan</a:t>
            </a:r>
            <a:r>
              <a:rPr lang="en-US" dirty="0" smtClean="0">
                <a:solidFill>
                  <a:schemeClr val="bg1"/>
                </a:solidFill>
              </a:rPr>
              <a:t> </a:t>
            </a:r>
            <a:r>
              <a:rPr lang="en-US" dirty="0" err="1" smtClean="0">
                <a:solidFill>
                  <a:schemeClr val="bg1"/>
                </a:solidFill>
              </a:rPr>
              <a:t>blok,daerah,kota,daerah</a:t>
            </a:r>
            <a:r>
              <a:rPr lang="en-US" dirty="0" smtClean="0">
                <a:solidFill>
                  <a:schemeClr val="bg1"/>
                </a:solidFill>
              </a:rPr>
              <a:t> </a:t>
            </a:r>
            <a:r>
              <a:rPr lang="en-US" dirty="0" err="1" smtClean="0">
                <a:solidFill>
                  <a:schemeClr val="bg1"/>
                </a:solidFill>
              </a:rPr>
              <a:t>wilayah,distrik</a:t>
            </a:r>
            <a:r>
              <a:rPr lang="en-US" dirty="0" smtClean="0">
                <a:solidFill>
                  <a:schemeClr val="bg1"/>
                </a:solidFill>
              </a:rPr>
              <a:t> </a:t>
            </a:r>
            <a:r>
              <a:rPr lang="en-US" dirty="0" err="1" smtClean="0">
                <a:solidFill>
                  <a:schemeClr val="bg1"/>
                </a:solidFill>
              </a:rPr>
              <a:t>kongresional,area</a:t>
            </a:r>
            <a:r>
              <a:rPr lang="en-US" dirty="0" smtClean="0">
                <a:solidFill>
                  <a:schemeClr val="bg1"/>
                </a:solidFill>
              </a:rPr>
              <a:t> </a:t>
            </a:r>
            <a:r>
              <a:rPr lang="en-US" dirty="0" err="1" smtClean="0">
                <a:solidFill>
                  <a:schemeClr val="bg1"/>
                </a:solidFill>
              </a:rPr>
              <a:t>metropolitan,negara</a:t>
            </a:r>
            <a:r>
              <a:rPr lang="en-US" dirty="0" smtClean="0">
                <a:solidFill>
                  <a:schemeClr val="bg1"/>
                </a:solidFill>
              </a:rPr>
              <a:t> </a:t>
            </a:r>
            <a:r>
              <a:rPr lang="en-US" dirty="0" err="1" smtClean="0">
                <a:solidFill>
                  <a:schemeClr val="bg1"/>
                </a:solidFill>
              </a:rPr>
              <a:t>bagian,dan</a:t>
            </a:r>
            <a:r>
              <a:rPr lang="en-US" dirty="0" smtClean="0">
                <a:solidFill>
                  <a:schemeClr val="bg1"/>
                </a:solidFill>
              </a:rPr>
              <a:t> </a:t>
            </a:r>
            <a:r>
              <a:rPr lang="en-US" dirty="0" err="1" smtClean="0">
                <a:solidFill>
                  <a:schemeClr val="bg1"/>
                </a:solidFill>
              </a:rPr>
              <a:t>kode</a:t>
            </a:r>
            <a:r>
              <a:rPr lang="en-US" dirty="0" smtClean="0">
                <a:solidFill>
                  <a:schemeClr val="bg1"/>
                </a:solidFill>
              </a:rPr>
              <a:t> pos</a:t>
            </a:r>
          </a:p>
          <a:p>
            <a:r>
              <a:rPr lang="en-US" dirty="0" err="1" smtClean="0">
                <a:solidFill>
                  <a:schemeClr val="bg1"/>
                </a:solidFill>
              </a:rPr>
              <a:t>Peta</a:t>
            </a:r>
            <a:r>
              <a:rPr lang="en-US" dirty="0" smtClean="0">
                <a:solidFill>
                  <a:schemeClr val="bg1"/>
                </a:solidFill>
              </a:rPr>
              <a:t> </a:t>
            </a:r>
            <a:r>
              <a:rPr lang="en-US" dirty="0" err="1" smtClean="0">
                <a:solidFill>
                  <a:schemeClr val="bg1"/>
                </a:solidFill>
              </a:rPr>
              <a:t>seluruh</a:t>
            </a:r>
            <a:r>
              <a:rPr lang="en-US" dirty="0" smtClean="0">
                <a:solidFill>
                  <a:schemeClr val="bg1"/>
                </a:solidFill>
              </a:rPr>
              <a:t> </a:t>
            </a:r>
            <a:r>
              <a:rPr lang="en-US" dirty="0" err="1" smtClean="0">
                <a:solidFill>
                  <a:schemeClr val="bg1"/>
                </a:solidFill>
              </a:rPr>
              <a:t>jalan,jalan</a:t>
            </a:r>
            <a:r>
              <a:rPr lang="en-US" dirty="0" smtClean="0">
                <a:solidFill>
                  <a:schemeClr val="bg1"/>
                </a:solidFill>
              </a:rPr>
              <a:t> </a:t>
            </a:r>
            <a:r>
              <a:rPr lang="en-US" dirty="0" err="1" smtClean="0">
                <a:solidFill>
                  <a:schemeClr val="bg1"/>
                </a:solidFill>
              </a:rPr>
              <a:t>tol,jembatan,dan</a:t>
            </a:r>
            <a:r>
              <a:rPr lang="en-US" dirty="0" smtClean="0">
                <a:solidFill>
                  <a:schemeClr val="bg1"/>
                </a:solidFill>
              </a:rPr>
              <a:t> </a:t>
            </a:r>
            <a:r>
              <a:rPr lang="en-US" dirty="0" err="1" smtClean="0">
                <a:solidFill>
                  <a:schemeClr val="bg1"/>
                </a:solidFill>
              </a:rPr>
              <a:t>terowongan</a:t>
            </a:r>
            <a:endParaRPr lang="en-US" dirty="0" smtClean="0">
              <a:solidFill>
                <a:schemeClr val="bg1"/>
              </a:solidFill>
            </a:endParaRPr>
          </a:p>
          <a:p>
            <a:r>
              <a:rPr lang="en-US" dirty="0" err="1" smtClean="0">
                <a:solidFill>
                  <a:schemeClr val="bg1"/>
                </a:solidFill>
              </a:rPr>
              <a:t>Utilitas,misalnya</a:t>
            </a:r>
            <a:r>
              <a:rPr lang="en-US" dirty="0" smtClean="0">
                <a:solidFill>
                  <a:schemeClr val="bg1"/>
                </a:solidFill>
              </a:rPr>
              <a:t> </a:t>
            </a:r>
            <a:r>
              <a:rPr lang="en-US" dirty="0" err="1" smtClean="0">
                <a:solidFill>
                  <a:schemeClr val="bg1"/>
                </a:solidFill>
              </a:rPr>
              <a:t>listrik,air,dan</a:t>
            </a:r>
            <a:r>
              <a:rPr lang="en-US" dirty="0" smtClean="0">
                <a:solidFill>
                  <a:schemeClr val="bg1"/>
                </a:solidFill>
              </a:rPr>
              <a:t> </a:t>
            </a:r>
            <a:r>
              <a:rPr lang="en-US" dirty="0" err="1" smtClean="0">
                <a:solidFill>
                  <a:schemeClr val="bg1"/>
                </a:solidFill>
              </a:rPr>
              <a:t>saluran</a:t>
            </a:r>
            <a:r>
              <a:rPr lang="en-US" dirty="0" smtClean="0">
                <a:solidFill>
                  <a:schemeClr val="bg1"/>
                </a:solidFill>
              </a:rPr>
              <a:t> gas</a:t>
            </a:r>
          </a:p>
          <a:p>
            <a:r>
              <a:rPr lang="en-US" dirty="0" err="1" smtClean="0">
                <a:solidFill>
                  <a:schemeClr val="bg1"/>
                </a:solidFill>
              </a:rPr>
              <a:t>Semua</a:t>
            </a:r>
            <a:r>
              <a:rPr lang="en-US" dirty="0" smtClean="0">
                <a:solidFill>
                  <a:schemeClr val="bg1"/>
                </a:solidFill>
              </a:rPr>
              <a:t> </a:t>
            </a:r>
            <a:r>
              <a:rPr lang="en-US" dirty="0" err="1" smtClean="0">
                <a:solidFill>
                  <a:schemeClr val="bg1"/>
                </a:solidFill>
              </a:rPr>
              <a:t>sungai,gunung,danau</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hutan</a:t>
            </a:r>
            <a:endParaRPr lang="en-US" dirty="0" smtClean="0">
              <a:solidFill>
                <a:schemeClr val="bg1"/>
              </a:solidFill>
            </a:endParaRPr>
          </a:p>
          <a:p>
            <a:r>
              <a:rPr lang="en-US" dirty="0" err="1" smtClean="0">
                <a:solidFill>
                  <a:schemeClr val="bg1"/>
                </a:solidFill>
              </a:rPr>
              <a:t>Seluruh</a:t>
            </a:r>
            <a:r>
              <a:rPr lang="en-US" dirty="0" smtClean="0">
                <a:solidFill>
                  <a:schemeClr val="bg1"/>
                </a:solidFill>
              </a:rPr>
              <a:t> </a:t>
            </a:r>
            <a:r>
              <a:rPr lang="en-US" dirty="0" err="1" smtClean="0">
                <a:solidFill>
                  <a:schemeClr val="bg1"/>
                </a:solidFill>
              </a:rPr>
              <a:t>bandar</a:t>
            </a:r>
            <a:r>
              <a:rPr lang="en-US" dirty="0" smtClean="0">
                <a:solidFill>
                  <a:schemeClr val="bg1"/>
                </a:solidFill>
              </a:rPr>
              <a:t> </a:t>
            </a:r>
            <a:r>
              <a:rPr lang="en-US" dirty="0" err="1" smtClean="0">
                <a:solidFill>
                  <a:schemeClr val="bg1"/>
                </a:solidFill>
              </a:rPr>
              <a:t>udara</a:t>
            </a:r>
            <a:r>
              <a:rPr lang="en-US" dirty="0" smtClean="0">
                <a:solidFill>
                  <a:schemeClr val="bg1"/>
                </a:solidFill>
              </a:rPr>
              <a:t> </a:t>
            </a:r>
            <a:r>
              <a:rPr lang="en-US" dirty="0" err="1" smtClean="0">
                <a:solidFill>
                  <a:schemeClr val="bg1"/>
                </a:solidFill>
              </a:rPr>
              <a:t>utama,kampus</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rumah</a:t>
            </a:r>
            <a:r>
              <a:rPr lang="en-US" dirty="0" smtClean="0">
                <a:solidFill>
                  <a:schemeClr val="bg1"/>
                </a:solidFill>
              </a:rPr>
              <a:t> </a:t>
            </a:r>
            <a:r>
              <a:rPr lang="en-US" dirty="0" err="1" smtClean="0">
                <a:solidFill>
                  <a:schemeClr val="bg1"/>
                </a:solidFill>
              </a:rPr>
              <a:t>sakit</a:t>
            </a:r>
            <a:endParaRPr lang="en-US" dirty="0">
              <a:solidFill>
                <a:schemeClr val="bg1"/>
              </a:solidFill>
            </a:endParaRPr>
          </a:p>
        </p:txBody>
      </p:sp>
    </p:spTree>
  </p:cSld>
  <p:clrMapOvr>
    <a:masterClrMapping/>
  </p:clrMapOvr>
  <p:transition>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FF0000"/>
                </a:solidFill>
              </a:rPr>
              <a:t>Faktor-Faktor</a:t>
            </a:r>
            <a:r>
              <a:rPr lang="en-US" b="1" dirty="0" smtClean="0">
                <a:solidFill>
                  <a:srgbClr val="FF0000"/>
                </a:solidFill>
              </a:rPr>
              <a:t> yang </a:t>
            </a:r>
            <a:r>
              <a:rPr lang="en-US" b="1" dirty="0" err="1" smtClean="0">
                <a:solidFill>
                  <a:srgbClr val="FF0000"/>
                </a:solidFill>
              </a:rPr>
              <a:t>Memengaruhi</a:t>
            </a:r>
            <a:r>
              <a:rPr lang="en-US" b="1" dirty="0" smtClean="0">
                <a:solidFill>
                  <a:srgbClr val="FF0000"/>
                </a:solidFill>
              </a:rPr>
              <a:t> </a:t>
            </a:r>
            <a:r>
              <a:rPr lang="en-US" b="1" dirty="0" err="1" smtClean="0">
                <a:solidFill>
                  <a:srgbClr val="FF0000"/>
                </a:solidFill>
              </a:rPr>
              <a:t>Keputusan</a:t>
            </a:r>
            <a:r>
              <a:rPr lang="en-US" b="1" dirty="0" smtClean="0">
                <a:solidFill>
                  <a:srgbClr val="FF0000"/>
                </a:solidFill>
              </a:rPr>
              <a:t> </a:t>
            </a:r>
            <a:r>
              <a:rPr lang="en-US" b="1" dirty="0" err="1" smtClean="0">
                <a:solidFill>
                  <a:srgbClr val="FF0000"/>
                </a:solidFill>
              </a:rPr>
              <a:t>Lokasi</a:t>
            </a:r>
            <a:endParaRPr lang="en-US" b="1" dirty="0">
              <a:solidFill>
                <a:srgbClr val="FF0000"/>
              </a:solidFill>
            </a:endParaRPr>
          </a:p>
        </p:txBody>
      </p:sp>
      <p:sp>
        <p:nvSpPr>
          <p:cNvPr id="3" name="Content Placeholder 2"/>
          <p:cNvSpPr>
            <a:spLocks noGrp="1"/>
          </p:cNvSpPr>
          <p:nvPr>
            <p:ph idx="1"/>
          </p:nvPr>
        </p:nvSpPr>
        <p:spPr/>
        <p:txBody>
          <a:bodyPr>
            <a:normAutofit/>
          </a:bodyPr>
          <a:lstStyle/>
          <a:p>
            <a:pPr>
              <a:buNone/>
            </a:pPr>
            <a:r>
              <a:rPr lang="en-US" sz="2400" dirty="0" err="1" smtClean="0"/>
              <a:t>Memilih</a:t>
            </a:r>
            <a:r>
              <a:rPr lang="en-US" sz="2400" dirty="0" smtClean="0"/>
              <a:t> </a:t>
            </a:r>
            <a:r>
              <a:rPr lang="en-US" sz="2400" dirty="0" err="1" smtClean="0"/>
              <a:t>lokasi</a:t>
            </a:r>
            <a:r>
              <a:rPr lang="en-US" sz="2400" dirty="0" smtClean="0"/>
              <a:t> </a:t>
            </a:r>
            <a:r>
              <a:rPr lang="en-US" sz="2400" dirty="0" err="1" smtClean="0"/>
              <a:t>tempat</a:t>
            </a:r>
            <a:r>
              <a:rPr lang="en-US" sz="2400" dirty="0" smtClean="0"/>
              <a:t> </a:t>
            </a:r>
            <a:r>
              <a:rPr lang="en-US" sz="2400" dirty="0" err="1" smtClean="0"/>
              <a:t>fasilitas</a:t>
            </a:r>
            <a:r>
              <a:rPr lang="en-US" sz="2400" dirty="0" smtClean="0"/>
              <a:t> </a:t>
            </a:r>
            <a:r>
              <a:rPr lang="en-US" sz="2400" dirty="0" err="1" smtClean="0"/>
              <a:t>menjadi</a:t>
            </a:r>
            <a:r>
              <a:rPr lang="en-US" sz="2400" dirty="0" smtClean="0"/>
              <a:t> </a:t>
            </a:r>
            <a:r>
              <a:rPr lang="en-US" sz="2400" dirty="0" err="1" smtClean="0"/>
              <a:t>lebih</a:t>
            </a:r>
            <a:r>
              <a:rPr lang="en-US" sz="2400" dirty="0" smtClean="0"/>
              <a:t> </a:t>
            </a:r>
            <a:r>
              <a:rPr lang="en-US" sz="2400" dirty="0" err="1" smtClean="0"/>
              <a:t>rumit</a:t>
            </a:r>
            <a:r>
              <a:rPr lang="en-US" sz="2400" dirty="0" smtClean="0"/>
              <a:t> </a:t>
            </a:r>
            <a:r>
              <a:rPr lang="en-US" sz="2400" dirty="0" err="1" smtClean="0"/>
              <a:t>dengan</a:t>
            </a:r>
            <a:r>
              <a:rPr lang="en-US" sz="2400" dirty="0" smtClean="0"/>
              <a:t> </a:t>
            </a:r>
            <a:r>
              <a:rPr lang="en-US" sz="2400" dirty="0" err="1" smtClean="0"/>
              <a:t>adanya</a:t>
            </a:r>
            <a:r>
              <a:rPr lang="en-US" sz="2400" dirty="0" smtClean="0"/>
              <a:t> </a:t>
            </a:r>
            <a:r>
              <a:rPr lang="en-US" sz="2400" dirty="0" err="1" smtClean="0"/>
              <a:t>globalisasi.Disamping</a:t>
            </a:r>
            <a:r>
              <a:rPr lang="en-US" sz="2400" dirty="0" smtClean="0"/>
              <a:t> </a:t>
            </a:r>
            <a:r>
              <a:rPr lang="en-US" sz="2400" dirty="0" err="1" smtClean="0"/>
              <a:t>globalisasi,sejumlah</a:t>
            </a:r>
            <a:r>
              <a:rPr lang="en-US" sz="2400" dirty="0" smtClean="0"/>
              <a:t> </a:t>
            </a:r>
            <a:r>
              <a:rPr lang="en-US" sz="2400" dirty="0" err="1" smtClean="0"/>
              <a:t>faktor</a:t>
            </a:r>
            <a:r>
              <a:rPr lang="en-US" sz="2400" dirty="0" smtClean="0"/>
              <a:t> </a:t>
            </a:r>
            <a:r>
              <a:rPr lang="en-US" sz="2400" dirty="0" err="1" smtClean="0"/>
              <a:t>lainnya</a:t>
            </a:r>
            <a:r>
              <a:rPr lang="en-US" sz="2400" dirty="0" smtClean="0"/>
              <a:t> yang </a:t>
            </a:r>
            <a:r>
              <a:rPr lang="en-US" sz="2400" dirty="0" err="1" smtClean="0"/>
              <a:t>memengaruhi</a:t>
            </a:r>
            <a:r>
              <a:rPr lang="en-US" sz="2400" dirty="0" smtClean="0"/>
              <a:t> </a:t>
            </a:r>
            <a:r>
              <a:rPr lang="en-US" sz="2400" dirty="0" err="1" smtClean="0"/>
              <a:t>keputusan</a:t>
            </a:r>
            <a:r>
              <a:rPr lang="en-US" sz="2400" dirty="0" smtClean="0"/>
              <a:t> </a:t>
            </a:r>
            <a:r>
              <a:rPr lang="en-US" sz="2400" dirty="0" err="1" smtClean="0"/>
              <a:t>lokasi,diantaranya</a:t>
            </a:r>
            <a:r>
              <a:rPr lang="en-US" sz="2400" dirty="0" smtClean="0"/>
              <a:t>:</a:t>
            </a:r>
          </a:p>
          <a:p>
            <a:r>
              <a:rPr lang="en-US" sz="2400" dirty="0" err="1" smtClean="0"/>
              <a:t>Produktivitas</a:t>
            </a:r>
            <a:r>
              <a:rPr lang="en-US" sz="2400" dirty="0" smtClean="0"/>
              <a:t> </a:t>
            </a:r>
            <a:r>
              <a:rPr lang="en-US" sz="2400" dirty="0" err="1" smtClean="0"/>
              <a:t>tenaga</a:t>
            </a:r>
            <a:r>
              <a:rPr lang="en-US" sz="2400" dirty="0" smtClean="0"/>
              <a:t> </a:t>
            </a:r>
            <a:r>
              <a:rPr lang="en-US" sz="2400" dirty="0" err="1" smtClean="0"/>
              <a:t>kerja</a:t>
            </a:r>
            <a:endParaRPr lang="en-US" sz="2400" dirty="0" smtClean="0"/>
          </a:p>
          <a:p>
            <a:r>
              <a:rPr lang="en-US" sz="2400" dirty="0" err="1" smtClean="0"/>
              <a:t>Nilai</a:t>
            </a:r>
            <a:r>
              <a:rPr lang="en-US" sz="2400" dirty="0" smtClean="0"/>
              <a:t> </a:t>
            </a:r>
            <a:r>
              <a:rPr lang="en-US" sz="2400" dirty="0" err="1" smtClean="0"/>
              <a:t>tukar</a:t>
            </a:r>
            <a:r>
              <a:rPr lang="en-US" sz="2400" dirty="0" smtClean="0"/>
              <a:t> </a:t>
            </a:r>
            <a:r>
              <a:rPr lang="en-US" sz="2400" dirty="0" err="1" smtClean="0"/>
              <a:t>mata</a:t>
            </a:r>
            <a:r>
              <a:rPr lang="en-US" sz="2400" dirty="0" smtClean="0"/>
              <a:t> </a:t>
            </a:r>
            <a:r>
              <a:rPr lang="en-US" sz="2400" dirty="0" err="1" smtClean="0"/>
              <a:t>uang</a:t>
            </a:r>
            <a:endParaRPr lang="en-US" sz="2400" dirty="0" smtClean="0"/>
          </a:p>
          <a:p>
            <a:r>
              <a:rPr lang="en-US" sz="2400" dirty="0" err="1" smtClean="0"/>
              <a:t>Budaya</a:t>
            </a:r>
            <a:endParaRPr lang="en-US" sz="2400" dirty="0" smtClean="0"/>
          </a:p>
          <a:p>
            <a:r>
              <a:rPr lang="en-US" sz="2400" dirty="0" err="1" smtClean="0"/>
              <a:t>Risiko</a:t>
            </a:r>
            <a:r>
              <a:rPr lang="en-US" sz="2400" dirty="0" smtClean="0"/>
              <a:t> </a:t>
            </a:r>
            <a:r>
              <a:rPr lang="en-US" sz="2400" dirty="0" err="1" smtClean="0"/>
              <a:t>politik,nilai</a:t>
            </a:r>
            <a:r>
              <a:rPr lang="en-US" sz="2400" dirty="0" smtClean="0"/>
              <a:t> </a:t>
            </a:r>
            <a:r>
              <a:rPr lang="en-US" sz="2400" dirty="0" err="1" smtClean="0"/>
              <a:t>dan</a:t>
            </a:r>
            <a:r>
              <a:rPr lang="en-US" sz="2400" dirty="0" smtClean="0"/>
              <a:t> </a:t>
            </a:r>
            <a:r>
              <a:rPr lang="en-US" sz="2400" dirty="0" err="1" smtClean="0"/>
              <a:t>budaya</a:t>
            </a:r>
            <a:endParaRPr lang="en-US" sz="2400" dirty="0" smtClean="0"/>
          </a:p>
          <a:p>
            <a:r>
              <a:rPr lang="en-US" sz="2400" dirty="0" err="1" smtClean="0"/>
              <a:t>Kedekatan</a:t>
            </a:r>
            <a:r>
              <a:rPr lang="en-US" sz="2400" dirty="0" smtClean="0"/>
              <a:t> </a:t>
            </a:r>
            <a:r>
              <a:rPr lang="en-US" sz="2400" dirty="0" err="1" smtClean="0"/>
              <a:t>dengan</a:t>
            </a:r>
            <a:r>
              <a:rPr lang="en-US" sz="2400" dirty="0" smtClean="0"/>
              <a:t> </a:t>
            </a:r>
            <a:r>
              <a:rPr lang="en-US" sz="2400" dirty="0" err="1" smtClean="0"/>
              <a:t>pangsa</a:t>
            </a:r>
            <a:r>
              <a:rPr lang="en-US" sz="2400" dirty="0" smtClean="0"/>
              <a:t> </a:t>
            </a:r>
            <a:r>
              <a:rPr lang="en-US" sz="2400" dirty="0" err="1" smtClean="0"/>
              <a:t>pasar</a:t>
            </a:r>
            <a:endParaRPr lang="en-US" sz="2400" dirty="0" smtClean="0"/>
          </a:p>
          <a:p>
            <a:r>
              <a:rPr lang="en-US" sz="2400" dirty="0" err="1" smtClean="0"/>
              <a:t>Kedekatan</a:t>
            </a:r>
            <a:r>
              <a:rPr lang="en-US" sz="2400" dirty="0" smtClean="0"/>
              <a:t> </a:t>
            </a:r>
            <a:r>
              <a:rPr lang="en-US" sz="2400" dirty="0" err="1" smtClean="0"/>
              <a:t>dengan</a:t>
            </a:r>
            <a:r>
              <a:rPr lang="en-US" sz="2400" dirty="0" smtClean="0"/>
              <a:t> </a:t>
            </a:r>
            <a:r>
              <a:rPr lang="en-US" sz="2400" dirty="0" err="1" smtClean="0"/>
              <a:t>para</a:t>
            </a:r>
            <a:r>
              <a:rPr lang="en-US" sz="2400" dirty="0" smtClean="0"/>
              <a:t> </a:t>
            </a:r>
            <a:r>
              <a:rPr lang="en-US" sz="2400" dirty="0" err="1" smtClean="0"/>
              <a:t>pemasok</a:t>
            </a:r>
            <a:endParaRPr lang="en-US" sz="2400" dirty="0" smtClean="0"/>
          </a:p>
          <a:p>
            <a:r>
              <a:rPr lang="en-US" sz="2400" dirty="0" err="1" smtClean="0"/>
              <a:t>Kedekatan</a:t>
            </a:r>
            <a:r>
              <a:rPr lang="en-US" sz="2400" dirty="0" smtClean="0"/>
              <a:t> </a:t>
            </a:r>
            <a:r>
              <a:rPr lang="en-US" sz="2400" dirty="0" err="1" smtClean="0"/>
              <a:t>dengan</a:t>
            </a:r>
            <a:r>
              <a:rPr lang="en-US" sz="2400" dirty="0" smtClean="0"/>
              <a:t> </a:t>
            </a:r>
            <a:r>
              <a:rPr lang="en-US" sz="2400" dirty="0" err="1" smtClean="0"/>
              <a:t>para</a:t>
            </a:r>
            <a:r>
              <a:rPr lang="en-US" sz="2400" dirty="0" smtClean="0"/>
              <a:t> </a:t>
            </a:r>
            <a:r>
              <a:rPr lang="en-US" sz="2400" dirty="0" err="1" smtClean="0"/>
              <a:t>pesaing</a:t>
            </a:r>
            <a:endParaRPr lang="en-US" sz="2400"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FF0000"/>
                </a:solidFill>
              </a:rPr>
              <a:t>Produktivitas</a:t>
            </a:r>
            <a:r>
              <a:rPr lang="en-US" dirty="0" smtClean="0">
                <a:solidFill>
                  <a:srgbClr val="FF0000"/>
                </a:solidFill>
              </a:rPr>
              <a:t> </a:t>
            </a:r>
            <a:r>
              <a:rPr lang="en-US" dirty="0" err="1" smtClean="0">
                <a:solidFill>
                  <a:srgbClr val="FF0000"/>
                </a:solidFill>
              </a:rPr>
              <a:t>Tenaga</a:t>
            </a:r>
            <a:r>
              <a:rPr lang="en-US" dirty="0" smtClean="0">
                <a:solidFill>
                  <a:srgbClr val="FF0000"/>
                </a:solidFill>
              </a:rPr>
              <a:t> </a:t>
            </a:r>
            <a:r>
              <a:rPr lang="en-US" dirty="0" err="1" smtClean="0">
                <a:solidFill>
                  <a:srgbClr val="FF0000"/>
                </a:solidFill>
              </a:rPr>
              <a:t>Kerja</a:t>
            </a:r>
            <a:endParaRPr lang="en-US" dirty="0">
              <a:solidFill>
                <a:srgbClr val="FF0000"/>
              </a:solidFill>
            </a:endParaRPr>
          </a:p>
        </p:txBody>
      </p:sp>
      <p:sp>
        <p:nvSpPr>
          <p:cNvPr id="3" name="Content Placeholder 2"/>
          <p:cNvSpPr>
            <a:spLocks noGrp="1"/>
          </p:cNvSpPr>
          <p:nvPr>
            <p:ph idx="1"/>
          </p:nvPr>
        </p:nvSpPr>
        <p:spPr>
          <a:xfrm>
            <a:off x="457200" y="1600200"/>
            <a:ext cx="6858000" cy="4525963"/>
          </a:xfrm>
        </p:spPr>
        <p:txBody>
          <a:bodyPr>
            <a:normAutofit/>
          </a:bodyPr>
          <a:lstStyle/>
          <a:p>
            <a:pPr>
              <a:buNone/>
            </a:pPr>
            <a:r>
              <a:rPr lang="en-US" sz="2800" dirty="0" smtClean="0"/>
              <a:t>		</a:t>
            </a:r>
            <a:r>
              <a:rPr lang="en-US" sz="2800" dirty="0" err="1" smtClean="0"/>
              <a:t>Untuk</a:t>
            </a:r>
            <a:r>
              <a:rPr lang="en-US" sz="2800" dirty="0" smtClean="0"/>
              <a:t> </a:t>
            </a:r>
            <a:r>
              <a:rPr lang="en-US" sz="2800" dirty="0" err="1" smtClean="0"/>
              <a:t>menghitung</a:t>
            </a:r>
            <a:r>
              <a:rPr lang="en-US" sz="2800" dirty="0" smtClean="0"/>
              <a:t> </a:t>
            </a:r>
            <a:r>
              <a:rPr lang="en-US" sz="2800" dirty="0" err="1" smtClean="0"/>
              <a:t>produktivitas</a:t>
            </a:r>
            <a:r>
              <a:rPr lang="en-US" sz="2800" dirty="0" smtClean="0"/>
              <a:t> </a:t>
            </a:r>
            <a:r>
              <a:rPr lang="en-US" sz="2800" dirty="0" err="1" smtClean="0"/>
              <a:t>tenaga</a:t>
            </a:r>
            <a:r>
              <a:rPr lang="en-US" sz="2800" dirty="0" smtClean="0"/>
              <a:t> </a:t>
            </a:r>
            <a:r>
              <a:rPr lang="en-US" sz="2800" dirty="0" err="1" smtClean="0"/>
              <a:t>kerja</a:t>
            </a:r>
            <a:r>
              <a:rPr lang="en-US" sz="2800" dirty="0" smtClean="0"/>
              <a:t> </a:t>
            </a:r>
            <a:r>
              <a:rPr lang="en-US" sz="2800" dirty="0" err="1" smtClean="0"/>
              <a:t>dapat</a:t>
            </a:r>
            <a:r>
              <a:rPr lang="en-US" sz="2800" dirty="0" smtClean="0"/>
              <a:t> </a:t>
            </a:r>
            <a:r>
              <a:rPr lang="en-US" sz="2800" dirty="0" err="1" smtClean="0"/>
              <a:t>menggunakan</a:t>
            </a:r>
            <a:r>
              <a:rPr lang="en-US" sz="2800" dirty="0" smtClean="0"/>
              <a:t> </a:t>
            </a:r>
            <a:r>
              <a:rPr lang="en-US" sz="2800" dirty="0" err="1" smtClean="0"/>
              <a:t>rumus</a:t>
            </a:r>
            <a:r>
              <a:rPr lang="en-US" sz="2800" dirty="0" smtClean="0"/>
              <a:t> </a:t>
            </a:r>
            <a:r>
              <a:rPr lang="en-US" sz="2800" dirty="0" err="1" smtClean="0"/>
              <a:t>berikut</a:t>
            </a:r>
            <a:r>
              <a:rPr lang="en-US" sz="2800" dirty="0" smtClean="0"/>
              <a:t>.</a:t>
            </a:r>
          </a:p>
          <a:p>
            <a:pPr>
              <a:buNone/>
            </a:pPr>
            <a:r>
              <a:rPr lang="en-US" dirty="0" smtClean="0"/>
              <a:t>	</a:t>
            </a:r>
          </a:p>
          <a:p>
            <a:pPr>
              <a:buNone/>
            </a:pPr>
            <a:r>
              <a:rPr lang="en-US" dirty="0"/>
              <a:t>	</a:t>
            </a:r>
            <a:endParaRPr lang="en-US" dirty="0" smtClean="0"/>
          </a:p>
        </p:txBody>
      </p:sp>
      <p:graphicFrame>
        <p:nvGraphicFramePr>
          <p:cNvPr id="10"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33" name="Equation" r:id="rId4" imgW="114120" imgH="215640" progId="Equation.3">
                  <p:embed/>
                </p:oleObj>
              </mc:Choice>
              <mc:Fallback>
                <p:oleObj name="Equation" r:id="rId4" imgW="114120" imgH="21564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6" name="Picture 1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914400" y="3733800"/>
            <a:ext cx="6172200" cy="1371600"/>
          </a:xfrm>
          <a:prstGeom prst="rect">
            <a:avLst/>
          </a:prstGeom>
          <a:noFill/>
        </p:spPr>
      </p:pic>
      <p:sp>
        <p:nvSpPr>
          <p:cNvPr id="1038" name="Rectangle 14"/>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219200"/>
            <a:ext cx="6629400" cy="4906963"/>
          </a:xfrm>
        </p:spPr>
        <p:txBody>
          <a:bodyPr>
            <a:normAutofit/>
          </a:bodyPr>
          <a:lstStyle/>
          <a:p>
            <a:pPr algn="ctr">
              <a:buNone/>
            </a:pPr>
            <a:r>
              <a:rPr lang="en-US" sz="4000" dirty="0" err="1" smtClean="0">
                <a:solidFill>
                  <a:srgbClr val="FF0000"/>
                </a:solidFill>
              </a:rPr>
              <a:t>Nilai</a:t>
            </a:r>
            <a:r>
              <a:rPr lang="en-US" sz="4000" dirty="0" smtClean="0">
                <a:solidFill>
                  <a:srgbClr val="FF0000"/>
                </a:solidFill>
              </a:rPr>
              <a:t> </a:t>
            </a:r>
            <a:r>
              <a:rPr lang="en-US" sz="4000" dirty="0" err="1" smtClean="0">
                <a:solidFill>
                  <a:srgbClr val="FF0000"/>
                </a:solidFill>
              </a:rPr>
              <a:t>Tukar</a:t>
            </a:r>
            <a:r>
              <a:rPr lang="en-US" sz="4000" dirty="0" smtClean="0">
                <a:solidFill>
                  <a:srgbClr val="FF0000"/>
                </a:solidFill>
              </a:rPr>
              <a:t> Mata </a:t>
            </a:r>
            <a:r>
              <a:rPr lang="en-US" sz="4000" dirty="0" err="1" smtClean="0">
                <a:solidFill>
                  <a:srgbClr val="FF0000"/>
                </a:solidFill>
              </a:rPr>
              <a:t>Uang</a:t>
            </a:r>
            <a:r>
              <a:rPr lang="en-US" sz="4000" dirty="0" smtClean="0">
                <a:solidFill>
                  <a:srgbClr val="FF0000"/>
                </a:solidFill>
              </a:rPr>
              <a:t> </a:t>
            </a:r>
            <a:r>
              <a:rPr lang="en-US" sz="4000" dirty="0" err="1" smtClean="0">
                <a:solidFill>
                  <a:srgbClr val="FF0000"/>
                </a:solidFill>
              </a:rPr>
              <a:t>dan</a:t>
            </a:r>
            <a:r>
              <a:rPr lang="en-US" sz="4000" dirty="0" smtClean="0">
                <a:solidFill>
                  <a:srgbClr val="FF0000"/>
                </a:solidFill>
              </a:rPr>
              <a:t> </a:t>
            </a:r>
            <a:r>
              <a:rPr lang="en-US" sz="4000" dirty="0" err="1" smtClean="0">
                <a:solidFill>
                  <a:srgbClr val="FF0000"/>
                </a:solidFill>
              </a:rPr>
              <a:t>Risiko</a:t>
            </a:r>
            <a:r>
              <a:rPr lang="en-US" sz="4000" dirty="0" smtClean="0">
                <a:solidFill>
                  <a:srgbClr val="FF0000"/>
                </a:solidFill>
              </a:rPr>
              <a:t> Mata </a:t>
            </a:r>
            <a:r>
              <a:rPr lang="en-US" sz="4000" dirty="0" err="1" smtClean="0">
                <a:solidFill>
                  <a:srgbClr val="FF0000"/>
                </a:solidFill>
              </a:rPr>
              <a:t>Uang</a:t>
            </a:r>
            <a:endParaRPr lang="en-US" sz="4000" dirty="0" smtClean="0">
              <a:solidFill>
                <a:srgbClr val="FF0000"/>
              </a:solidFill>
            </a:endParaRPr>
          </a:p>
          <a:p>
            <a:pPr>
              <a:buNone/>
            </a:pPr>
            <a:r>
              <a:rPr lang="en-US" dirty="0" smtClean="0"/>
              <a:t>		Tingkat </a:t>
            </a:r>
            <a:r>
              <a:rPr lang="en-US" dirty="0" err="1" smtClean="0"/>
              <a:t>upah</a:t>
            </a:r>
            <a:r>
              <a:rPr lang="en-US" dirty="0" smtClean="0"/>
              <a:t> </a:t>
            </a:r>
            <a:r>
              <a:rPr lang="en-US" dirty="0" err="1" smtClean="0"/>
              <a:t>dan</a:t>
            </a:r>
            <a:r>
              <a:rPr lang="en-US" dirty="0" smtClean="0"/>
              <a:t> </a:t>
            </a:r>
            <a:r>
              <a:rPr lang="en-US" dirty="0" err="1" smtClean="0"/>
              <a:t>produktivitas</a:t>
            </a:r>
            <a:r>
              <a:rPr lang="en-US" dirty="0" smtClean="0"/>
              <a:t> </a:t>
            </a:r>
            <a:r>
              <a:rPr lang="en-US" dirty="0" err="1" smtClean="0"/>
              <a:t>akan</a:t>
            </a:r>
            <a:r>
              <a:rPr lang="en-US" dirty="0" smtClean="0"/>
              <a:t> </a:t>
            </a:r>
            <a:r>
              <a:rPr lang="en-US" dirty="0" err="1" smtClean="0"/>
              <a:t>membuat</a:t>
            </a:r>
            <a:r>
              <a:rPr lang="en-US" dirty="0" smtClean="0"/>
              <a:t> </a:t>
            </a:r>
            <a:r>
              <a:rPr lang="en-US" dirty="0" err="1" smtClean="0"/>
              <a:t>suatu</a:t>
            </a:r>
            <a:r>
              <a:rPr lang="en-US" dirty="0" smtClean="0"/>
              <a:t> </a:t>
            </a:r>
            <a:r>
              <a:rPr lang="en-US" dirty="0" err="1" smtClean="0"/>
              <a:t>negara</a:t>
            </a:r>
            <a:r>
              <a:rPr lang="en-US" dirty="0" smtClean="0"/>
              <a:t> </a:t>
            </a:r>
            <a:r>
              <a:rPr lang="en-US" dirty="0" err="1" smtClean="0"/>
              <a:t>terlihat</a:t>
            </a:r>
            <a:r>
              <a:rPr lang="en-US" dirty="0" smtClean="0"/>
              <a:t> </a:t>
            </a:r>
            <a:r>
              <a:rPr lang="en-US" dirty="0" err="1" smtClean="0"/>
              <a:t>ekonomis,tetapi</a:t>
            </a:r>
            <a:r>
              <a:rPr lang="en-US" dirty="0" smtClean="0"/>
              <a:t> </a:t>
            </a:r>
            <a:r>
              <a:rPr lang="en-US" dirty="0" err="1" smtClean="0"/>
              <a:t>nilai</a:t>
            </a:r>
            <a:r>
              <a:rPr lang="en-US" dirty="0" smtClean="0"/>
              <a:t> </a:t>
            </a:r>
            <a:r>
              <a:rPr lang="en-US" dirty="0" err="1" smtClean="0"/>
              <a:t>tukar</a:t>
            </a:r>
            <a:r>
              <a:rPr lang="en-US" dirty="0" smtClean="0"/>
              <a:t> </a:t>
            </a:r>
            <a:r>
              <a:rPr lang="en-US" dirty="0" err="1" smtClean="0"/>
              <a:t>mata</a:t>
            </a:r>
            <a:r>
              <a:rPr lang="en-US" dirty="0" smtClean="0"/>
              <a:t> </a:t>
            </a:r>
            <a:r>
              <a:rPr lang="en-US" dirty="0" err="1" smtClean="0"/>
              <a:t>uang</a:t>
            </a:r>
            <a:r>
              <a:rPr lang="en-US" dirty="0" smtClean="0"/>
              <a:t> yang </a:t>
            </a:r>
            <a:r>
              <a:rPr lang="en-US" dirty="0" err="1" smtClean="0"/>
              <a:t>tidak</a:t>
            </a:r>
            <a:r>
              <a:rPr lang="en-US" dirty="0" smtClean="0"/>
              <a:t> </a:t>
            </a:r>
            <a:r>
              <a:rPr lang="en-US" dirty="0" err="1" smtClean="0"/>
              <a:t>menyenangkan</a:t>
            </a:r>
            <a:r>
              <a:rPr lang="en-US" dirty="0" smtClean="0"/>
              <a:t> </a:t>
            </a:r>
            <a:r>
              <a:rPr lang="en-US" dirty="0" err="1" smtClean="0"/>
              <a:t>akan</a:t>
            </a:r>
            <a:r>
              <a:rPr lang="en-US" dirty="0" smtClean="0"/>
              <a:t> </a:t>
            </a:r>
            <a:r>
              <a:rPr lang="en-US" dirty="0" err="1" smtClean="0"/>
              <a:t>meniadakan</a:t>
            </a:r>
            <a:r>
              <a:rPr lang="en-US" dirty="0" smtClean="0"/>
              <a:t> </a:t>
            </a:r>
            <a:r>
              <a:rPr lang="en-US" dirty="0" err="1" smtClean="0"/>
              <a:t>tabungan</a:t>
            </a:r>
            <a:r>
              <a:rPr lang="en-US" dirty="0" smtClean="0"/>
              <a:t>.</a:t>
            </a:r>
            <a:endParaRPr lang="en-US" dirty="0"/>
          </a:p>
        </p:txBody>
      </p:sp>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Biaya</a:t>
            </a:r>
            <a:endParaRPr lang="en-US" dirty="0">
              <a:solidFill>
                <a:srgbClr val="FF0000"/>
              </a:solidFill>
            </a:endParaRPr>
          </a:p>
        </p:txBody>
      </p:sp>
      <p:sp>
        <p:nvSpPr>
          <p:cNvPr id="3" name="Content Placeholder 2"/>
          <p:cNvSpPr>
            <a:spLocks noGrp="1"/>
          </p:cNvSpPr>
          <p:nvPr>
            <p:ph idx="1"/>
          </p:nvPr>
        </p:nvSpPr>
        <p:spPr/>
        <p:txBody>
          <a:bodyPr>
            <a:normAutofit/>
          </a:bodyPr>
          <a:lstStyle/>
          <a:p>
            <a:pPr algn="ctr">
              <a:buNone/>
            </a:pPr>
            <a:r>
              <a:rPr lang="en-US" sz="4000" dirty="0" smtClean="0"/>
              <a:t> </a:t>
            </a:r>
          </a:p>
          <a:p>
            <a:pPr>
              <a:buNone/>
            </a:pPr>
            <a:r>
              <a:rPr lang="en-US" dirty="0" smtClean="0"/>
              <a:t>		</a:t>
            </a:r>
            <a:r>
              <a:rPr lang="en-US" dirty="0" err="1" smtClean="0"/>
              <a:t>Biaya</a:t>
            </a:r>
            <a:r>
              <a:rPr lang="en-US" dirty="0" smtClean="0"/>
              <a:t> </a:t>
            </a:r>
            <a:r>
              <a:rPr lang="en-US" dirty="0" err="1" smtClean="0"/>
              <a:t>berwujud</a:t>
            </a:r>
            <a:r>
              <a:rPr lang="en-US" dirty="0" smtClean="0"/>
              <a:t>(tangible cost) </a:t>
            </a:r>
            <a:r>
              <a:rPr lang="en-US" dirty="0" err="1" smtClean="0"/>
              <a:t>adalah</a:t>
            </a:r>
            <a:r>
              <a:rPr lang="en-US" dirty="0" smtClean="0"/>
              <a:t> </a:t>
            </a:r>
            <a:r>
              <a:rPr lang="en-US" dirty="0" err="1" smtClean="0"/>
              <a:t>biaya-biaya</a:t>
            </a:r>
            <a:r>
              <a:rPr lang="en-US" dirty="0" smtClean="0"/>
              <a:t> yang </a:t>
            </a:r>
            <a:r>
              <a:rPr lang="en-US" dirty="0" err="1" smtClean="0"/>
              <a:t>mudah</a:t>
            </a:r>
            <a:r>
              <a:rPr lang="en-US" dirty="0" smtClean="0"/>
              <a:t> </a:t>
            </a:r>
            <a:r>
              <a:rPr lang="en-US" dirty="0" err="1" smtClean="0"/>
              <a:t>diidentifikasi</a:t>
            </a:r>
            <a:r>
              <a:rPr lang="en-US" dirty="0" smtClean="0"/>
              <a:t> </a:t>
            </a:r>
            <a:r>
              <a:rPr lang="en-US" dirty="0" err="1" smtClean="0"/>
              <a:t>dan</a:t>
            </a:r>
            <a:r>
              <a:rPr lang="en-US" dirty="0" smtClean="0"/>
              <a:t> </a:t>
            </a:r>
            <a:r>
              <a:rPr lang="en-US" dirty="0" err="1" smtClean="0"/>
              <a:t>diukur</a:t>
            </a:r>
            <a:r>
              <a:rPr lang="en-US" dirty="0" smtClean="0"/>
              <a:t> </a:t>
            </a:r>
            <a:r>
              <a:rPr lang="en-US" dirty="0" err="1" smtClean="0"/>
              <a:t>secara</a:t>
            </a:r>
            <a:r>
              <a:rPr lang="en-US" dirty="0" smtClean="0"/>
              <a:t> </a:t>
            </a:r>
            <a:r>
              <a:rPr lang="en-US" dirty="0" err="1" smtClean="0"/>
              <a:t>tepat</a:t>
            </a:r>
            <a:r>
              <a:rPr lang="en-US" dirty="0" smtClean="0"/>
              <a:t> </a:t>
            </a:r>
            <a:r>
              <a:rPr lang="en-US" dirty="0" err="1" smtClean="0"/>
              <a:t>persis</a:t>
            </a:r>
            <a:r>
              <a:rPr lang="en-US" dirty="0" smtClean="0"/>
              <a:t>.</a:t>
            </a:r>
          </a:p>
          <a:p>
            <a:pPr>
              <a:buNone/>
            </a:pPr>
            <a:r>
              <a:rPr lang="en-US" dirty="0" smtClean="0"/>
              <a:t>		</a:t>
            </a:r>
            <a:r>
              <a:rPr lang="en-US" dirty="0" err="1" smtClean="0"/>
              <a:t>Biaya</a:t>
            </a:r>
            <a:r>
              <a:rPr lang="en-US" dirty="0" smtClean="0"/>
              <a:t> </a:t>
            </a:r>
            <a:r>
              <a:rPr lang="en-US" dirty="0" err="1" smtClean="0"/>
              <a:t>tak</a:t>
            </a:r>
            <a:r>
              <a:rPr lang="en-US" dirty="0" smtClean="0"/>
              <a:t> </a:t>
            </a:r>
            <a:r>
              <a:rPr lang="en-US" dirty="0" err="1" smtClean="0"/>
              <a:t>berwujud</a:t>
            </a:r>
            <a:r>
              <a:rPr lang="en-US" dirty="0" smtClean="0"/>
              <a:t>(intangible cost) </a:t>
            </a:r>
            <a:r>
              <a:rPr lang="en-US" dirty="0" err="1" smtClean="0"/>
              <a:t>kurang</a:t>
            </a:r>
            <a:r>
              <a:rPr lang="en-US" dirty="0" smtClean="0"/>
              <a:t> </a:t>
            </a:r>
            <a:r>
              <a:rPr lang="en-US" dirty="0" err="1" smtClean="0"/>
              <a:t>dapat</a:t>
            </a:r>
            <a:r>
              <a:rPr lang="en-US" dirty="0" smtClean="0"/>
              <a:t> </a:t>
            </a:r>
            <a:r>
              <a:rPr lang="en-US" dirty="0" err="1" smtClean="0"/>
              <a:t>dihitung</a:t>
            </a:r>
            <a:r>
              <a:rPr lang="en-US" dirty="0" smtClean="0"/>
              <a:t> </a:t>
            </a:r>
            <a:r>
              <a:rPr lang="en-US" dirty="0" err="1" smtClean="0"/>
              <a:t>kuantitasnya</a:t>
            </a:r>
            <a:r>
              <a:rPr lang="en-US" dirty="0" smtClean="0"/>
              <a:t> </a:t>
            </a:r>
            <a:r>
              <a:rPr lang="en-US" dirty="0" err="1" smtClean="0"/>
              <a:t>dengan</a:t>
            </a:r>
            <a:r>
              <a:rPr lang="en-US" dirty="0" smtClean="0"/>
              <a:t> </a:t>
            </a:r>
            <a:r>
              <a:rPr lang="en-US" dirty="0" err="1" smtClean="0"/>
              <a:t>mudah</a:t>
            </a:r>
            <a:endParaRPr lang="en-US"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00"/>
                </a:solidFill>
              </a:rPr>
              <a:t>Risiko</a:t>
            </a:r>
            <a:r>
              <a:rPr lang="en-US" dirty="0" smtClean="0">
                <a:solidFill>
                  <a:srgbClr val="FF0000"/>
                </a:solidFill>
              </a:rPr>
              <a:t>, </a:t>
            </a:r>
            <a:r>
              <a:rPr lang="en-US" dirty="0" err="1" smtClean="0">
                <a:solidFill>
                  <a:srgbClr val="FF0000"/>
                </a:solidFill>
              </a:rPr>
              <a:t>Politik</a:t>
            </a:r>
            <a:r>
              <a:rPr lang="en-US" dirty="0" smtClean="0">
                <a:solidFill>
                  <a:srgbClr val="FF0000"/>
                </a:solidFill>
              </a:rPr>
              <a:t>, </a:t>
            </a:r>
            <a:r>
              <a:rPr lang="en-US" dirty="0" err="1" smtClean="0">
                <a:solidFill>
                  <a:srgbClr val="FF0000"/>
                </a:solidFill>
              </a:rPr>
              <a:t>Nilai</a:t>
            </a:r>
            <a:r>
              <a:rPr lang="en-US" dirty="0" smtClean="0">
                <a:solidFill>
                  <a:srgbClr val="FF0000"/>
                </a:solidFill>
              </a:rPr>
              <a:t> </a:t>
            </a:r>
            <a:r>
              <a:rPr lang="en-US" dirty="0" err="1" smtClean="0">
                <a:solidFill>
                  <a:srgbClr val="FF0000"/>
                </a:solidFill>
              </a:rPr>
              <a:t>dan</a:t>
            </a:r>
            <a:r>
              <a:rPr lang="en-US" dirty="0" smtClean="0">
                <a:solidFill>
                  <a:srgbClr val="FF0000"/>
                </a:solidFill>
              </a:rPr>
              <a:t> </a:t>
            </a:r>
            <a:r>
              <a:rPr lang="en-US" dirty="0" err="1" smtClean="0">
                <a:solidFill>
                  <a:srgbClr val="FF0000"/>
                </a:solidFill>
              </a:rPr>
              <a:t>Bidaya</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a:buNone/>
            </a:pPr>
            <a:r>
              <a:rPr lang="en-US" dirty="0" smtClean="0"/>
              <a:t>		</a:t>
            </a:r>
            <a:r>
              <a:rPr lang="en-US" dirty="0" err="1" smtClean="0"/>
              <a:t>Risiko</a:t>
            </a:r>
            <a:r>
              <a:rPr lang="en-US" dirty="0" smtClean="0"/>
              <a:t> </a:t>
            </a:r>
            <a:r>
              <a:rPr lang="en-US" dirty="0" err="1" smtClean="0"/>
              <a:t>politik</a:t>
            </a:r>
            <a:r>
              <a:rPr lang="en-US" dirty="0" smtClean="0"/>
              <a:t> </a:t>
            </a:r>
            <a:r>
              <a:rPr lang="en-US" dirty="0" err="1" smtClean="0"/>
              <a:t>dihubungkan</a:t>
            </a:r>
            <a:r>
              <a:rPr lang="en-US" dirty="0" smtClean="0"/>
              <a:t> </a:t>
            </a:r>
            <a:r>
              <a:rPr lang="en-US" dirty="0" err="1" smtClean="0"/>
              <a:t>dengan</a:t>
            </a:r>
            <a:r>
              <a:rPr lang="en-US" dirty="0" smtClean="0"/>
              <a:t> </a:t>
            </a:r>
            <a:r>
              <a:rPr lang="en-US" dirty="0" err="1" smtClean="0"/>
              <a:t>perilaku</a:t>
            </a:r>
            <a:r>
              <a:rPr lang="en-US" dirty="0" smtClean="0"/>
              <a:t> </a:t>
            </a:r>
            <a:r>
              <a:rPr lang="en-US" dirty="0" err="1" smtClean="0"/>
              <a:t>nasional,negara</a:t>
            </a:r>
            <a:r>
              <a:rPr lang="en-US" dirty="0" smtClean="0"/>
              <a:t> </a:t>
            </a:r>
            <a:r>
              <a:rPr lang="en-US" dirty="0" err="1" smtClean="0"/>
              <a:t>bagian,pemerintah</a:t>
            </a:r>
            <a:r>
              <a:rPr lang="en-US" dirty="0" smtClean="0"/>
              <a:t> </a:t>
            </a:r>
            <a:r>
              <a:rPr lang="en-US" dirty="0" err="1" smtClean="0"/>
              <a:t>setempat,mengenai</a:t>
            </a:r>
            <a:r>
              <a:rPr lang="en-US" dirty="0" smtClean="0"/>
              <a:t> </a:t>
            </a:r>
            <a:r>
              <a:rPr lang="en-US" dirty="0" err="1" smtClean="0"/>
              <a:t>properti</a:t>
            </a:r>
            <a:r>
              <a:rPr lang="en-US" dirty="0" smtClean="0"/>
              <a:t> </a:t>
            </a:r>
            <a:r>
              <a:rPr lang="en-US" dirty="0" err="1" smtClean="0"/>
              <a:t>swasta</a:t>
            </a:r>
            <a:r>
              <a:rPr lang="en-US" dirty="0" smtClean="0"/>
              <a:t> </a:t>
            </a:r>
            <a:r>
              <a:rPr lang="en-US" dirty="0" err="1" smtClean="0"/>
              <a:t>dan</a:t>
            </a:r>
            <a:r>
              <a:rPr lang="en-US" dirty="0" smtClean="0"/>
              <a:t> </a:t>
            </a:r>
            <a:r>
              <a:rPr lang="en-US" dirty="0" err="1" smtClean="0"/>
              <a:t>intelektual,penetapan</a:t>
            </a:r>
            <a:r>
              <a:rPr lang="en-US" dirty="0" smtClean="0"/>
              <a:t> </a:t>
            </a:r>
            <a:r>
              <a:rPr lang="en-US" dirty="0" err="1" smtClean="0"/>
              <a:t>wilayah,dan</a:t>
            </a:r>
            <a:r>
              <a:rPr lang="en-US" dirty="0" smtClean="0"/>
              <a:t> </a:t>
            </a:r>
            <a:r>
              <a:rPr lang="en-US" dirty="0" err="1" smtClean="0"/>
              <a:t>stabilitas</a:t>
            </a:r>
            <a:r>
              <a:rPr lang="en-US" dirty="0" smtClean="0"/>
              <a:t> </a:t>
            </a:r>
            <a:r>
              <a:rPr lang="en-US" dirty="0" err="1" smtClean="0"/>
              <a:t>pekerjaan</a:t>
            </a:r>
            <a:r>
              <a:rPr lang="en-US" dirty="0" smtClean="0"/>
              <a:t> </a:t>
            </a:r>
            <a:r>
              <a:rPr lang="en-US" dirty="0" err="1" smtClean="0"/>
              <a:t>akan</a:t>
            </a:r>
            <a:r>
              <a:rPr lang="en-US" dirty="0" smtClean="0"/>
              <a:t> </a:t>
            </a:r>
            <a:r>
              <a:rPr lang="en-US" dirty="0" err="1" smtClean="0"/>
              <a:t>berfluktuasi</a:t>
            </a:r>
            <a:endParaRPr lang="en-US" dirty="0"/>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FF0000"/>
                </a:solidFill>
              </a:rPr>
              <a:t>Kedekatan</a:t>
            </a:r>
            <a:r>
              <a:rPr lang="en-US" dirty="0" smtClean="0">
                <a:solidFill>
                  <a:srgbClr val="FF0000"/>
                </a:solidFill>
              </a:rPr>
              <a:t> </a:t>
            </a:r>
            <a:r>
              <a:rPr lang="en-US" dirty="0" err="1" smtClean="0">
                <a:solidFill>
                  <a:srgbClr val="FF0000"/>
                </a:solidFill>
              </a:rPr>
              <a:t>dengan</a:t>
            </a:r>
            <a:r>
              <a:rPr lang="en-US" dirty="0" smtClean="0">
                <a:solidFill>
                  <a:srgbClr val="FF0000"/>
                </a:solidFill>
              </a:rPr>
              <a:t> </a:t>
            </a:r>
            <a:r>
              <a:rPr lang="en-US" dirty="0" err="1" smtClean="0">
                <a:solidFill>
                  <a:srgbClr val="FF0000"/>
                </a:solidFill>
              </a:rPr>
              <a:t>Pangsa</a:t>
            </a:r>
            <a:r>
              <a:rPr lang="en-US" dirty="0" smtClean="0">
                <a:solidFill>
                  <a:srgbClr val="FF0000"/>
                </a:solidFill>
              </a:rPr>
              <a:t> </a:t>
            </a:r>
            <a:r>
              <a:rPr lang="en-US" dirty="0" err="1" smtClean="0">
                <a:solidFill>
                  <a:srgbClr val="FF0000"/>
                </a:solidFill>
              </a:rPr>
              <a:t>Pasar</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None/>
            </a:pPr>
            <a:r>
              <a:rPr lang="fi-FI" dirty="0" smtClean="0"/>
              <a:t>		Banyak perusahaan yang secara sengaja memilih lokasi operasionalnya dekat dengan konsumen seperti usaha restoran, salon, toko kelontong, yang menyadari bahwa kedekatan dengan pasar merupakan faktor utama keberhasilan usaha mereka. Demikian pula untuk usaha manufaktur ada yang memilih lokasi dekat dengan konsumennya karena mahalnya biaya transportasi jika harus berada dio lokasi yang berjauhan. </a:t>
            </a:r>
            <a:endParaRPr lang="en-US" dirty="0" smtClean="0"/>
          </a:p>
          <a:p>
            <a:pPr>
              <a:buNone/>
            </a:pPr>
            <a:endParaRPr lang="en-US" dirty="0" smtClean="0"/>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143000"/>
          </a:xfrm>
        </p:spPr>
        <p:txBody>
          <a:bodyPr>
            <a:normAutofit fontScale="90000"/>
          </a:bodyPr>
          <a:lstStyle/>
          <a:p>
            <a:r>
              <a:rPr lang="en-US" dirty="0" err="1" smtClean="0">
                <a:solidFill>
                  <a:srgbClr val="FF0000"/>
                </a:solidFill>
              </a:rPr>
              <a:t>Kedekatan</a:t>
            </a:r>
            <a:r>
              <a:rPr lang="en-US" dirty="0" smtClean="0">
                <a:solidFill>
                  <a:srgbClr val="FF0000"/>
                </a:solidFill>
              </a:rPr>
              <a:t> </a:t>
            </a:r>
            <a:r>
              <a:rPr lang="en-US" dirty="0" err="1" smtClean="0">
                <a:solidFill>
                  <a:srgbClr val="FF0000"/>
                </a:solidFill>
              </a:rPr>
              <a:t>dengan</a:t>
            </a:r>
            <a:r>
              <a:rPr lang="en-US" dirty="0" smtClean="0">
                <a:solidFill>
                  <a:srgbClr val="FF0000"/>
                </a:solidFill>
              </a:rPr>
              <a:t> </a:t>
            </a:r>
            <a:r>
              <a:rPr lang="en-US" dirty="0" err="1" smtClean="0">
                <a:solidFill>
                  <a:srgbClr val="FF0000"/>
                </a:solidFill>
              </a:rPr>
              <a:t>Pemasok</a:t>
            </a:r>
            <a:endParaRPr lang="en-US" dirty="0">
              <a:solidFill>
                <a:srgbClr val="FF0000"/>
              </a:solidFill>
            </a:endParaRPr>
          </a:p>
        </p:txBody>
      </p:sp>
      <p:sp>
        <p:nvSpPr>
          <p:cNvPr id="3" name="Content Placeholder 2"/>
          <p:cNvSpPr>
            <a:spLocks noGrp="1"/>
          </p:cNvSpPr>
          <p:nvPr>
            <p:ph idx="1"/>
          </p:nvPr>
        </p:nvSpPr>
        <p:spPr>
          <a:xfrm>
            <a:off x="2743200" y="1600200"/>
            <a:ext cx="5943600" cy="4525963"/>
          </a:xfrm>
        </p:spPr>
        <p:txBody>
          <a:bodyPr>
            <a:normAutofit/>
          </a:bodyPr>
          <a:lstStyle/>
          <a:p>
            <a:pPr>
              <a:lnSpc>
                <a:spcPct val="80000"/>
              </a:lnSpc>
              <a:buNone/>
            </a:pPr>
            <a:r>
              <a:rPr lang="fi-FI" dirty="0" smtClean="0"/>
              <a:t>		Penempatan lokasi yang dekat dengan pemasok dan bahan mentah disebabkan oleh: </a:t>
            </a:r>
          </a:p>
          <a:p>
            <a:pPr lvl="2">
              <a:lnSpc>
                <a:spcPct val="80000"/>
              </a:lnSpc>
              <a:buNone/>
            </a:pPr>
            <a:r>
              <a:rPr lang="fi-FI" sz="3200" dirty="0" smtClean="0"/>
              <a:t>- Cepat rusaknya bahan baku</a:t>
            </a:r>
          </a:p>
          <a:p>
            <a:pPr lvl="2">
              <a:lnSpc>
                <a:spcPct val="80000"/>
              </a:lnSpc>
              <a:buNone/>
            </a:pPr>
            <a:r>
              <a:rPr lang="fi-FI" sz="3200" dirty="0" smtClean="0"/>
              <a:t>- Biaya transportasi mahal </a:t>
            </a:r>
          </a:p>
          <a:p>
            <a:pPr lvl="2">
              <a:lnSpc>
                <a:spcPct val="80000"/>
              </a:lnSpc>
              <a:buNone/>
            </a:pPr>
            <a:r>
              <a:rPr lang="fi-FI" sz="3200" dirty="0" smtClean="0"/>
              <a:t>- Jumlah produk yang banyak. </a:t>
            </a:r>
          </a:p>
          <a:p>
            <a:pPr>
              <a:lnSpc>
                <a:spcPct val="80000"/>
              </a:lnSpc>
              <a:buNone/>
            </a:pPr>
            <a:r>
              <a:rPr lang="fi-FI" dirty="0" smtClean="0"/>
              <a:t>		Contoh banyak diterapkan pada pabrik semen, pengolahan ikan, produsen biji baja dan besi</a:t>
            </a:r>
            <a:r>
              <a:rPr lang="fi-FI" sz="2000" dirty="0" smtClean="0"/>
              <a:t>. </a:t>
            </a:r>
          </a:p>
          <a:p>
            <a:pPr>
              <a:buNone/>
            </a:pPr>
            <a:endParaRPr lang="en-US" dirty="0"/>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410</Words>
  <Application>Microsoft Office PowerPoint</Application>
  <PresentationFormat>On-screen Show (4:3)</PresentationFormat>
  <Paragraphs>98</Paragraphs>
  <Slides>21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Calibri</vt:lpstr>
      <vt:lpstr>Wingdings</vt:lpstr>
      <vt:lpstr>Office Theme</vt:lpstr>
      <vt:lpstr>Equation</vt:lpstr>
      <vt:lpstr>Bab 8</vt:lpstr>
      <vt:lpstr>Pentingnya Strategi terhadap Lokasi</vt:lpstr>
      <vt:lpstr>Faktor-Faktor yang Memengaruhi Keputusan Lokasi</vt:lpstr>
      <vt:lpstr>Produktivitas Tenaga Kerja</vt:lpstr>
      <vt:lpstr>PowerPoint Presentation</vt:lpstr>
      <vt:lpstr>Biaya</vt:lpstr>
      <vt:lpstr>Risiko, Politik, Nilai dan Bidaya </vt:lpstr>
      <vt:lpstr>Kedekatan dengan Pangsa Pasar</vt:lpstr>
      <vt:lpstr>Kedekatan dengan Pemasok</vt:lpstr>
      <vt:lpstr>Kedekatan dengan Para Pesaing</vt:lpstr>
      <vt:lpstr>Metode Mengevaluasi Alternatif Lokasi</vt:lpstr>
      <vt:lpstr>PowerPoint Presentation</vt:lpstr>
      <vt:lpstr>Analisis Biaya-Volume Lokasi</vt:lpstr>
      <vt:lpstr>PowerPoint Presentation</vt:lpstr>
      <vt:lpstr>PowerPoint Presentation</vt:lpstr>
      <vt:lpstr>Metode Transportasi</vt:lpstr>
      <vt:lpstr>PowerPoint Presentation</vt:lpstr>
      <vt:lpstr>Strategi Lokasi Jasa</vt:lpstr>
      <vt:lpstr>Sistem Informasi Geografis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8</dc:title>
  <dc:creator>andy</dc:creator>
  <cp:lastModifiedBy>V A I O</cp:lastModifiedBy>
  <cp:revision>18</cp:revision>
  <dcterms:created xsi:type="dcterms:W3CDTF">2015-06-26T02:52:07Z</dcterms:created>
  <dcterms:modified xsi:type="dcterms:W3CDTF">2019-09-15T07:16:59Z</dcterms:modified>
</cp:coreProperties>
</file>