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90033"/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2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1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3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0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6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9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1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0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3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7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6E914-8347-42D6-B8FF-A900310A471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9497" y="1658984"/>
            <a:ext cx="9144000" cy="1606732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Kebijakan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 E-GOVERNMENT</a:t>
            </a:r>
          </a:p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Di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indonesia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49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E-GOVERNMENT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8823" y="1358537"/>
            <a:ext cx="11639006" cy="5277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7829" y="1410788"/>
            <a:ext cx="10765971" cy="5225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PENGERTIAN :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/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</a:b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Penggunaan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 TIK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dalam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peyelenggaraan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pemerintahan</a:t>
            </a:r>
            <a:r>
              <a:rPr lang="en-US" sz="3600" dirty="0" smtClean="0">
                <a:latin typeface="Bauhaus 93" panose="04030905020B02020C02" pitchFamily="82" charset="0"/>
              </a:rPr>
              <a:t/>
            </a:r>
            <a:br>
              <a:rPr lang="en-US" sz="3600" dirty="0" smtClean="0">
                <a:latin typeface="Bauhaus 93" panose="04030905020B02020C02" pitchFamily="82" charset="0"/>
              </a:rPr>
            </a:br>
            <a:endParaRPr lang="en-US" sz="3600" dirty="0" smtClean="0">
              <a:latin typeface="Bauhaus 93" panose="04030905020B02020C02" pitchFamily="82" charset="0"/>
            </a:endParaRPr>
          </a:p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KEBIJAKAN :</a:t>
            </a:r>
            <a:br>
              <a:rPr lang="en-US" sz="3600" dirty="0" smtClean="0">
                <a:solidFill>
                  <a:srgbClr val="A50021"/>
                </a:solidFill>
                <a:latin typeface="Bauhaus 93" panose="04030905020B02020C02" pitchFamily="82" charset="0"/>
              </a:rPr>
            </a:br>
            <a:r>
              <a:rPr lang="en-US" sz="3600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Instruksi</a:t>
            </a:r>
            <a:r>
              <a:rPr lang="en-US" sz="3600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</a:t>
            </a:r>
            <a:r>
              <a:rPr lang="en-US" sz="3600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Presiden</a:t>
            </a:r>
            <a:r>
              <a:rPr lang="en-US" sz="3600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</a:t>
            </a:r>
            <a:r>
              <a:rPr lang="en-US" sz="3600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Nomor</a:t>
            </a:r>
            <a:r>
              <a:rPr lang="en-US" sz="3600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6 </a:t>
            </a:r>
            <a:r>
              <a:rPr lang="en-US" sz="3600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Tahun</a:t>
            </a:r>
            <a:r>
              <a:rPr lang="en-US" sz="3600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2001 </a:t>
            </a:r>
            <a:r>
              <a:rPr lang="en-US" sz="3600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tentang</a:t>
            </a:r>
            <a:r>
              <a:rPr lang="en-US" sz="3600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</a:t>
            </a:r>
            <a:r>
              <a:rPr lang="en-US" sz="3600" i="1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Pengambangan</a:t>
            </a:r>
            <a:r>
              <a:rPr lang="en-US" sz="3600" i="1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</a:t>
            </a:r>
            <a:r>
              <a:rPr lang="en-US" sz="3600" i="1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dan</a:t>
            </a:r>
            <a:r>
              <a:rPr lang="en-US" sz="3600" i="1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</a:t>
            </a:r>
            <a:r>
              <a:rPr lang="en-US" sz="3600" i="1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Pendayagunaan</a:t>
            </a:r>
            <a:r>
              <a:rPr lang="en-US" sz="3600" i="1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</a:t>
            </a:r>
            <a:r>
              <a:rPr lang="en-US" sz="3600" i="1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Telematika</a:t>
            </a:r>
            <a:r>
              <a:rPr lang="en-US" sz="3600" i="1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di Indonesia.  </a:t>
            </a:r>
            <a:r>
              <a:rPr lang="en-US" sz="3600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/>
            </a:r>
            <a:br>
              <a:rPr lang="en-US" sz="3600" dirty="0" smtClean="0">
                <a:solidFill>
                  <a:srgbClr val="A50021"/>
                </a:solidFill>
                <a:latin typeface="Bauhaus 93" panose="04030905020B02020C02" pitchFamily="82" charset="0"/>
              </a:rPr>
            </a:br>
            <a:r>
              <a:rPr lang="en-US" sz="3600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/>
            </a:r>
            <a:br>
              <a:rPr lang="en-US" sz="3600" dirty="0" smtClean="0">
                <a:solidFill>
                  <a:srgbClr val="A50021"/>
                </a:solidFill>
                <a:latin typeface="Bauhaus 93" panose="04030905020B02020C02" pitchFamily="82" charset="0"/>
              </a:rPr>
            </a:br>
            <a:r>
              <a:rPr lang="en-US" sz="3600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Instruksi</a:t>
            </a:r>
            <a:r>
              <a:rPr lang="en-US" sz="3600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</a:t>
            </a:r>
            <a:r>
              <a:rPr lang="en-US" sz="3600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Presiden</a:t>
            </a:r>
            <a:r>
              <a:rPr lang="en-US" sz="3600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</a:t>
            </a:r>
            <a:r>
              <a:rPr lang="en-US" sz="3600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Nomor</a:t>
            </a:r>
            <a:r>
              <a:rPr lang="en-US" sz="3600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3 </a:t>
            </a:r>
            <a:r>
              <a:rPr lang="en-US" sz="3600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Tahun</a:t>
            </a:r>
            <a:r>
              <a:rPr lang="en-US" sz="3600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2003 </a:t>
            </a:r>
            <a:r>
              <a:rPr lang="en-US" sz="3600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tentang</a:t>
            </a:r>
            <a:r>
              <a:rPr lang="en-US" sz="3600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</a:t>
            </a:r>
            <a:r>
              <a:rPr lang="en-US" sz="3600" i="1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Kebijakan</a:t>
            </a:r>
            <a:r>
              <a:rPr lang="en-US" sz="3600" i="1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</a:t>
            </a:r>
            <a:r>
              <a:rPr lang="en-US" sz="3600" i="1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dan</a:t>
            </a:r>
            <a:r>
              <a:rPr lang="en-US" sz="3600" i="1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</a:t>
            </a:r>
            <a:r>
              <a:rPr lang="en-US" sz="3600" i="1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Strategi</a:t>
            </a:r>
            <a:r>
              <a:rPr lang="en-US" sz="3600" i="1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Nasional </a:t>
            </a:r>
            <a:r>
              <a:rPr lang="en-US" sz="3600" i="1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Pengembangan</a:t>
            </a:r>
            <a:r>
              <a:rPr lang="en-US" sz="3600" i="1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</a:t>
            </a:r>
            <a:r>
              <a:rPr lang="en-US" sz="3600" i="1" dirty="0" err="1" smtClean="0">
                <a:solidFill>
                  <a:srgbClr val="A50021"/>
                </a:solidFill>
                <a:latin typeface="Bauhaus 93" panose="04030905020B02020C02" pitchFamily="82" charset="0"/>
              </a:rPr>
              <a:t>Elektronik</a:t>
            </a:r>
            <a:r>
              <a:rPr lang="en-US" sz="3600" i="1" dirty="0" smtClean="0">
                <a:solidFill>
                  <a:srgbClr val="A50021"/>
                </a:solidFill>
                <a:latin typeface="Bauhaus 93" panose="04030905020B02020C02" pitchFamily="82" charset="0"/>
              </a:rPr>
              <a:t> Government</a:t>
            </a:r>
            <a:br>
              <a:rPr lang="en-US" sz="3600" i="1" dirty="0" smtClean="0">
                <a:solidFill>
                  <a:srgbClr val="A50021"/>
                </a:solidFill>
                <a:latin typeface="Bauhaus 93" panose="04030905020B02020C02" pitchFamily="82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e-Government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ditujukan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 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untuk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menjamin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keterpaduan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sistem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pengelolaan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dan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pengolahan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dokumen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dan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informasi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elektronik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dalam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mengembangkan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sistem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pelayanan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publik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yang </a:t>
            </a:r>
            <a:r>
              <a:rPr lang="en-US" sz="3600" dirty="0" err="1" smtClean="0">
                <a:solidFill>
                  <a:srgbClr val="FF0000"/>
                </a:solidFill>
                <a:latin typeface="Agency FB" panose="020B0503020202020204" pitchFamily="34" charset="0"/>
              </a:rPr>
              <a:t>transparan</a:t>
            </a:r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.</a:t>
            </a:r>
            <a:endParaRPr lang="en-US" sz="3600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39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574765"/>
            <a:ext cx="11312435" cy="598278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UU No.43/1999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tentang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Pokok-Pokok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Kepegawaian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melahirkan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Informasi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Manajemen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Kepegawaian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UU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No.07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/2004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tentang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Sumber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Daya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Air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melahirkan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Informasi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Hidrologi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UU No.32/2004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tentang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Pemerintahan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Daerah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Informasi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Pembangunan Daerah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(SIPD)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UU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No.33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/2004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tentang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Perimbangan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Keuangan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Antara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Pemerintah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Pusat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Pemerintahan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Daerah yang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melahirkan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Informasi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Keuangan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Daerah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tertulis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UU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No.11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2008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tentang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Informasi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Transaksi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Elektronik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(ITE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UU No.14/2008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tentang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Keterbukaan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Informasi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Publik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UU No.25/2009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tentang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Pelayanan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Publik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Informasi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Pelayanan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Publik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fokuskan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pada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PTSP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Pelayanan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Terpadu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Satu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Pintu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tentang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Pelayanan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Terpadu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UU No.36/2009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tentang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Kesehatan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informasi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kesehatan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UU No.43/2009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tentang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Kearsipan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Informasi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Kearsipan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Nasional (SIKN) 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UU No.04/2011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tentang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Informasi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Geospasial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pembangunan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Jaringan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Informasi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Geospasial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UU No.18/2012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tentang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Pangan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Informasi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Pangan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UU No.23/2006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perubahan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menjadi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No.24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tahun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2013)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tentang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Administrasi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Kependudukan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Sistem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Informasi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Administrasi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Kependudukan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UU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No.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19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2016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tentang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Perubahan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atas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UU No.11/2008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454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319271"/>
              </p:ext>
            </p:extLst>
          </p:nvPr>
        </p:nvGraphicFramePr>
        <p:xfrm>
          <a:off x="864327" y="0"/>
          <a:ext cx="10591800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800">
                  <a:extLst>
                    <a:ext uri="{9D8B030D-6E8A-4147-A177-3AD203B41FA5}">
                      <a16:colId xmlns:a16="http://schemas.microsoft.com/office/drawing/2014/main" val="3470037278"/>
                    </a:ext>
                  </a:extLst>
                </a:gridCol>
              </a:tblGrid>
              <a:tr h="354530">
                <a:tc>
                  <a:txBody>
                    <a:bodyPr/>
                    <a:lstStyle/>
                    <a:p>
                      <a:r>
                        <a:rPr lang="en-US" dirty="0" smtClean="0"/>
                        <a:t>UU NO.11/2008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ITE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150554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r>
                        <a:rPr lang="en-US" dirty="0" smtClean="0"/>
                        <a:t>BAB I.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Ketentuan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Umum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psl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 1-2)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682970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r>
                        <a:rPr lang="en-US" dirty="0" smtClean="0"/>
                        <a:t>BAB</a:t>
                      </a:r>
                      <a:r>
                        <a:rPr lang="en-US" baseline="0" dirty="0" smtClean="0"/>
                        <a:t> II. </a:t>
                      </a:r>
                      <a:r>
                        <a:rPr lang="en-US" baseline="0" dirty="0" err="1" smtClean="0"/>
                        <a:t>Asas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baseline="0" dirty="0" err="1" smtClean="0"/>
                        <a:t>Tujuan</a:t>
                      </a:r>
                      <a:r>
                        <a:rPr lang="en-US" baseline="0" dirty="0" smtClean="0"/>
                        <a:t>  (</a:t>
                      </a:r>
                      <a:r>
                        <a:rPr lang="en-US" baseline="0" dirty="0" err="1" smtClean="0"/>
                        <a:t>psl</a:t>
                      </a:r>
                      <a:r>
                        <a:rPr lang="en-US" baseline="0" dirty="0" smtClean="0"/>
                        <a:t> 3-4)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519158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r>
                        <a:rPr lang="en-US" dirty="0" smtClean="0"/>
                        <a:t>BAB III. </a:t>
                      </a:r>
                      <a:r>
                        <a:rPr lang="en-US" dirty="0" err="1" smtClean="0"/>
                        <a:t>Informasi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Dokumen</a:t>
                      </a:r>
                      <a:r>
                        <a:rPr lang="en-US" baseline="0" dirty="0" smtClean="0"/>
                        <a:t> &amp; TTD </a:t>
                      </a:r>
                      <a:r>
                        <a:rPr lang="en-US" baseline="0" dirty="0" err="1" smtClean="0"/>
                        <a:t>Elektronik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psl</a:t>
                      </a:r>
                      <a:r>
                        <a:rPr lang="en-US" baseline="0" dirty="0" smtClean="0"/>
                        <a:t> 5-12)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982804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r>
                        <a:rPr lang="en-US" dirty="0" smtClean="0"/>
                        <a:t>BAB IV. </a:t>
                      </a:r>
                      <a:r>
                        <a:rPr lang="en-US" dirty="0" err="1" smtClean="0"/>
                        <a:t>Penyelenggaraan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Sertifikasi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Elektronik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baseline="0" dirty="0" err="1" smtClean="0"/>
                        <a:t>Sistem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Elektronik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psl</a:t>
                      </a:r>
                      <a:r>
                        <a:rPr lang="en-US" baseline="0" dirty="0" smtClean="0"/>
                        <a:t> 13-16)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419226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r>
                        <a:rPr lang="en-US" dirty="0" smtClean="0"/>
                        <a:t>BAB</a:t>
                      </a:r>
                      <a:r>
                        <a:rPr lang="en-US" baseline="0" dirty="0" smtClean="0"/>
                        <a:t> V. </a:t>
                      </a:r>
                      <a:r>
                        <a:rPr lang="en-US" baseline="0" dirty="0" err="1" smtClean="0"/>
                        <a:t>Transaksi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Elektronik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psl</a:t>
                      </a:r>
                      <a:r>
                        <a:rPr lang="en-US" baseline="0" dirty="0" smtClean="0"/>
                        <a:t> 17-22)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834217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r>
                        <a:rPr lang="en-US" dirty="0" smtClean="0"/>
                        <a:t>BAB VI. Nama Domain,</a:t>
                      </a:r>
                      <a:r>
                        <a:rPr lang="en-US" baseline="0" dirty="0" smtClean="0"/>
                        <a:t> HAKI &amp; </a:t>
                      </a:r>
                      <a:r>
                        <a:rPr lang="en-US" baseline="0" dirty="0" err="1" smtClean="0"/>
                        <a:t>Perlindungan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Pribadi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psl</a:t>
                      </a:r>
                      <a:r>
                        <a:rPr lang="en-US" baseline="0" dirty="0" smtClean="0"/>
                        <a:t> 23-28)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770329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r>
                        <a:rPr lang="en-US" dirty="0" smtClean="0"/>
                        <a:t>BAB VII. </a:t>
                      </a:r>
                      <a:r>
                        <a:rPr lang="en-US" dirty="0" err="1" smtClean="0"/>
                        <a:t>Perbuatan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dilarang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psl</a:t>
                      </a:r>
                      <a:r>
                        <a:rPr lang="en-US" dirty="0" smtClean="0"/>
                        <a:t> 29-37)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95892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r>
                        <a:rPr lang="en-US" dirty="0" smtClean="0"/>
                        <a:t>BAB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VIII. </a:t>
                      </a:r>
                      <a:r>
                        <a:rPr lang="en-US" dirty="0" err="1" smtClean="0"/>
                        <a:t>Penyelesaian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Sengketa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psl</a:t>
                      </a:r>
                      <a:r>
                        <a:rPr lang="en-US" dirty="0" smtClean="0"/>
                        <a:t> 38-39)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54315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r>
                        <a:rPr lang="en-US" dirty="0" smtClean="0"/>
                        <a:t>BAB IX. </a:t>
                      </a:r>
                      <a:r>
                        <a:rPr lang="en-US" dirty="0" err="1" smtClean="0"/>
                        <a:t>Peran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Pemerintah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Peran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Masyarakat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psl</a:t>
                      </a:r>
                      <a:r>
                        <a:rPr lang="en-US" dirty="0" smtClean="0"/>
                        <a:t> 40-41)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736815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r>
                        <a:rPr lang="en-US" dirty="0" smtClean="0"/>
                        <a:t>BAB</a:t>
                      </a:r>
                      <a:r>
                        <a:rPr lang="en-US" baseline="0" dirty="0" smtClean="0"/>
                        <a:t> X. </a:t>
                      </a:r>
                      <a:r>
                        <a:rPr lang="en-US" baseline="0" dirty="0" err="1" smtClean="0"/>
                        <a:t>Penyidikan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psl</a:t>
                      </a:r>
                      <a:r>
                        <a:rPr lang="en-US" baseline="0" dirty="0" smtClean="0"/>
                        <a:t> 42-44)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45465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r>
                        <a:rPr lang="en-US" dirty="0" smtClean="0"/>
                        <a:t>BAB XI. </a:t>
                      </a:r>
                      <a:r>
                        <a:rPr lang="en-US" dirty="0" err="1" smtClean="0"/>
                        <a:t>Ketentuan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Pidana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psl</a:t>
                      </a:r>
                      <a:r>
                        <a:rPr lang="en-US" dirty="0" smtClean="0"/>
                        <a:t> 45-52)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145051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r>
                        <a:rPr lang="en-US" dirty="0" smtClean="0"/>
                        <a:t>BAB XII. </a:t>
                      </a:r>
                      <a:r>
                        <a:rPr lang="en-US" dirty="0" err="1" smtClean="0"/>
                        <a:t>Ketentuan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Peralihan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psl</a:t>
                      </a:r>
                      <a:r>
                        <a:rPr lang="en-US" baseline="0" dirty="0" smtClean="0"/>
                        <a:t> 53)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494506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r>
                        <a:rPr lang="en-US" dirty="0" smtClean="0"/>
                        <a:t>BAB XIII.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Ketentuan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Penutup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psl</a:t>
                      </a:r>
                      <a:r>
                        <a:rPr lang="en-US" baseline="0" dirty="0" smtClean="0"/>
                        <a:t> 54)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473289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UU NO.19/2016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Perubahan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UU NO.11/2008 </a:t>
                      </a:r>
                      <a:r>
                        <a:rPr lang="en-US" b="1" baseline="0" dirty="0" err="1" smtClean="0">
                          <a:solidFill>
                            <a:schemeClr val="bg1"/>
                          </a:solidFill>
                        </a:rPr>
                        <a:t>pada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psl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 1, 26, 31, 40, 43, 45, 45a, 45b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832843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Tindak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pidana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penghinaan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pencemaran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baik</a:t>
                      </a:r>
                      <a:r>
                        <a:rPr lang="en-US" dirty="0" smtClean="0"/>
                        <a:t> di </a:t>
                      </a:r>
                      <a:r>
                        <a:rPr lang="en-US" dirty="0" err="1" smtClean="0"/>
                        <a:t>bidang</a:t>
                      </a:r>
                      <a:r>
                        <a:rPr lang="en-US" dirty="0" smtClean="0"/>
                        <a:t> ITE, </a:t>
                      </a:r>
                      <a:r>
                        <a:rPr lang="en-US" dirty="0" err="1" smtClean="0"/>
                        <a:t>mrpk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tindakan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pidana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sbg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delik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aduan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390507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Ketentuan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penggeledahan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penyitaan</a:t>
                      </a:r>
                      <a:r>
                        <a:rPr lang="en-US" dirty="0" smtClean="0"/>
                        <a:t> &amp;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penahanan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diatur</a:t>
                      </a:r>
                      <a:r>
                        <a:rPr lang="en-US" baseline="0" dirty="0" smtClean="0"/>
                        <a:t>  UU ITE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481862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Peran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Pemerintah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pencegahan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penyebaran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konten</a:t>
                      </a:r>
                      <a:r>
                        <a:rPr lang="en-US" dirty="0" smtClean="0"/>
                        <a:t> negative</a:t>
                      </a:r>
                      <a:r>
                        <a:rPr lang="en-US" baseline="0" dirty="0" smtClean="0"/>
                        <a:t> di </a:t>
                      </a:r>
                      <a:r>
                        <a:rPr lang="en-US" baseline="0" dirty="0" err="1" smtClean="0"/>
                        <a:t>ruang</a:t>
                      </a:r>
                      <a:r>
                        <a:rPr lang="en-US" baseline="0" dirty="0" smtClean="0"/>
                        <a:t> cyber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309515"/>
                  </a:ext>
                </a:extLst>
              </a:tr>
              <a:tr h="354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Penggunaan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informasi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melalui</a:t>
                      </a:r>
                      <a:r>
                        <a:rPr lang="en-US" baseline="0" dirty="0" smtClean="0"/>
                        <a:t> media </a:t>
                      </a:r>
                      <a:r>
                        <a:rPr lang="en-US" baseline="0" dirty="0" err="1" smtClean="0"/>
                        <a:t>harus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persetuan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ybs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740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924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9269"/>
            <a:ext cx="10515600" cy="586522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Sesuai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Nawa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Cita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pelaksanaan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  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e-Government  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berkaitan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erat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upaya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membangun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tata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kelola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pemerintahan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bersih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efektif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demokratis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terpercaya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enyelenggaraan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e-Government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rangka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meningkatkan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kualitas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layanan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publik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secara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efektif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efesien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. 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"</a:t>
            </a:r>
            <a:r>
              <a:rPr lang="en-US" sz="4000" dirty="0" err="1">
                <a:solidFill>
                  <a:srgbClr val="C00000"/>
                </a:solidFill>
                <a:latin typeface="Blackadder ITC" panose="04020505051007020D02" pitchFamily="82" charset="0"/>
              </a:rPr>
              <a:t>Acuan</a:t>
            </a:r>
            <a:r>
              <a:rPr lang="en-US" sz="4000" dirty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Blackadder ITC" panose="04020505051007020D02" pitchFamily="82" charset="0"/>
              </a:rPr>
              <a:t>Pemerintah</a:t>
            </a:r>
            <a:r>
              <a:rPr lang="en-US" sz="4000" dirty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Blackadder ITC" panose="04020505051007020D02" pitchFamily="82" charset="0"/>
              </a:rPr>
              <a:t>dalam</a:t>
            </a:r>
            <a:r>
              <a:rPr lang="en-US" sz="4000" dirty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Blackadder ITC" panose="04020505051007020D02" pitchFamily="82" charset="0"/>
              </a:rPr>
              <a:t>merancang</a:t>
            </a:r>
            <a:r>
              <a:rPr lang="en-US" sz="4000" dirty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endParaRPr lang="en-US" sz="4000" dirty="0" smtClean="0">
              <a:solidFill>
                <a:srgbClr val="C00000"/>
              </a:solidFill>
              <a:latin typeface="Blackadder ITC" panose="04020505051007020D02" pitchFamily="8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Roadmap </a:t>
            </a:r>
            <a:r>
              <a:rPr lang="en-US" sz="4000" dirty="0">
                <a:solidFill>
                  <a:srgbClr val="C00000"/>
                </a:solidFill>
                <a:latin typeface="Blackadder ITC" panose="04020505051007020D02" pitchFamily="82" charset="0"/>
              </a:rPr>
              <a:t>e-Government </a:t>
            </a:r>
            <a:r>
              <a:rPr lang="en-US" sz="4000" dirty="0" err="1">
                <a:solidFill>
                  <a:srgbClr val="C00000"/>
                </a:solidFill>
                <a:latin typeface="Blackadder ITC" panose="04020505051007020D02" pitchFamily="82" charset="0"/>
              </a:rPr>
              <a:t>berdasarkan</a:t>
            </a:r>
            <a:r>
              <a:rPr lang="en-US" sz="4000" dirty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Blackadder ITC" panose="04020505051007020D02" pitchFamily="82" charset="0"/>
              </a:rPr>
              <a:t>Trisakti</a:t>
            </a:r>
            <a:r>
              <a:rPr lang="en-US" sz="4000" dirty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Blackadder ITC" panose="04020505051007020D02" pitchFamily="82" charset="0"/>
              </a:rPr>
              <a:t>yakni</a:t>
            </a:r>
            <a:r>
              <a:rPr lang="en-US" sz="4000" dirty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endParaRPr lang="en-US" sz="4000" dirty="0" smtClean="0">
              <a:solidFill>
                <a:srgbClr val="C00000"/>
              </a:solidFill>
              <a:latin typeface="Blackadder ITC" panose="04020505051007020D02" pitchFamily="8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dirty="0" err="1" smtClean="0">
                <a:solidFill>
                  <a:srgbClr val="C00000"/>
                </a:solidFill>
                <a:latin typeface="Blackadder ITC" panose="04020505051007020D02" pitchFamily="82" charset="0"/>
              </a:rPr>
              <a:t>berdaulat</a:t>
            </a:r>
            <a:r>
              <a:rPr lang="en-US" sz="4000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Blackadder ITC" panose="04020505051007020D02" pitchFamily="82" charset="0"/>
              </a:rPr>
              <a:t>dalam</a:t>
            </a:r>
            <a:r>
              <a:rPr lang="en-US" sz="4000" dirty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Blackadder ITC" panose="04020505051007020D02" pitchFamily="82" charset="0"/>
              </a:rPr>
              <a:t>politik</a:t>
            </a:r>
            <a:r>
              <a:rPr lang="en-US" sz="4000" dirty="0">
                <a:solidFill>
                  <a:srgbClr val="C00000"/>
                </a:solidFill>
                <a:latin typeface="Blackadder ITC" panose="04020505051007020D02" pitchFamily="8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Blackadder ITC" panose="04020505051007020D02" pitchFamily="82" charset="0"/>
              </a:rPr>
              <a:t>berdikari</a:t>
            </a:r>
            <a:r>
              <a:rPr lang="en-US" sz="4000" dirty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Blackadder ITC" panose="04020505051007020D02" pitchFamily="82" charset="0"/>
              </a:rPr>
              <a:t>dalam</a:t>
            </a:r>
            <a:r>
              <a:rPr lang="en-US" sz="4000" dirty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Blackadder ITC" panose="04020505051007020D02" pitchFamily="82" charset="0"/>
              </a:rPr>
              <a:t>ekonomi</a:t>
            </a:r>
            <a:r>
              <a:rPr lang="en-US" sz="4000" dirty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Blackadder ITC" panose="04020505051007020D02" pitchFamily="82" charset="0"/>
              </a:rPr>
              <a:t>serta</a:t>
            </a:r>
            <a:r>
              <a:rPr lang="en-US" sz="4000" dirty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Blackadder ITC" panose="04020505051007020D02" pitchFamily="82" charset="0"/>
              </a:rPr>
              <a:t>berkepribadian</a:t>
            </a:r>
            <a:r>
              <a:rPr lang="en-US" sz="4000" dirty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Blackadder ITC" panose="04020505051007020D02" pitchFamily="82" charset="0"/>
              </a:rPr>
              <a:t>dalam</a:t>
            </a:r>
            <a:r>
              <a:rPr lang="en-US" sz="4000" dirty="0">
                <a:solidFill>
                  <a:srgbClr val="C00000"/>
                </a:solidFill>
                <a:latin typeface="Blackadder ITC" panose="04020505051007020D02" pitchFamily="8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Blackadder ITC" panose="04020505051007020D02" pitchFamily="82" charset="0"/>
              </a:rPr>
              <a:t>kebudayaan</a:t>
            </a:r>
            <a:r>
              <a:rPr lang="en-US" sz="4000" dirty="0" smtClean="0">
                <a:solidFill>
                  <a:srgbClr val="C00000"/>
                </a:solidFill>
                <a:latin typeface="Blackadder ITC" panose="04020505051007020D02" pitchFamily="82" charset="0"/>
              </a:rPr>
              <a:t>,"</a:t>
            </a:r>
            <a:endParaRPr lang="en-US" sz="4000" dirty="0">
              <a:solidFill>
                <a:srgbClr val="C00000"/>
              </a:solidFill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4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385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Agency FB</vt:lpstr>
      <vt:lpstr>Algerian</vt:lpstr>
      <vt:lpstr>Arial</vt:lpstr>
      <vt:lpstr>Bauhaus 93</vt:lpstr>
      <vt:lpstr>Blackadder ITC</vt:lpstr>
      <vt:lpstr>Calibri</vt:lpstr>
      <vt:lpstr>Calibri Light</vt:lpstr>
      <vt:lpstr>Wingdings</vt:lpstr>
      <vt:lpstr>Office Theme</vt:lpstr>
      <vt:lpstr>PowerPoint Presentation</vt:lpstr>
      <vt:lpstr>E-GOVERNMENT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V5V5Aspire</dc:creator>
  <cp:lastModifiedBy>Nia</cp:lastModifiedBy>
  <cp:revision>17</cp:revision>
  <dcterms:created xsi:type="dcterms:W3CDTF">2014-10-03T04:31:55Z</dcterms:created>
  <dcterms:modified xsi:type="dcterms:W3CDTF">2018-01-16T01:31:58Z</dcterms:modified>
</cp:coreProperties>
</file>