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5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DE49AB-615C-4AC7-AA23-8916F0A4FE6C}" type="datetimeFigureOut">
              <a:rPr lang="en-US" smtClean="0"/>
              <a:pPr/>
              <a:t>6/10/2020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CD9CC2-059D-460F-9C42-29444A069B1F}" type="slidenum">
              <a:rPr lang="en-US" smtClean="0"/>
              <a:pPr/>
              <a:t>‹#›</a:t>
            </a:fld>
            <a:endParaRPr lang="en-US"/>
          </a:p>
        </p:txBody>
      </p:sp>
    </p:spTree>
    <p:extLst>
      <p:ext uri="{BB962C8B-B14F-4D97-AF65-F5344CB8AC3E}">
        <p14:creationId xmlns:p14="http://schemas.microsoft.com/office/powerpoint/2010/main" val="4142996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F51ED62-04B5-4E1E-B6AA-D0A5992A1F7E}" type="slidenum">
              <a:rPr lang="en-US"/>
              <a:pPr/>
              <a:t>13</a:t>
            </a:fld>
            <a:endParaRPr lang="en-US"/>
          </a:p>
        </p:txBody>
      </p:sp>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p:txBody>
          <a:bodyPr/>
          <a:lstStyle/>
          <a:p>
            <a:pPr>
              <a:spcBef>
                <a:spcPct val="0"/>
              </a:spcBef>
            </a:pPr>
            <a:endParaRPr lang="en-US"/>
          </a:p>
        </p:txBody>
      </p:sp>
      <p:sp>
        <p:nvSpPr>
          <p:cNvPr id="83972"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2E7BBBC9-1D19-4EEA-B43D-A584B72C4852}" type="slidenum">
              <a:rPr lang="en-US" sz="1200">
                <a:latin typeface="Calibri" pitchFamily="34" charset="0"/>
              </a:rPr>
              <a:pPr algn="r"/>
              <a:t>13</a:t>
            </a:fld>
            <a:endParaRPr lang="en-US" sz="1200">
              <a:latin typeface="Calibri" pitchFamily="34" charset="0"/>
            </a:endParaRPr>
          </a:p>
        </p:txBody>
      </p:sp>
    </p:spTree>
    <p:extLst>
      <p:ext uri="{BB962C8B-B14F-4D97-AF65-F5344CB8AC3E}">
        <p14:creationId xmlns:p14="http://schemas.microsoft.com/office/powerpoint/2010/main" val="1085465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6/10/2020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6/10/2020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6/10/2020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6/10/2020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6/10/2020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6/10/2020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6/10/2020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6/10/2020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6/10/2020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6/10/2020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6/10/2020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6/10/2020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dirty="0" smtClean="0"/>
              <a:t>PENINGKATAN PRODUKTIVITAS DAN KUALITAS</a:t>
            </a:r>
            <a:endParaRPr lang="en-US" dirty="0"/>
          </a:p>
        </p:txBody>
      </p:sp>
      <p:sp>
        <p:nvSpPr>
          <p:cNvPr id="3" name="Subtitle 2"/>
          <p:cNvSpPr>
            <a:spLocks noGrp="1"/>
          </p:cNvSpPr>
          <p:nvPr>
            <p:ph type="subTitle" idx="1"/>
          </p:nvPr>
        </p:nvSpPr>
        <p:spPr>
          <a:xfrm>
            <a:off x="685800" y="4038599"/>
            <a:ext cx="7772400" cy="772711"/>
          </a:xfrm>
        </p:spPr>
        <p:txBody>
          <a:bodyPr>
            <a:normAutofit/>
          </a:bodyPr>
          <a:lstStyle/>
          <a:p>
            <a:r>
              <a:rPr lang="id-ID" b="1" dirty="0" smtClean="0"/>
              <a:t>Pertemuan ke </a:t>
            </a:r>
            <a:r>
              <a:rPr lang="id-ID" b="1" dirty="0" smtClean="0"/>
              <a:t>9</a:t>
            </a:r>
            <a:endParaRPr lang="id-ID" b="1"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marL="0" indent="0" algn="just">
              <a:buNone/>
            </a:pPr>
            <a:r>
              <a:rPr lang="id-ID" sz="2400" dirty="0" smtClean="0">
                <a:latin typeface="Times New Roman" pitchFamily="18" charset="0"/>
                <a:cs typeface="Times New Roman" pitchFamily="18" charset="0"/>
              </a:rPr>
              <a:t>Demikian pula dikemukakan Gaffar (2001:143): bahwa individu yang kreatif yang menghasilkan produk yang bermutu, dapat diamati secara berguna bagi masyarakat,  maksudnya berkenaan dengan kontribusi individu secara kualitatif, yang mempunyai dampak positif bagi masyarakat.</a:t>
            </a:r>
          </a:p>
          <a:p>
            <a:pPr marL="0" indent="0" algn="just">
              <a:buNone/>
            </a:pPr>
            <a:r>
              <a:rPr lang="id-ID" sz="2400" dirty="0" smtClean="0">
                <a:latin typeface="Times New Roman" pitchFamily="18" charset="0"/>
                <a:cs typeface="Times New Roman" pitchFamily="18" charset="0"/>
              </a:rPr>
              <a:t>Pribadi yang produktif akan lebih kreatif dalam berhubungan dengan dunia disekitarnya dengan cara menciptakan suatu hasil yang bernilai (</a:t>
            </a:r>
            <a:r>
              <a:rPr lang="id-ID" sz="2400" i="1" dirty="0" smtClean="0">
                <a:latin typeface="Times New Roman" pitchFamily="18" charset="0"/>
                <a:cs typeface="Times New Roman" pitchFamily="18" charset="0"/>
              </a:rPr>
              <a:t>creation value</a:t>
            </a:r>
            <a:r>
              <a:rPr lang="id-ID" sz="2400" dirty="0" smtClean="0">
                <a:latin typeface="Times New Roman" pitchFamily="18" charset="0"/>
                <a:cs typeface="Times New Roman" pitchFamily="18" charset="0"/>
              </a:rPr>
              <a:t>). Menciptakan suatu hasil karya melalui kemampuan dan menggunakan pikiran serta perasaannya.</a:t>
            </a:r>
          </a:p>
          <a:p>
            <a:pPr marL="0" indent="0" algn="just">
              <a:buNone/>
            </a:pPr>
            <a:r>
              <a:rPr lang="id-ID" sz="2400" dirty="0" smtClean="0">
                <a:latin typeface="Times New Roman" pitchFamily="18" charset="0"/>
                <a:cs typeface="Times New Roman" pitchFamily="18" charset="0"/>
              </a:rPr>
              <a:t>Individu yang kreatif dapat dikatakan sebagai seseorang yang tinggi independensinya, inovatif dalam pendekatan masalah, terbuka terhadap suatu pengalaman baru yang lebih luas, ditandai</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lnSpcReduction="10000"/>
          </a:bodyPr>
          <a:lstStyle/>
          <a:p>
            <a:pPr>
              <a:buNone/>
            </a:pPr>
            <a:r>
              <a:rPr lang="id-ID" sz="2400" dirty="0" smtClean="0">
                <a:latin typeface="Times New Roman" pitchFamily="18" charset="0"/>
                <a:cs typeface="Times New Roman" pitchFamily="18" charset="0"/>
              </a:rPr>
              <a:t>Dengan spontanitas, fleksibilitas dan kompleksitas pandangan.</a:t>
            </a:r>
          </a:p>
          <a:p>
            <a:pPr marL="0" indent="0" algn="just">
              <a:buNone/>
            </a:pPr>
            <a:r>
              <a:rPr lang="id-ID" sz="2400" dirty="0" smtClean="0">
                <a:latin typeface="Times New Roman" pitchFamily="18" charset="0"/>
                <a:cs typeface="Times New Roman" pitchFamily="18" charset="0"/>
              </a:rPr>
              <a:t>Jadi </a:t>
            </a:r>
            <a:r>
              <a:rPr lang="id-ID" sz="2400" i="1" dirty="0" smtClean="0">
                <a:latin typeface="Times New Roman" pitchFamily="18" charset="0"/>
                <a:cs typeface="Times New Roman" pitchFamily="18" charset="0"/>
              </a:rPr>
              <a:t>produktivitas merupakan kemampuan seseorang untuk menggunakan kekuatannya dan mewujudkan segenap potensi yang apa adanya. Menggunakan kemampuan atau mewujudkan segenap potensi guna mewujudkan kreativitas.</a:t>
            </a:r>
          </a:p>
          <a:p>
            <a:pPr marL="0" indent="0" algn="just">
              <a:buNone/>
            </a:pPr>
            <a:r>
              <a:rPr lang="id-ID" sz="2400" dirty="0" smtClean="0">
                <a:latin typeface="Times New Roman" pitchFamily="18" charset="0"/>
                <a:cs typeface="Times New Roman" pitchFamily="18" charset="0"/>
              </a:rPr>
              <a:t>Widjana (200</a:t>
            </a:r>
            <a:r>
              <a:rPr lang="en-US" sz="2400" dirty="0" smtClean="0">
                <a:latin typeface="Times New Roman" pitchFamily="18" charset="0"/>
                <a:cs typeface="Times New Roman" pitchFamily="18" charset="0"/>
              </a:rPr>
              <a:t>9</a:t>
            </a:r>
            <a:r>
              <a:rPr lang="id-ID" sz="2400" dirty="0" smtClean="0">
                <a:latin typeface="Times New Roman" pitchFamily="18" charset="0"/>
                <a:cs typeface="Times New Roman" pitchFamily="18" charset="0"/>
              </a:rPr>
              <a:t>) memberikan pandangan tentang pribadi yang produktif adalah  pribadi yang sehat mental, sbb:</a:t>
            </a:r>
          </a:p>
          <a:p>
            <a:pPr>
              <a:lnSpc>
                <a:spcPct val="90000"/>
              </a:lnSpc>
              <a:buFontTx/>
              <a:buNone/>
            </a:pPr>
            <a:r>
              <a:rPr lang="en-US" sz="2400" dirty="0" smtClean="0">
                <a:latin typeface="Times New Roman" pitchFamily="18" charset="0"/>
                <a:cs typeface="Times New Roman" pitchFamily="18" charset="0"/>
              </a:rPr>
              <a:t>CIRI-CIRI  INDIVIDU YANG SEHAT MENTAL</a:t>
            </a:r>
          </a:p>
          <a:p>
            <a:pPr>
              <a:lnSpc>
                <a:spcPct val="90000"/>
              </a:lnSpc>
              <a:buNone/>
            </a:pPr>
            <a:r>
              <a:rPr lang="id-ID" sz="2400" dirty="0" smtClean="0">
                <a:latin typeface="Times New Roman" pitchFamily="18" charset="0"/>
                <a:cs typeface="Times New Roman" pitchFamily="18" charset="0"/>
              </a:rPr>
              <a:t>1.  </a:t>
            </a:r>
            <a:r>
              <a:rPr lang="en-US" sz="2400" dirty="0" err="1" smtClean="0">
                <a:latin typeface="Times New Roman" pitchFamily="18" charset="0"/>
                <a:cs typeface="Times New Roman" pitchFamily="18" charset="0"/>
              </a:rPr>
              <a:t>Bertingkah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laku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percaya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diri</a:t>
            </a:r>
            <a:endParaRPr lang="en-US" sz="2400" dirty="0" smtClean="0">
              <a:latin typeface="Times New Roman" pitchFamily="18" charset="0"/>
              <a:cs typeface="Times New Roman" pitchFamily="18" charset="0"/>
            </a:endParaRPr>
          </a:p>
          <a:p>
            <a:pPr>
              <a:lnSpc>
                <a:spcPct val="90000"/>
              </a:lnSpc>
              <a:buNone/>
            </a:pPr>
            <a:r>
              <a:rPr lang="id-ID" sz="2400" dirty="0" smtClean="0">
                <a:latin typeface="Times New Roman" pitchFamily="18" charset="0"/>
                <a:cs typeface="Times New Roman" pitchFamily="18" charset="0"/>
              </a:rPr>
              <a:t>2.  </a:t>
            </a:r>
            <a:r>
              <a:rPr lang="en-US" sz="2400" dirty="0" err="1" smtClean="0">
                <a:latin typeface="Times New Roman" pitchFamily="18" charset="0"/>
                <a:cs typeface="Times New Roman" pitchFamily="18" charset="0"/>
              </a:rPr>
              <a:t>Mampu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mengambil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keputusan</a:t>
            </a:r>
            <a:endParaRPr lang="en-US" sz="2400" dirty="0" smtClean="0">
              <a:latin typeface="Times New Roman" pitchFamily="18" charset="0"/>
              <a:cs typeface="Times New Roman" pitchFamily="18" charset="0"/>
            </a:endParaRPr>
          </a:p>
          <a:p>
            <a:pPr>
              <a:lnSpc>
                <a:spcPct val="90000"/>
              </a:lnSpc>
              <a:buNone/>
            </a:pPr>
            <a:r>
              <a:rPr lang="id-ID" sz="2400" dirty="0" smtClean="0">
                <a:latin typeface="Times New Roman" pitchFamily="18" charset="0"/>
                <a:cs typeface="Times New Roman" pitchFamily="18" charset="0"/>
              </a:rPr>
              <a:t>3.  </a:t>
            </a:r>
            <a:r>
              <a:rPr lang="en-US" sz="2400" dirty="0" err="1" smtClean="0">
                <a:latin typeface="Times New Roman" pitchFamily="18" charset="0"/>
                <a:cs typeface="Times New Roman" pitchFamily="18" charset="0"/>
              </a:rPr>
              <a:t>Menunjukkan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komitmen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untuk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tujuan</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tepat</a:t>
            </a:r>
            <a:endParaRPr lang="en-US" sz="2400" dirty="0" smtClean="0">
              <a:latin typeface="Times New Roman" pitchFamily="18" charset="0"/>
              <a:cs typeface="Times New Roman" pitchFamily="18" charset="0"/>
            </a:endParaRPr>
          </a:p>
          <a:p>
            <a:pPr>
              <a:lnSpc>
                <a:spcPct val="90000"/>
              </a:lnSpc>
              <a:buNone/>
            </a:pPr>
            <a:r>
              <a:rPr lang="id-ID" sz="2400" dirty="0" smtClean="0">
                <a:latin typeface="Times New Roman" pitchFamily="18" charset="0"/>
                <a:cs typeface="Times New Roman" pitchFamily="18" charset="0"/>
              </a:rPr>
              <a:t>4.  </a:t>
            </a:r>
            <a:r>
              <a:rPr lang="en-US" sz="2400" dirty="0" err="1" smtClean="0">
                <a:latin typeface="Times New Roman" pitchFamily="18" charset="0"/>
                <a:cs typeface="Times New Roman" pitchFamily="18" charset="0"/>
              </a:rPr>
              <a:t>Mampu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menilai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situasi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secara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objektif</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bertindak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secara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rasional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efektif</a:t>
            </a:r>
            <a:endParaRPr lang="en-US" sz="2400" dirty="0" smtClean="0">
              <a:latin typeface="Times New Roman" pitchFamily="18" charset="0"/>
              <a:cs typeface="Times New Roman" pitchFamily="18" charset="0"/>
            </a:endParaRPr>
          </a:p>
          <a:p>
            <a:pPr>
              <a:lnSpc>
                <a:spcPct val="90000"/>
              </a:lnSpc>
              <a:buNone/>
            </a:pP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a:lnSpc>
                <a:spcPct val="90000"/>
              </a:lnSpc>
              <a:buNone/>
            </a:pPr>
            <a:r>
              <a:rPr lang="id-ID" sz="2400" dirty="0" smtClean="0"/>
              <a:t>5</a:t>
            </a:r>
            <a:r>
              <a:rPr lang="id-ID"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Mau </a:t>
            </a:r>
            <a:r>
              <a:rPr lang="en-US" sz="2400" dirty="0" err="1" smtClean="0">
                <a:latin typeface="Times New Roman" pitchFamily="18" charset="0"/>
                <a:cs typeface="Times New Roman" pitchFamily="18" charset="0"/>
              </a:rPr>
              <a:t>belajar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kesalahan</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dibuatnya</a:t>
            </a:r>
            <a:endParaRPr lang="en-US" sz="2400" dirty="0" smtClean="0">
              <a:latin typeface="Times New Roman" pitchFamily="18" charset="0"/>
              <a:cs typeface="Times New Roman" pitchFamily="18" charset="0"/>
            </a:endParaRPr>
          </a:p>
          <a:p>
            <a:pPr>
              <a:lnSpc>
                <a:spcPct val="90000"/>
              </a:lnSpc>
              <a:buNone/>
            </a:pPr>
            <a:r>
              <a:rPr lang="id-ID" sz="2400" dirty="0" smtClean="0">
                <a:latin typeface="Times New Roman" pitchFamily="18" charset="0"/>
                <a:cs typeface="Times New Roman" pitchFamily="18" charset="0"/>
              </a:rPr>
              <a:t>6.  </a:t>
            </a:r>
            <a:r>
              <a:rPr lang="en-US" sz="2400" dirty="0" err="1" smtClean="0">
                <a:latin typeface="Times New Roman" pitchFamily="18" charset="0"/>
                <a:cs typeface="Times New Roman" pitchFamily="18" charset="0"/>
              </a:rPr>
              <a:t>Mampu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memanfaatkan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kecerdasannya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untuk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mengatasi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krisis</a:t>
            </a:r>
            <a:endParaRPr lang="en-US" sz="2400" dirty="0" smtClean="0">
              <a:latin typeface="Times New Roman" pitchFamily="18" charset="0"/>
              <a:cs typeface="Times New Roman" pitchFamily="18" charset="0"/>
            </a:endParaRPr>
          </a:p>
          <a:p>
            <a:pPr marL="0" indent="0" algn="just">
              <a:lnSpc>
                <a:spcPct val="90000"/>
              </a:lnSpc>
              <a:buNone/>
            </a:pPr>
            <a:r>
              <a:rPr lang="en-US" sz="2400" dirty="0" smtClean="0">
                <a:latin typeface="Times New Roman" pitchFamily="18" charset="0"/>
                <a:cs typeface="Times New Roman" pitchFamily="18" charset="0"/>
              </a:rPr>
              <a:t>  </a:t>
            </a:r>
            <a:r>
              <a:rPr lang="id-ID" sz="2400" dirty="0" smtClean="0">
                <a:latin typeface="Times New Roman" pitchFamily="18" charset="0"/>
                <a:cs typeface="Times New Roman" pitchFamily="18" charset="0"/>
              </a:rPr>
              <a:t>7.  </a:t>
            </a:r>
            <a:r>
              <a:rPr lang="en-US" sz="2400" dirty="0" err="1" smtClean="0">
                <a:latin typeface="Times New Roman" pitchFamily="18" charset="0"/>
                <a:cs typeface="Times New Roman" pitchFamily="18" charset="0"/>
              </a:rPr>
              <a:t>Memahami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motivasi</a:t>
            </a:r>
            <a:r>
              <a:rPr lang="en-US" sz="2400" dirty="0" smtClean="0">
                <a:latin typeface="Times New Roman" pitchFamily="18" charset="0"/>
                <a:cs typeface="Times New Roman" pitchFamily="18" charset="0"/>
              </a:rPr>
              <a:t>, beliefs, </a:t>
            </a:r>
            <a:r>
              <a:rPr lang="en-US" sz="2400" dirty="0" err="1" smtClean="0">
                <a:latin typeface="Times New Roman" pitchFamily="18" charset="0"/>
                <a:cs typeface="Times New Roman" pitchFamily="18" charset="0"/>
              </a:rPr>
              <a:t>perasaan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nilai-nilai</a:t>
            </a:r>
            <a:r>
              <a:rPr lang="en-US" sz="2400" dirty="0" smtClean="0">
                <a:latin typeface="Times New Roman" pitchFamily="18" charset="0"/>
                <a:cs typeface="Times New Roman" pitchFamily="18" charset="0"/>
              </a:rPr>
              <a:t> yang </a:t>
            </a:r>
            <a:endParaRPr lang="id-ID" sz="2400" dirty="0" smtClean="0">
              <a:latin typeface="Times New Roman" pitchFamily="18" charset="0"/>
              <a:cs typeface="Times New Roman" pitchFamily="18" charset="0"/>
            </a:endParaRPr>
          </a:p>
          <a:p>
            <a:pPr marL="0" indent="0" algn="just">
              <a:lnSpc>
                <a:spcPct val="90000"/>
              </a:lnSpc>
              <a:buNone/>
            </a:pPr>
            <a:r>
              <a:rPr lang="id-ID"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dianutnya</a:t>
            </a:r>
            <a:r>
              <a:rPr lang="en-US" sz="2400" dirty="0" smtClean="0">
                <a:latin typeface="Times New Roman" pitchFamily="18" charset="0"/>
                <a:cs typeface="Times New Roman" pitchFamily="18" charset="0"/>
              </a:rPr>
              <a:t>.</a:t>
            </a:r>
            <a:endParaRPr lang="id-ID" sz="2400" dirty="0" smtClean="0">
              <a:latin typeface="Times New Roman" pitchFamily="18" charset="0"/>
              <a:cs typeface="Times New Roman" pitchFamily="18" charset="0"/>
            </a:endParaRPr>
          </a:p>
          <a:p>
            <a:pPr marL="0" indent="0" algn="just">
              <a:buFontTx/>
              <a:buNone/>
            </a:pPr>
            <a:r>
              <a:rPr lang="id-ID" sz="2400" dirty="0" smtClean="0">
                <a:latin typeface="Times New Roman" pitchFamily="18" charset="0"/>
                <a:cs typeface="Times New Roman" pitchFamily="18" charset="0"/>
              </a:rPr>
              <a:t>     Dalam kaitannya  </a:t>
            </a:r>
            <a:r>
              <a:rPr lang="en-US" sz="2400" dirty="0" smtClean="0">
                <a:latin typeface="Times New Roman" pitchFamily="18" charset="0"/>
                <a:cs typeface="Times New Roman" pitchFamily="18" charset="0"/>
              </a:rPr>
              <a:t>MOTIVASI </a:t>
            </a:r>
            <a:r>
              <a:rPr lang="id-ID" sz="2400" dirty="0" smtClean="0">
                <a:latin typeface="Times New Roman" pitchFamily="18" charset="0"/>
                <a:cs typeface="Times New Roman" pitchFamily="18" charset="0"/>
              </a:rPr>
              <a:t> merupakan unsur yang penting dalam membuat pribadi yang produktif karena motivasi merupakan </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faktor</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menggerakkan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mengarahkan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tingkah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laku</a:t>
            </a:r>
            <a:endParaRPr lang="en-US" sz="2400" dirty="0" smtClean="0">
              <a:latin typeface="Times New Roman" pitchFamily="18" charset="0"/>
              <a:cs typeface="Times New Roman" pitchFamily="18" charset="0"/>
            </a:endParaRPr>
          </a:p>
          <a:p>
            <a:pPr marL="0" indent="0">
              <a:buFontTx/>
              <a:buNone/>
            </a:pPr>
            <a:r>
              <a:rPr lang="en-US" sz="2400" dirty="0" err="1" smtClean="0">
                <a:latin typeface="Times New Roman" pitchFamily="18" charset="0"/>
                <a:cs typeface="Times New Roman" pitchFamily="18" charset="0"/>
              </a:rPr>
              <a:t>Motivasi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Biologis</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Lapar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haus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seksual</a:t>
            </a:r>
            <a:endParaRPr lang="en-US" sz="2400" dirty="0" smtClean="0">
              <a:latin typeface="Times New Roman" pitchFamily="18" charset="0"/>
              <a:cs typeface="Times New Roman" pitchFamily="18" charset="0"/>
            </a:endParaRPr>
          </a:p>
          <a:p>
            <a:pPr>
              <a:buFontTx/>
              <a:buNone/>
            </a:pPr>
            <a:r>
              <a:rPr lang="en-US" sz="2400" dirty="0" err="1" smtClean="0">
                <a:latin typeface="Times New Roman" pitchFamily="18" charset="0"/>
                <a:cs typeface="Times New Roman" pitchFamily="18" charset="0"/>
              </a:rPr>
              <a:t>Motivasi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Sosial</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Prestasi</a:t>
            </a:r>
            <a:r>
              <a:rPr lang="id-ID"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Persahabatan</a:t>
            </a:r>
            <a:r>
              <a:rPr lang="en-US" sz="2400" dirty="0" smtClean="0">
                <a:latin typeface="Times New Roman" pitchFamily="18" charset="0"/>
                <a:cs typeface="Times New Roman" pitchFamily="18" charset="0"/>
              </a:rPr>
              <a:t>, </a:t>
            </a:r>
            <a:r>
              <a:rPr lang="id-ID"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Kekuasaan</a:t>
            </a:r>
            <a:r>
              <a:rPr lang="en-US" sz="2400" dirty="0" smtClean="0">
                <a:latin typeface="Times New Roman" pitchFamily="18" charset="0"/>
                <a:cs typeface="Times New Roman" pitchFamily="18" charset="0"/>
              </a:rPr>
              <a:t>.  </a:t>
            </a:r>
          </a:p>
          <a:p>
            <a:r>
              <a:rPr lang="en-US" sz="2400" dirty="0" smtClean="0">
                <a:latin typeface="Times New Roman" pitchFamily="18" charset="0"/>
                <a:cs typeface="Times New Roman" pitchFamily="18" charset="0"/>
              </a:rPr>
              <a:t>MOTIF :  </a:t>
            </a:r>
            <a:r>
              <a:rPr lang="en-US" sz="2400" dirty="0" err="1" smtClean="0">
                <a:latin typeface="Times New Roman" pitchFamily="18" charset="0"/>
                <a:cs typeface="Times New Roman" pitchFamily="18" charset="0"/>
              </a:rPr>
              <a:t>setiap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kondisi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organisme</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mem</a:t>
            </a:r>
            <a:r>
              <a:rPr lang="id-ID" sz="2400" dirty="0" smtClean="0">
                <a:latin typeface="Times New Roman" pitchFamily="18" charset="0"/>
                <a:cs typeface="Times New Roman" pitchFamily="18" charset="0"/>
              </a:rPr>
              <a:t>p</a:t>
            </a:r>
            <a:r>
              <a:rPr lang="en-US" sz="2400" dirty="0" err="1" smtClean="0">
                <a:latin typeface="Times New Roman" pitchFamily="18" charset="0"/>
                <a:cs typeface="Times New Roman" pitchFamily="18" charset="0"/>
              </a:rPr>
              <a:t>engaruhi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kesiapannya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untuk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memulai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atau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melanjutkan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rangkaian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tingkah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laku</a:t>
            </a:r>
            <a:endParaRPr lang="en-US" sz="2400" dirty="0" smtClean="0">
              <a:latin typeface="Times New Roman" pitchFamily="18" charset="0"/>
              <a:cs typeface="Times New Roman" pitchFamily="18" charset="0"/>
            </a:endParaRPr>
          </a:p>
          <a:p>
            <a:endParaRPr lang="en-US" sz="2400" dirty="0" smtClean="0"/>
          </a:p>
          <a:p>
            <a:pPr>
              <a:lnSpc>
                <a:spcPct val="90000"/>
              </a:lnSpc>
            </a:pPr>
            <a:endParaRPr lang="id-ID" sz="2400" dirty="0" smtClean="0"/>
          </a:p>
          <a:p>
            <a:pPr>
              <a:lnSpc>
                <a:spcPct val="90000"/>
              </a:lnSpc>
            </a:pPr>
            <a:endParaRPr lang="id-ID" sz="2400" dirty="0" smtClean="0"/>
          </a:p>
          <a:p>
            <a:pPr>
              <a:lnSpc>
                <a:spcPct val="90000"/>
              </a:lnSpc>
              <a:buNone/>
            </a:pPr>
            <a:endParaRPr lang="en-US" sz="2400" dirty="0" smtClean="0"/>
          </a:p>
          <a:p>
            <a:pPr algn="just">
              <a:buNone/>
            </a:pP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p:cNvSpPr>
            <a:spLocks noGrp="1"/>
          </p:cNvSpPr>
          <p:nvPr>
            <p:ph type="title" idx="4294967295"/>
          </p:nvPr>
        </p:nvSpPr>
        <p:spPr>
          <a:xfrm>
            <a:off x="0" y="274638"/>
            <a:ext cx="8229600" cy="785812"/>
          </a:xfrm>
        </p:spPr>
        <p:txBody>
          <a:bodyPr anchor="b">
            <a:normAutofit fontScale="90000"/>
          </a:bodyPr>
          <a:lstStyle/>
          <a:p>
            <a:r>
              <a:rPr lang="id-ID" sz="4700" dirty="0" smtClean="0"/>
              <a:t> </a:t>
            </a:r>
            <a:endParaRPr lang="en-US" sz="4700" dirty="0"/>
          </a:p>
        </p:txBody>
      </p:sp>
      <p:sp>
        <p:nvSpPr>
          <p:cNvPr id="82947" name="Content Placeholder 2"/>
          <p:cNvSpPr>
            <a:spLocks noGrp="1"/>
          </p:cNvSpPr>
          <p:nvPr>
            <p:ph sz="quarter" idx="4294967295"/>
          </p:nvPr>
        </p:nvSpPr>
        <p:spPr>
          <a:xfrm>
            <a:off x="228601" y="1565275"/>
            <a:ext cx="8229600" cy="4911725"/>
          </a:xfrm>
          <a:solidFill>
            <a:schemeClr val="bg1"/>
          </a:solidFill>
          <a:ln cap="flat">
            <a:solidFill>
              <a:schemeClr val="bg2"/>
            </a:solidFill>
          </a:ln>
        </p:spPr>
        <p:txBody>
          <a:bodyPr>
            <a:normAutofit lnSpcReduction="10000"/>
          </a:bodyPr>
          <a:lstStyle/>
          <a:p>
            <a:pPr algn="ctr">
              <a:buFontTx/>
              <a:buNone/>
            </a:pPr>
            <a:r>
              <a:rPr lang="en-US" sz="2400" b="1" dirty="0"/>
              <a:t>KUALIFIKASI MANUSIA</a:t>
            </a:r>
          </a:p>
          <a:p>
            <a:pPr algn="ctr">
              <a:buFontTx/>
              <a:buNone/>
            </a:pPr>
            <a:r>
              <a:rPr lang="en-US" sz="2000" b="1" dirty="0" smtClean="0"/>
              <a:t>MOTIVATION</a:t>
            </a:r>
          </a:p>
          <a:p>
            <a:pPr algn="ctr">
              <a:buFontTx/>
              <a:buNone/>
            </a:pPr>
            <a:endParaRPr lang="en-US" sz="2000" b="1" dirty="0" smtClean="0"/>
          </a:p>
          <a:p>
            <a:pPr algn="ctr">
              <a:buFontTx/>
              <a:buNone/>
            </a:pPr>
            <a:r>
              <a:rPr lang="en-US" sz="2000" dirty="0" smtClean="0"/>
              <a:t>     </a:t>
            </a:r>
            <a:endParaRPr lang="en-US" sz="2000" dirty="0"/>
          </a:p>
          <a:p>
            <a:pPr algn="just">
              <a:buFontTx/>
              <a:buNone/>
            </a:pPr>
            <a:r>
              <a:rPr lang="en-US" sz="2000" dirty="0"/>
              <a:t>      </a:t>
            </a:r>
            <a:endParaRPr lang="id-ID" sz="2000" dirty="0" smtClean="0"/>
          </a:p>
          <a:p>
            <a:pPr algn="just">
              <a:buFontTx/>
              <a:buNone/>
            </a:pPr>
            <a:r>
              <a:rPr lang="id-ID" sz="2000" dirty="0" smtClean="0"/>
              <a:t>            </a:t>
            </a:r>
            <a:r>
              <a:rPr lang="en-US" sz="2000" dirty="0" smtClean="0"/>
              <a:t>  </a:t>
            </a:r>
            <a:r>
              <a:rPr lang="en-US" sz="2000" b="1" dirty="0"/>
              <a:t>ATITUDE               </a:t>
            </a:r>
            <a:r>
              <a:rPr lang="en-US" sz="2000" b="1" dirty="0" smtClean="0"/>
              <a:t>PERCEPTION</a:t>
            </a:r>
            <a:endParaRPr lang="en-US" sz="2000" b="1" dirty="0"/>
          </a:p>
          <a:p>
            <a:pPr algn="r">
              <a:buFontTx/>
              <a:buNone/>
            </a:pPr>
            <a:r>
              <a:rPr lang="en-US" sz="2000" b="1" dirty="0"/>
              <a:t>                           </a:t>
            </a:r>
            <a:r>
              <a:rPr lang="en-US" sz="2000" b="1" dirty="0" smtClean="0"/>
              <a:t>   INDIVIDUAL</a:t>
            </a:r>
            <a:endParaRPr lang="en-US" sz="2000" b="1" dirty="0"/>
          </a:p>
          <a:p>
            <a:pPr algn="r">
              <a:buFontTx/>
              <a:buNone/>
            </a:pPr>
            <a:r>
              <a:rPr lang="en-US" sz="2000" b="1" dirty="0"/>
              <a:t>BEHAVIOR</a:t>
            </a:r>
          </a:p>
          <a:p>
            <a:pPr algn="just">
              <a:buFontTx/>
              <a:buNone/>
            </a:pPr>
            <a:r>
              <a:rPr lang="en-US" sz="2000" b="1" dirty="0"/>
              <a:t> </a:t>
            </a:r>
            <a:endParaRPr lang="id-ID" sz="2000" b="1" dirty="0" smtClean="0"/>
          </a:p>
          <a:p>
            <a:pPr algn="just">
              <a:buFontTx/>
              <a:buNone/>
            </a:pPr>
            <a:r>
              <a:rPr lang="id-ID" sz="2000" b="1" dirty="0" smtClean="0"/>
              <a:t>        </a:t>
            </a:r>
            <a:r>
              <a:rPr lang="en-US" sz="2000" b="1" dirty="0" smtClean="0"/>
              <a:t>  </a:t>
            </a:r>
            <a:r>
              <a:rPr lang="en-US" sz="2000" b="1" dirty="0"/>
              <a:t>PERSONALITY             </a:t>
            </a:r>
            <a:r>
              <a:rPr lang="id-ID" sz="2000" b="1" dirty="0" smtClean="0"/>
              <a:t> </a:t>
            </a:r>
            <a:r>
              <a:rPr lang="en-US" sz="2000" b="1" dirty="0" smtClean="0"/>
              <a:t>LEARNING</a:t>
            </a:r>
            <a:endParaRPr lang="en-US" sz="2000" b="1" dirty="0"/>
          </a:p>
          <a:p>
            <a:pPr algn="ctr">
              <a:buFontTx/>
              <a:buNone/>
            </a:pPr>
            <a:endParaRPr lang="en-US" sz="2000" b="1" dirty="0"/>
          </a:p>
          <a:p>
            <a:pPr algn="ctr">
              <a:buFontTx/>
              <a:buNone/>
            </a:pPr>
            <a:endParaRPr lang="en-US" sz="2000" b="1" dirty="0"/>
          </a:p>
          <a:p>
            <a:pPr algn="ctr">
              <a:buFontTx/>
              <a:buNone/>
            </a:pPr>
            <a:r>
              <a:rPr lang="en-US" sz="2000" b="1" dirty="0" smtClean="0"/>
              <a:t>     ABILITY</a:t>
            </a:r>
            <a:endParaRPr lang="en-US" sz="2000" b="1" dirty="0"/>
          </a:p>
          <a:p>
            <a:pPr algn="ctr">
              <a:buFontTx/>
              <a:buNone/>
            </a:pPr>
            <a:r>
              <a:rPr lang="id-ID" sz="2000" b="1" dirty="0" smtClean="0"/>
              <a:t> </a:t>
            </a:r>
            <a:endParaRPr lang="en-US" sz="2000" b="1" dirty="0"/>
          </a:p>
        </p:txBody>
      </p:sp>
      <p:cxnSp>
        <p:nvCxnSpPr>
          <p:cNvPr id="21" name="Straight Arrow Connector 20"/>
          <p:cNvCxnSpPr/>
          <p:nvPr/>
        </p:nvCxnSpPr>
        <p:spPr>
          <a:xfrm flipV="1">
            <a:off x="5562600" y="4191000"/>
            <a:ext cx="990600" cy="381000"/>
          </a:xfrm>
          <a:prstGeom prst="straightConnector1">
            <a:avLst/>
          </a:prstGeom>
          <a:ln w="762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5486400" y="4572000"/>
            <a:ext cx="1371600" cy="914400"/>
          </a:xfrm>
          <a:prstGeom prst="straightConnector1">
            <a:avLst/>
          </a:prstGeom>
          <a:ln w="762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5791200" y="3505200"/>
            <a:ext cx="914400" cy="381000"/>
          </a:xfrm>
          <a:prstGeom prst="straightConnector1">
            <a:avLst/>
          </a:prstGeom>
          <a:ln w="762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5486400" y="2362200"/>
            <a:ext cx="1371600" cy="914400"/>
          </a:xfrm>
          <a:prstGeom prst="straightConnector1">
            <a:avLst/>
          </a:prstGeom>
          <a:ln w="762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rot="5400000" flipH="1" flipV="1">
            <a:off x="3048000" y="3810000"/>
            <a:ext cx="914400" cy="762000"/>
          </a:xfrm>
          <a:prstGeom prst="straightConnector1">
            <a:avLst/>
          </a:prstGeom>
          <a:ln w="762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a:off x="2895600" y="3429000"/>
            <a:ext cx="838200" cy="1588"/>
          </a:xfrm>
          <a:prstGeom prst="straightConnector1">
            <a:avLst/>
          </a:prstGeom>
          <a:ln w="762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rot="5400000" flipH="1" flipV="1">
            <a:off x="2705100" y="2400300"/>
            <a:ext cx="838200" cy="762000"/>
          </a:xfrm>
          <a:prstGeom prst="straightConnector1">
            <a:avLst/>
          </a:prstGeom>
          <a:ln w="762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rot="5400000">
            <a:off x="3733006" y="2743200"/>
            <a:ext cx="762794" cy="794"/>
          </a:xfrm>
          <a:prstGeom prst="straightConnector1">
            <a:avLst/>
          </a:prstGeom>
          <a:ln w="762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p:nvPr/>
        </p:nvCxnSpPr>
        <p:spPr>
          <a:xfrm rot="5400000" flipH="1" flipV="1">
            <a:off x="4304506" y="2705100"/>
            <a:ext cx="686594" cy="794"/>
          </a:xfrm>
          <a:prstGeom prst="straightConnector1">
            <a:avLst/>
          </a:prstGeom>
          <a:ln w="762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rot="5400000">
            <a:off x="3923506" y="4076700"/>
            <a:ext cx="686594" cy="794"/>
          </a:xfrm>
          <a:prstGeom prst="straightConnector1">
            <a:avLst/>
          </a:prstGeom>
          <a:ln w="762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p:nvPr/>
        </p:nvCxnSpPr>
        <p:spPr>
          <a:xfrm rot="5400000" flipH="1" flipV="1">
            <a:off x="4420394" y="4037806"/>
            <a:ext cx="608806" cy="794"/>
          </a:xfrm>
          <a:prstGeom prst="straightConnector1">
            <a:avLst/>
          </a:prstGeom>
          <a:ln w="762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rot="5400000">
            <a:off x="4115594" y="5181600"/>
            <a:ext cx="456406" cy="794"/>
          </a:xfrm>
          <a:prstGeom prst="straightConnector1">
            <a:avLst/>
          </a:prstGeom>
          <a:ln w="762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p:nvPr/>
        </p:nvCxnSpPr>
        <p:spPr>
          <a:xfrm rot="5400000" flipH="1" flipV="1">
            <a:off x="4458494" y="5142706"/>
            <a:ext cx="533400" cy="1588"/>
          </a:xfrm>
          <a:prstGeom prst="straightConnector1">
            <a:avLst/>
          </a:prstGeom>
          <a:ln w="76200">
            <a:solidFill>
              <a:srgbClr val="00206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buFontTx/>
              <a:buNone/>
            </a:pPr>
            <a:r>
              <a:rPr lang="en-US" sz="2400" dirty="0" err="1" smtClean="0">
                <a:latin typeface="Times New Roman" pitchFamily="18" charset="0"/>
                <a:cs typeface="Times New Roman" pitchFamily="18" charset="0"/>
              </a:rPr>
              <a:t>Rumusan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sasaran</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baik</a:t>
            </a:r>
            <a:r>
              <a:rPr lang="en-US" sz="2400" dirty="0" smtClean="0">
                <a:latin typeface="Times New Roman" pitchFamily="18" charset="0"/>
                <a:cs typeface="Times New Roman" pitchFamily="18" charset="0"/>
              </a:rPr>
              <a:t> :</a:t>
            </a:r>
          </a:p>
          <a:p>
            <a:pPr>
              <a:buFontTx/>
              <a:buNone/>
            </a:pPr>
            <a:r>
              <a:rPr lang="en-US" sz="2400" dirty="0" smtClean="0">
                <a:latin typeface="Times New Roman" pitchFamily="18" charset="0"/>
                <a:cs typeface="Times New Roman" pitchFamily="18" charset="0"/>
              </a:rPr>
              <a:t>SMART</a:t>
            </a:r>
          </a:p>
          <a:p>
            <a:r>
              <a:rPr lang="en-US" sz="2400" dirty="0" smtClean="0">
                <a:latin typeface="Times New Roman" pitchFamily="18" charset="0"/>
                <a:cs typeface="Times New Roman" pitchFamily="18" charset="0"/>
              </a:rPr>
              <a:t>S  = </a:t>
            </a:r>
            <a:r>
              <a:rPr lang="en-US" sz="2400" i="1" dirty="0" err="1" smtClean="0">
                <a:latin typeface="Times New Roman" pitchFamily="18" charset="0"/>
                <a:cs typeface="Times New Roman" pitchFamily="18" charset="0"/>
              </a:rPr>
              <a:t>streching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meregangkan</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M  = </a:t>
            </a:r>
            <a:r>
              <a:rPr lang="en-US" sz="2400" i="1" dirty="0" smtClean="0">
                <a:latin typeface="Times New Roman" pitchFamily="18" charset="0"/>
                <a:cs typeface="Times New Roman" pitchFamily="18" charset="0"/>
              </a:rPr>
              <a:t>measureable; </a:t>
            </a:r>
            <a:r>
              <a:rPr lang="en-US" sz="2400" dirty="0" err="1" smtClean="0">
                <a:latin typeface="Times New Roman" pitchFamily="18" charset="0"/>
                <a:cs typeface="Times New Roman" pitchFamily="18" charset="0"/>
              </a:rPr>
              <a:t>terukur</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A  =  </a:t>
            </a:r>
            <a:r>
              <a:rPr lang="en-US" sz="2400" i="1" dirty="0" smtClean="0">
                <a:latin typeface="Times New Roman" pitchFamily="18" charset="0"/>
                <a:cs typeface="Times New Roman" pitchFamily="18" charset="0"/>
              </a:rPr>
              <a:t>agreed; </a:t>
            </a:r>
            <a:r>
              <a:rPr lang="en-US" sz="2400" dirty="0" err="1" smtClean="0">
                <a:latin typeface="Times New Roman" pitchFamily="18" charset="0"/>
                <a:cs typeface="Times New Roman" pitchFamily="18" charset="0"/>
              </a:rPr>
              <a:t>disetujui</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R  =  </a:t>
            </a:r>
            <a:r>
              <a:rPr lang="en-US" sz="2400" i="1" dirty="0" err="1" smtClean="0">
                <a:latin typeface="Times New Roman" pitchFamily="18" charset="0"/>
                <a:cs typeface="Times New Roman" pitchFamily="18" charset="0"/>
              </a:rPr>
              <a:t>relevan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realistis</a:t>
            </a:r>
            <a:r>
              <a:rPr lang="en-US" sz="2400" dirty="0" smtClean="0">
                <a:latin typeface="Times New Roman" pitchFamily="18" charset="0"/>
                <a:cs typeface="Times New Roman" pitchFamily="18" charset="0"/>
              </a:rPr>
              <a:t>)</a:t>
            </a:r>
            <a:r>
              <a:rPr lang="en-US" sz="2400" i="1" dirty="0" smtClean="0">
                <a:latin typeface="Times New Roman" pitchFamily="18" charset="0"/>
                <a:cs typeface="Times New Roman" pitchFamily="18" charset="0"/>
              </a:rPr>
              <a:t> , </a:t>
            </a:r>
            <a:r>
              <a:rPr lang="en-US" sz="2400" i="1" dirty="0" err="1" smtClean="0">
                <a:latin typeface="Times New Roman" pitchFamily="18" charset="0"/>
                <a:cs typeface="Times New Roman" pitchFamily="18" charset="0"/>
              </a:rPr>
              <a:t>reliabel</a:t>
            </a:r>
            <a:r>
              <a:rPr lang="en-US" sz="2400" dirty="0" smtClean="0">
                <a:latin typeface="Times New Roman" pitchFamily="18" charset="0"/>
                <a:cs typeface="Times New Roman" pitchFamily="18" charset="0"/>
              </a:rPr>
              <a:t> </a:t>
            </a:r>
          </a:p>
          <a:p>
            <a:r>
              <a:rPr lang="en-US" sz="2400" dirty="0" smtClean="0">
                <a:latin typeface="Times New Roman" pitchFamily="18" charset="0"/>
                <a:cs typeface="Times New Roman" pitchFamily="18" charset="0"/>
              </a:rPr>
              <a:t>T  =  </a:t>
            </a:r>
            <a:r>
              <a:rPr lang="en-US" sz="2400" i="1" dirty="0" err="1" smtClean="0">
                <a:latin typeface="Times New Roman" pitchFamily="18" charset="0"/>
                <a:cs typeface="Times New Roman" pitchFamily="18" charset="0"/>
              </a:rPr>
              <a:t>timerelated</a:t>
            </a:r>
            <a:r>
              <a:rPr lang="en-US" sz="2400" i="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keterkaitan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waktu</a:t>
            </a:r>
            <a:r>
              <a:rPr lang="en-US" sz="2400" dirty="0" smtClean="0">
                <a:latin typeface="Times New Roman" pitchFamily="18" charset="0"/>
                <a:cs typeface="Times New Roman" pitchFamily="18" charset="0"/>
              </a:rPr>
              <a:t>.</a:t>
            </a:r>
          </a:p>
          <a:p>
            <a:pPr>
              <a:buNone/>
            </a:pP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a:lnSpc>
                <a:spcPct val="90000"/>
              </a:lnSpc>
              <a:buFontTx/>
              <a:buNone/>
            </a:pPr>
            <a:r>
              <a:rPr lang="en-US" sz="2400" dirty="0" smtClean="0">
                <a:latin typeface="Times New Roman" pitchFamily="18" charset="0"/>
                <a:cs typeface="Times New Roman" pitchFamily="18" charset="0"/>
              </a:rPr>
              <a:t>SMART </a:t>
            </a:r>
            <a:r>
              <a:rPr lang="en-US" sz="2400" dirty="0" err="1" smtClean="0">
                <a:latin typeface="Times New Roman" pitchFamily="18" charset="0"/>
                <a:cs typeface="Times New Roman" pitchFamily="18" charset="0"/>
              </a:rPr>
              <a:t>pendapat</a:t>
            </a:r>
            <a:r>
              <a:rPr lang="en-US" sz="2400" dirty="0" smtClean="0">
                <a:latin typeface="Times New Roman" pitchFamily="18" charset="0"/>
                <a:cs typeface="Times New Roman" pitchFamily="18" charset="0"/>
              </a:rPr>
              <a:t> yang lain:</a:t>
            </a:r>
          </a:p>
          <a:p>
            <a:pPr>
              <a:lnSpc>
                <a:spcPct val="90000"/>
              </a:lnSpc>
              <a:buFontTx/>
              <a:buNone/>
            </a:pPr>
            <a:r>
              <a:rPr lang="en-US" sz="2400" dirty="0" smtClean="0">
                <a:latin typeface="Times New Roman" pitchFamily="18" charset="0"/>
                <a:cs typeface="Times New Roman" pitchFamily="18" charset="0"/>
              </a:rPr>
              <a:t>S  =  </a:t>
            </a:r>
            <a:r>
              <a:rPr lang="en-US" sz="2400" i="1" dirty="0" smtClean="0">
                <a:latin typeface="Times New Roman" pitchFamily="18" charset="0"/>
                <a:cs typeface="Times New Roman" pitchFamily="18" charset="0"/>
              </a:rPr>
              <a:t>Specific,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menjelaskan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tindakan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hasil</a:t>
            </a:r>
            <a:r>
              <a:rPr lang="en-US" sz="2400" dirty="0" smtClean="0">
                <a:latin typeface="Times New Roman" pitchFamily="18" charset="0"/>
                <a:cs typeface="Times New Roman" pitchFamily="18" charset="0"/>
              </a:rPr>
              <a:t> yang </a:t>
            </a:r>
          </a:p>
          <a:p>
            <a:pPr>
              <a:lnSpc>
                <a:spcPct val="90000"/>
              </a:lnSpc>
              <a:buFontTx/>
              <a:buNone/>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spesifik</a:t>
            </a:r>
            <a:endParaRPr lang="en-US" sz="2400" dirty="0" smtClean="0">
              <a:latin typeface="Times New Roman" pitchFamily="18" charset="0"/>
              <a:cs typeface="Times New Roman" pitchFamily="18" charset="0"/>
            </a:endParaRPr>
          </a:p>
          <a:p>
            <a:pPr>
              <a:lnSpc>
                <a:spcPct val="90000"/>
              </a:lnSpc>
              <a:buFontTx/>
              <a:buNone/>
            </a:pPr>
            <a:r>
              <a:rPr lang="en-US" sz="2400" dirty="0" smtClean="0">
                <a:latin typeface="Times New Roman" pitchFamily="18" charset="0"/>
                <a:cs typeface="Times New Roman" pitchFamily="18" charset="0"/>
              </a:rPr>
              <a:t>M  =  </a:t>
            </a:r>
            <a:r>
              <a:rPr lang="en-US" sz="2400" i="1" dirty="0" smtClean="0">
                <a:latin typeface="Times New Roman" pitchFamily="18" charset="0"/>
                <a:cs typeface="Times New Roman" pitchFamily="18" charset="0"/>
              </a:rPr>
              <a:t>Measureable,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menyatakan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bagaimana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hasil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dapat</a:t>
            </a:r>
            <a:r>
              <a:rPr lang="en-US" sz="2400" dirty="0" smtClean="0">
                <a:latin typeface="Times New Roman" pitchFamily="18" charset="0"/>
                <a:cs typeface="Times New Roman" pitchFamily="18" charset="0"/>
              </a:rPr>
              <a:t> </a:t>
            </a:r>
          </a:p>
          <a:p>
            <a:pPr>
              <a:lnSpc>
                <a:spcPct val="90000"/>
              </a:lnSpc>
              <a:buFontTx/>
              <a:buNone/>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diukur</a:t>
            </a:r>
            <a:endParaRPr lang="en-US" sz="2400" dirty="0" smtClean="0">
              <a:latin typeface="Times New Roman" pitchFamily="18" charset="0"/>
              <a:cs typeface="Times New Roman" pitchFamily="18" charset="0"/>
            </a:endParaRPr>
          </a:p>
          <a:p>
            <a:pPr>
              <a:lnSpc>
                <a:spcPct val="90000"/>
              </a:lnSpc>
              <a:buFontTx/>
              <a:buNone/>
            </a:pPr>
            <a:r>
              <a:rPr lang="en-US" sz="2400" dirty="0" smtClean="0">
                <a:latin typeface="Times New Roman" pitchFamily="18" charset="0"/>
                <a:cs typeface="Times New Roman" pitchFamily="18" charset="0"/>
              </a:rPr>
              <a:t>A  =  </a:t>
            </a:r>
            <a:r>
              <a:rPr lang="en-US" sz="2400" i="1" dirty="0" smtClean="0">
                <a:latin typeface="Times New Roman" pitchFamily="18" charset="0"/>
                <a:cs typeface="Times New Roman" pitchFamily="18" charset="0"/>
              </a:rPr>
              <a:t>Achievable,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orang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tersebut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dapat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mengawasi</a:t>
            </a:r>
            <a:r>
              <a:rPr lang="en-US" sz="2400" dirty="0" smtClean="0">
                <a:latin typeface="Times New Roman" pitchFamily="18" charset="0"/>
                <a:cs typeface="Times New Roman" pitchFamily="18" charset="0"/>
              </a:rPr>
              <a:t> </a:t>
            </a:r>
          </a:p>
          <a:p>
            <a:pPr>
              <a:lnSpc>
                <a:spcPct val="90000"/>
              </a:lnSpc>
              <a:buFontTx/>
              <a:buNone/>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tindakan</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perlu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untuk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mencapai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hasil</a:t>
            </a:r>
            <a:endParaRPr lang="en-US" sz="2400" dirty="0" smtClean="0">
              <a:latin typeface="Times New Roman" pitchFamily="18" charset="0"/>
              <a:cs typeface="Times New Roman" pitchFamily="18" charset="0"/>
            </a:endParaRPr>
          </a:p>
          <a:p>
            <a:pPr algn="just">
              <a:lnSpc>
                <a:spcPct val="90000"/>
              </a:lnSpc>
              <a:buFontTx/>
              <a:buNone/>
            </a:pPr>
            <a:r>
              <a:rPr lang="en-US" sz="2400" dirty="0" smtClean="0">
                <a:latin typeface="Times New Roman" pitchFamily="18" charset="0"/>
                <a:cs typeface="Times New Roman" pitchFamily="18" charset="0"/>
              </a:rPr>
              <a:t>R  = </a:t>
            </a:r>
            <a:r>
              <a:rPr lang="id-ID"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Realistic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sasaran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menantang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namun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secara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realistik</a:t>
            </a:r>
            <a:r>
              <a:rPr lang="en-US" sz="2400" dirty="0" smtClean="0">
                <a:latin typeface="Times New Roman" pitchFamily="18" charset="0"/>
                <a:cs typeface="Times New Roman" pitchFamily="18" charset="0"/>
              </a:rPr>
              <a:t>  </a:t>
            </a:r>
          </a:p>
          <a:p>
            <a:pPr>
              <a:lnSpc>
                <a:spcPct val="90000"/>
              </a:lnSpc>
              <a:buFontTx/>
              <a:buNone/>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dapat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tercapai</a:t>
            </a:r>
            <a:r>
              <a:rPr lang="en-US" sz="2400" dirty="0" smtClean="0">
                <a:latin typeface="Times New Roman" pitchFamily="18" charset="0"/>
                <a:cs typeface="Times New Roman" pitchFamily="18" charset="0"/>
              </a:rPr>
              <a:t>.</a:t>
            </a:r>
          </a:p>
          <a:p>
            <a:pPr>
              <a:lnSpc>
                <a:spcPct val="90000"/>
              </a:lnSpc>
              <a:buFontTx/>
              <a:buNone/>
            </a:pPr>
            <a:r>
              <a:rPr lang="en-US" sz="2400" dirty="0" smtClean="0">
                <a:latin typeface="Times New Roman" pitchFamily="18" charset="0"/>
                <a:cs typeface="Times New Roman" pitchFamily="18" charset="0"/>
              </a:rPr>
              <a:t>T  =  </a:t>
            </a:r>
            <a:r>
              <a:rPr lang="en-US" sz="2400" i="1" dirty="0" err="1" smtClean="0">
                <a:latin typeface="Times New Roman" pitchFamily="18" charset="0"/>
                <a:cs typeface="Times New Roman" pitchFamily="18" charset="0"/>
              </a:rPr>
              <a:t>Timebound</a:t>
            </a:r>
            <a:r>
              <a:rPr lang="en-US" sz="2400" i="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menentukan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kerangka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waktu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dalam</a:t>
            </a:r>
            <a:r>
              <a:rPr lang="en-US" sz="2400" dirty="0" smtClean="0">
                <a:latin typeface="Times New Roman" pitchFamily="18" charset="0"/>
                <a:cs typeface="Times New Roman" pitchFamily="18" charset="0"/>
              </a:rPr>
              <a:t> </a:t>
            </a:r>
          </a:p>
          <a:p>
            <a:pPr>
              <a:lnSpc>
                <a:spcPct val="90000"/>
              </a:lnSpc>
              <a:buFontTx/>
              <a:buNone/>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penyelesaian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pekerjaan</a:t>
            </a:r>
            <a:r>
              <a:rPr lang="en-US" sz="2400" dirty="0" smtClean="0">
                <a:latin typeface="Times New Roman" pitchFamily="18" charset="0"/>
                <a:cs typeface="Times New Roman" pitchFamily="18" charset="0"/>
              </a:rPr>
              <a:t>. </a:t>
            </a:r>
          </a:p>
          <a:p>
            <a:pPr algn="just">
              <a:buNone/>
            </a:pP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a:solidFill>
            <a:schemeClr val="bg1"/>
          </a:solidFill>
          <a:ln>
            <a:solidFill>
              <a:schemeClr val="bg1"/>
            </a:solidFill>
          </a:ln>
        </p:spPr>
        <p:txBody>
          <a:bodyPr>
            <a:normAutofit lnSpcReduction="10000"/>
          </a:bodyPr>
          <a:lstStyle/>
          <a:p>
            <a:pPr>
              <a:buNone/>
            </a:pPr>
            <a:r>
              <a:rPr lang="id-ID" sz="2400" dirty="0" smtClean="0">
                <a:latin typeface="Times New Roman" pitchFamily="18" charset="0"/>
                <a:cs typeface="Times New Roman" pitchFamily="18" charset="0"/>
              </a:rPr>
              <a:t>Beberapa  pendapat tentang pribadi yang produktif:</a:t>
            </a:r>
          </a:p>
          <a:p>
            <a:pPr algn="ctr">
              <a:buNone/>
            </a:pPr>
            <a:r>
              <a:rPr lang="id-ID" sz="2400" b="1" dirty="0" smtClean="0">
                <a:latin typeface="Times New Roman" pitchFamily="18" charset="0"/>
                <a:cs typeface="Times New Roman" pitchFamily="18" charset="0"/>
              </a:rPr>
              <a:t>D J I T U</a:t>
            </a:r>
          </a:p>
          <a:p>
            <a:pPr algn="ctr">
              <a:buNone/>
            </a:pPr>
            <a:r>
              <a:rPr lang="en-US" sz="2400" dirty="0" smtClean="0">
                <a:latin typeface="Times New Roman" pitchFamily="18" charset="0"/>
                <a:cs typeface="Times New Roman" pitchFamily="18" charset="0"/>
              </a:rPr>
              <a:t>           </a:t>
            </a:r>
            <a:r>
              <a:rPr lang="id-ID" sz="2400" dirty="0" smtClean="0">
                <a:latin typeface="Times New Roman" pitchFamily="18" charset="0"/>
                <a:cs typeface="Times New Roman" pitchFamily="18" charset="0"/>
              </a:rPr>
              <a:t> D    =    Disiplin</a:t>
            </a:r>
          </a:p>
          <a:p>
            <a:pPr algn="just">
              <a:buNone/>
            </a:pPr>
            <a:r>
              <a:rPr lang="id-ID" sz="2400" dirty="0" smtClean="0">
                <a:latin typeface="Times New Roman" pitchFamily="18" charset="0"/>
                <a:cs typeface="Times New Roman" pitchFamily="18" charset="0"/>
              </a:rPr>
              <a:t>                                              J     =    Jujur</a:t>
            </a:r>
          </a:p>
          <a:p>
            <a:pPr algn="just">
              <a:buNone/>
            </a:pPr>
            <a:r>
              <a:rPr lang="id-ID" sz="2400" dirty="0" smtClean="0">
                <a:latin typeface="Times New Roman" pitchFamily="18" charset="0"/>
                <a:cs typeface="Times New Roman" pitchFamily="18" charset="0"/>
              </a:rPr>
              <a:t>                                              I     =    Inovatif</a:t>
            </a:r>
          </a:p>
          <a:p>
            <a:pPr algn="just">
              <a:buNone/>
            </a:pPr>
            <a:r>
              <a:rPr lang="id-ID" sz="2400" dirty="0" smtClean="0">
                <a:latin typeface="Times New Roman" pitchFamily="18" charset="0"/>
                <a:cs typeface="Times New Roman" pitchFamily="18" charset="0"/>
              </a:rPr>
              <a:t>                                              T    =    Tekun</a:t>
            </a:r>
          </a:p>
          <a:p>
            <a:pPr algn="just">
              <a:buNone/>
            </a:pPr>
            <a:r>
              <a:rPr lang="id-ID" sz="2400" dirty="0" smtClean="0">
                <a:latin typeface="Times New Roman" pitchFamily="18" charset="0"/>
                <a:cs typeface="Times New Roman" pitchFamily="18" charset="0"/>
              </a:rPr>
              <a:t>                                              U   =     Ulet</a:t>
            </a:r>
          </a:p>
          <a:p>
            <a:pPr marL="0" indent="0" algn="just">
              <a:buNone/>
            </a:pPr>
            <a:r>
              <a:rPr lang="id-ID" sz="2400" dirty="0" smtClean="0">
                <a:latin typeface="Times New Roman" pitchFamily="18" charset="0"/>
                <a:cs typeface="Times New Roman" pitchFamily="18" charset="0"/>
              </a:rPr>
              <a:t> Tapi perusahaan obat tekenal Kalbe Farma DJITU diartikan juga </a:t>
            </a:r>
            <a:r>
              <a:rPr lang="en-US" sz="2400" dirty="0" smtClean="0">
                <a:latin typeface="Times New Roman" pitchFamily="18" charset="0"/>
                <a:cs typeface="Times New Roman" pitchFamily="18" charset="0"/>
              </a:rPr>
              <a:t>   </a:t>
            </a:r>
          </a:p>
          <a:p>
            <a:pPr marL="0" indent="0" algn="just">
              <a:buNone/>
            </a:pPr>
            <a:r>
              <a:rPr lang="en-US" sz="2400" dirty="0" smtClean="0">
                <a:latin typeface="Times New Roman" pitchFamily="18" charset="0"/>
                <a:cs typeface="Times New Roman" pitchFamily="18" charset="0"/>
              </a:rPr>
              <a:t>  </a:t>
            </a:r>
            <a:r>
              <a:rPr lang="id-ID" sz="2400" dirty="0" smtClean="0">
                <a:latin typeface="Times New Roman" pitchFamily="18" charset="0"/>
                <a:cs typeface="Times New Roman" pitchFamily="18" charset="0"/>
              </a:rPr>
              <a:t>sbb:</a:t>
            </a:r>
          </a:p>
          <a:p>
            <a:pPr>
              <a:buNone/>
            </a:pPr>
            <a:r>
              <a:rPr lang="id-ID" sz="2400" b="1" dirty="0" smtClean="0">
                <a:latin typeface="Times New Roman" pitchFamily="18" charset="0"/>
                <a:cs typeface="Times New Roman" pitchFamily="18" charset="0"/>
              </a:rPr>
              <a:t>D</a:t>
            </a:r>
            <a:r>
              <a:rPr lang="id-ID" sz="2400" dirty="0" smtClean="0">
                <a:latin typeface="Times New Roman" pitchFamily="18" charset="0"/>
                <a:cs typeface="Times New Roman" pitchFamily="18" charset="0"/>
              </a:rPr>
              <a:t>isiplin dan </a:t>
            </a:r>
            <a:r>
              <a:rPr lang="id-ID" sz="2400" b="1" dirty="0" smtClean="0">
                <a:latin typeface="Times New Roman" pitchFamily="18" charset="0"/>
                <a:cs typeface="Times New Roman" pitchFamily="18" charset="0"/>
              </a:rPr>
              <a:t>D</a:t>
            </a:r>
            <a:r>
              <a:rPr lang="id-ID" sz="2400" dirty="0" smtClean="0">
                <a:latin typeface="Times New Roman" pitchFamily="18" charset="0"/>
                <a:cs typeface="Times New Roman" pitchFamily="18" charset="0"/>
              </a:rPr>
              <a:t>edikasi          ( D )</a:t>
            </a:r>
          </a:p>
          <a:p>
            <a:pPr>
              <a:buNone/>
            </a:pPr>
            <a:r>
              <a:rPr lang="id-ID" sz="2400" b="1" dirty="0" smtClean="0">
                <a:latin typeface="Times New Roman" pitchFamily="18" charset="0"/>
                <a:cs typeface="Times New Roman" pitchFamily="18" charset="0"/>
              </a:rPr>
              <a:t>J</a:t>
            </a:r>
            <a:r>
              <a:rPr lang="id-ID" sz="2400" dirty="0" smtClean="0">
                <a:latin typeface="Times New Roman" pitchFamily="18" charset="0"/>
                <a:cs typeface="Times New Roman" pitchFamily="18" charset="0"/>
              </a:rPr>
              <a:t>ujur dan </a:t>
            </a:r>
            <a:r>
              <a:rPr lang="id-ID" sz="2400" b="1" dirty="0" smtClean="0">
                <a:latin typeface="Times New Roman" pitchFamily="18" charset="0"/>
                <a:cs typeface="Times New Roman" pitchFamily="18" charset="0"/>
              </a:rPr>
              <a:t>J</a:t>
            </a:r>
            <a:r>
              <a:rPr lang="id-ID" sz="2400" dirty="0" smtClean="0">
                <a:latin typeface="Times New Roman" pitchFamily="18" charset="0"/>
                <a:cs typeface="Times New Roman" pitchFamily="18" charset="0"/>
              </a:rPr>
              <a:t>eli                         ( J  )</a:t>
            </a:r>
          </a:p>
          <a:p>
            <a:pPr>
              <a:buNone/>
            </a:pPr>
            <a:r>
              <a:rPr lang="id-ID" sz="2400" b="1" dirty="0" smtClean="0">
                <a:latin typeface="Times New Roman" pitchFamily="18" charset="0"/>
                <a:cs typeface="Times New Roman" pitchFamily="18" charset="0"/>
              </a:rPr>
              <a:t>I</a:t>
            </a:r>
            <a:r>
              <a:rPr lang="id-ID" sz="2400" dirty="0" smtClean="0">
                <a:latin typeface="Times New Roman" pitchFamily="18" charset="0"/>
                <a:cs typeface="Times New Roman" pitchFamily="18" charset="0"/>
              </a:rPr>
              <a:t>novatif dan </a:t>
            </a:r>
            <a:r>
              <a:rPr lang="id-ID" sz="2400" b="1" dirty="0" smtClean="0">
                <a:latin typeface="Times New Roman" pitchFamily="18" charset="0"/>
                <a:cs typeface="Times New Roman" pitchFamily="18" charset="0"/>
              </a:rPr>
              <a:t>I</a:t>
            </a:r>
            <a:r>
              <a:rPr lang="id-ID" sz="2400" dirty="0" smtClean="0">
                <a:latin typeface="Times New Roman" pitchFamily="18" charset="0"/>
                <a:cs typeface="Times New Roman" pitchFamily="18" charset="0"/>
              </a:rPr>
              <a:t>nisiatif              ( I  )</a:t>
            </a:r>
          </a:p>
          <a:p>
            <a:pPr>
              <a:buNone/>
            </a:pPr>
            <a:r>
              <a:rPr lang="id-ID" sz="2400" b="1" dirty="0" smtClean="0">
                <a:latin typeface="Times New Roman" pitchFamily="18" charset="0"/>
                <a:cs typeface="Times New Roman" pitchFamily="18" charset="0"/>
              </a:rPr>
              <a:t>T</a:t>
            </a:r>
            <a:r>
              <a:rPr lang="id-ID" sz="2400" dirty="0" smtClean="0">
                <a:latin typeface="Times New Roman" pitchFamily="18" charset="0"/>
                <a:cs typeface="Times New Roman" pitchFamily="18" charset="0"/>
              </a:rPr>
              <a:t>ulus dan </a:t>
            </a:r>
            <a:r>
              <a:rPr lang="id-ID" sz="2400" b="1" dirty="0" smtClean="0">
                <a:latin typeface="Times New Roman" pitchFamily="18" charset="0"/>
                <a:cs typeface="Times New Roman" pitchFamily="18" charset="0"/>
              </a:rPr>
              <a:t>T</a:t>
            </a:r>
            <a:r>
              <a:rPr lang="id-ID" sz="2400" dirty="0" smtClean="0">
                <a:latin typeface="Times New Roman" pitchFamily="18" charset="0"/>
                <a:cs typeface="Times New Roman" pitchFamily="18" charset="0"/>
              </a:rPr>
              <a:t>anggungjawab    ( T )</a:t>
            </a:r>
          </a:p>
          <a:p>
            <a:pPr>
              <a:buNone/>
            </a:pPr>
            <a:r>
              <a:rPr lang="id-ID" sz="2400" b="1" dirty="0" smtClean="0">
                <a:latin typeface="Times New Roman" pitchFamily="18" charset="0"/>
                <a:cs typeface="Times New Roman" pitchFamily="18" charset="0"/>
              </a:rPr>
              <a:t>U</a:t>
            </a:r>
            <a:r>
              <a:rPr lang="id-ID" sz="2400" dirty="0" smtClean="0">
                <a:latin typeface="Times New Roman" pitchFamily="18" charset="0"/>
                <a:cs typeface="Times New Roman" pitchFamily="18" charset="0"/>
              </a:rPr>
              <a:t>let dan </a:t>
            </a:r>
            <a:r>
              <a:rPr lang="id-ID" sz="2400" b="1" dirty="0" smtClean="0">
                <a:latin typeface="Times New Roman" pitchFamily="18" charset="0"/>
                <a:cs typeface="Times New Roman" pitchFamily="18" charset="0"/>
              </a:rPr>
              <a:t>U</a:t>
            </a:r>
            <a:r>
              <a:rPr lang="id-ID" sz="2400" dirty="0" smtClean="0">
                <a:latin typeface="Times New Roman" pitchFamily="18" charset="0"/>
                <a:cs typeface="Times New Roman" pitchFamily="18" charset="0"/>
              </a:rPr>
              <a:t>nggul                    ( U )</a:t>
            </a:r>
          </a:p>
          <a:p>
            <a:pPr marL="0" indent="0" algn="just">
              <a:buNone/>
            </a:pPr>
            <a:endParaRPr lang="en-US" sz="2400" dirty="0">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411162"/>
          </a:xfrm>
        </p:spPr>
        <p:txBody>
          <a:bodyPr>
            <a:normAutofit fontScale="90000"/>
          </a:bodyPr>
          <a:lstStyle/>
          <a:p>
            <a:r>
              <a:rPr lang="id-ID" dirty="0" smtClean="0"/>
              <a:t>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buNone/>
            </a:pPr>
            <a:r>
              <a:rPr lang="id-ID" sz="2400" dirty="0" smtClean="0">
                <a:latin typeface="Times New Roman" pitchFamily="18" charset="0"/>
                <a:cs typeface="Times New Roman" pitchFamily="18" charset="0"/>
              </a:rPr>
              <a:t>     Atas inspirasi Widjana (2009) PT.Aneka Tambang memberikan pengertian tentang manusia unggul yang produktif itu harus PINTAR, sbb :</a:t>
            </a:r>
          </a:p>
          <a:p>
            <a:pPr>
              <a:buNone/>
            </a:pPr>
            <a:endParaRPr lang="id-ID" sz="2400" dirty="0" smtClean="0">
              <a:latin typeface="Times New Roman" pitchFamily="18" charset="0"/>
              <a:cs typeface="Times New Roman" pitchFamily="18" charset="0"/>
            </a:endParaRPr>
          </a:p>
          <a:p>
            <a:pPr>
              <a:buNone/>
            </a:pPr>
            <a:r>
              <a:rPr lang="id-ID" sz="2400" dirty="0" smtClean="0">
                <a:latin typeface="Times New Roman" pitchFamily="18" charset="0"/>
                <a:cs typeface="Times New Roman" pitchFamily="18" charset="0"/>
              </a:rPr>
              <a:t>    P     =   </a:t>
            </a:r>
            <a:r>
              <a:rPr lang="id-ID" sz="2400" b="1" dirty="0" smtClean="0">
                <a:latin typeface="Times New Roman" pitchFamily="18" charset="0"/>
                <a:cs typeface="Times New Roman" pitchFamily="18" charset="0"/>
              </a:rPr>
              <a:t>P</a:t>
            </a:r>
            <a:r>
              <a:rPr lang="id-ID" sz="2400" dirty="0" smtClean="0">
                <a:latin typeface="Times New Roman" pitchFamily="18" charset="0"/>
                <a:cs typeface="Times New Roman" pitchFamily="18" charset="0"/>
              </a:rPr>
              <a:t>rofesional       </a:t>
            </a:r>
            <a:r>
              <a:rPr lang="id-ID" sz="2400" i="1" dirty="0" smtClean="0">
                <a:latin typeface="Times New Roman" pitchFamily="18" charset="0"/>
                <a:cs typeface="Times New Roman" pitchFamily="18" charset="0"/>
              </a:rPr>
              <a:t>sesuai kemampuannya</a:t>
            </a:r>
          </a:p>
          <a:p>
            <a:pPr>
              <a:buNone/>
            </a:pPr>
            <a:r>
              <a:rPr lang="id-ID"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id-ID" sz="2400" dirty="0" smtClean="0">
                <a:latin typeface="Times New Roman" pitchFamily="18" charset="0"/>
                <a:cs typeface="Times New Roman" pitchFamily="18" charset="0"/>
              </a:rPr>
              <a:t>I	=   </a:t>
            </a:r>
            <a:r>
              <a:rPr lang="en-US" sz="2400" dirty="0" smtClean="0">
                <a:latin typeface="Times New Roman" pitchFamily="18" charset="0"/>
                <a:cs typeface="Times New Roman" pitchFamily="18" charset="0"/>
              </a:rPr>
              <a:t> </a:t>
            </a:r>
            <a:r>
              <a:rPr lang="id-ID" sz="2400" b="1" dirty="0" smtClean="0">
                <a:latin typeface="Times New Roman" pitchFamily="18" charset="0"/>
                <a:cs typeface="Times New Roman" pitchFamily="18" charset="0"/>
              </a:rPr>
              <a:t>I</a:t>
            </a:r>
            <a:r>
              <a:rPr lang="id-ID" sz="2400" dirty="0" smtClean="0">
                <a:latin typeface="Times New Roman" pitchFamily="18" charset="0"/>
                <a:cs typeface="Times New Roman" pitchFamily="18" charset="0"/>
              </a:rPr>
              <a:t>ntegritas          </a:t>
            </a:r>
            <a:r>
              <a:rPr lang="id-ID" sz="2400" i="1" dirty="0" smtClean="0">
                <a:latin typeface="Times New Roman" pitchFamily="18" charset="0"/>
                <a:cs typeface="Times New Roman" pitchFamily="18" charset="0"/>
              </a:rPr>
              <a:t>terpadu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berdisiplin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dan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jujur</a:t>
            </a:r>
            <a:endParaRPr lang="en-US" sz="2400" i="1" dirty="0" smtClean="0">
              <a:latin typeface="Times New Roman" pitchFamily="18" charset="0"/>
              <a:cs typeface="Times New Roman" pitchFamily="18" charset="0"/>
            </a:endParaRPr>
          </a:p>
          <a:p>
            <a:pPr>
              <a:buNone/>
            </a:pPr>
            <a:r>
              <a:rPr lang="en-US" sz="2400" i="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N</a:t>
            </a:r>
            <a:r>
              <a:rPr lang="en-US" sz="2400" dirty="0" smtClean="0">
                <a:latin typeface="Times New Roman" pitchFamily="18" charset="0"/>
                <a:cs typeface="Times New Roman" pitchFamily="18" charset="0"/>
              </a:rPr>
              <a:t>   =    </a:t>
            </a:r>
            <a:r>
              <a:rPr lang="en-US" sz="2400" b="1" dirty="0" err="1" smtClean="0">
                <a:latin typeface="Times New Roman" pitchFamily="18" charset="0"/>
                <a:cs typeface="Times New Roman" pitchFamily="18" charset="0"/>
              </a:rPr>
              <a:t>N</a:t>
            </a:r>
            <a:r>
              <a:rPr lang="en-US" sz="2400" dirty="0" err="1" smtClean="0">
                <a:latin typeface="Times New Roman" pitchFamily="18" charset="0"/>
                <a:cs typeface="Times New Roman" pitchFamily="18" charset="0"/>
              </a:rPr>
              <a:t>etral</a:t>
            </a: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tidak</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memihak</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dan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objektif</a:t>
            </a:r>
            <a:endParaRPr lang="id-ID" sz="2400" i="1" dirty="0" smtClean="0">
              <a:latin typeface="Times New Roman" pitchFamily="18" charset="0"/>
              <a:cs typeface="Times New Roman" pitchFamily="18" charset="0"/>
            </a:endParaRPr>
          </a:p>
          <a:p>
            <a:pPr>
              <a:buNone/>
            </a:pPr>
            <a:r>
              <a:rPr lang="id-ID" sz="2400" dirty="0" smtClean="0">
                <a:latin typeface="Times New Roman" pitchFamily="18" charset="0"/>
                <a:cs typeface="Times New Roman" pitchFamily="18" charset="0"/>
              </a:rPr>
              <a:t>	T	=   </a:t>
            </a:r>
            <a:r>
              <a:rPr lang="id-ID" sz="2400" b="1" dirty="0" smtClean="0">
                <a:latin typeface="Times New Roman" pitchFamily="18" charset="0"/>
                <a:cs typeface="Times New Roman" pitchFamily="18" charset="0"/>
              </a:rPr>
              <a:t>T</a:t>
            </a:r>
            <a:r>
              <a:rPr lang="id-ID" sz="2400" dirty="0" smtClean="0">
                <a:latin typeface="Times New Roman" pitchFamily="18" charset="0"/>
                <a:cs typeface="Times New Roman" pitchFamily="18" charset="0"/>
              </a:rPr>
              <a:t>otalitas            </a:t>
            </a:r>
            <a:r>
              <a:rPr lang="id-ID" sz="2400" i="1" dirty="0" smtClean="0">
                <a:latin typeface="Times New Roman" pitchFamily="18" charset="0"/>
                <a:cs typeface="Times New Roman" pitchFamily="18" charset="0"/>
              </a:rPr>
              <a:t>bekerja penuh dan sungguh</a:t>
            </a:r>
            <a:r>
              <a:rPr lang="id-ID" sz="2400" i="1" baseline="30000" dirty="0" smtClean="0">
                <a:latin typeface="Times New Roman" pitchFamily="18" charset="0"/>
                <a:cs typeface="Times New Roman" pitchFamily="18" charset="0"/>
              </a:rPr>
              <a:t>2</a:t>
            </a:r>
            <a:r>
              <a:rPr lang="id-ID" sz="2400" i="1" dirty="0" smtClean="0">
                <a:latin typeface="Times New Roman" pitchFamily="18" charset="0"/>
                <a:cs typeface="Times New Roman" pitchFamily="18" charset="0"/>
              </a:rPr>
              <a:t>, patuh</a:t>
            </a:r>
          </a:p>
          <a:p>
            <a:pPr>
              <a:buNone/>
            </a:pPr>
            <a:r>
              <a:rPr lang="id-ID" sz="2400" dirty="0" smtClean="0">
                <a:latin typeface="Times New Roman" pitchFamily="18" charset="0"/>
                <a:cs typeface="Times New Roman" pitchFamily="18" charset="0"/>
              </a:rPr>
              <a:t>	A	=  </a:t>
            </a:r>
            <a:r>
              <a:rPr lang="id-ID" sz="2400" b="1" dirty="0" smtClean="0">
                <a:latin typeface="Times New Roman" pitchFamily="18" charset="0"/>
                <a:cs typeface="Times New Roman" pitchFamily="18" charset="0"/>
              </a:rPr>
              <a:t> A</a:t>
            </a:r>
            <a:r>
              <a:rPr lang="id-ID" sz="2400" dirty="0" smtClean="0">
                <a:latin typeface="Times New Roman" pitchFamily="18" charset="0"/>
                <a:cs typeface="Times New Roman" pitchFamily="18" charset="0"/>
              </a:rPr>
              <a:t>kuntabel          </a:t>
            </a:r>
            <a:r>
              <a:rPr lang="id-ID" sz="2400" i="1" dirty="0" smtClean="0">
                <a:latin typeface="Times New Roman" pitchFamily="18" charset="0"/>
                <a:cs typeface="Times New Roman" pitchFamily="18" charset="0"/>
              </a:rPr>
              <a:t>dapat dipertanggungjawabkan</a:t>
            </a:r>
          </a:p>
          <a:p>
            <a:pPr>
              <a:buNone/>
            </a:pPr>
            <a:r>
              <a:rPr lang="id-ID" sz="2400" dirty="0" smtClean="0">
                <a:latin typeface="Times New Roman" pitchFamily="18" charset="0"/>
                <a:cs typeface="Times New Roman" pitchFamily="18" charset="0"/>
              </a:rPr>
              <a:t>	R	=   </a:t>
            </a:r>
            <a:r>
              <a:rPr lang="id-ID" sz="2400" b="1" dirty="0" smtClean="0">
                <a:latin typeface="Times New Roman" pitchFamily="18" charset="0"/>
                <a:cs typeface="Times New Roman" pitchFamily="18" charset="0"/>
              </a:rPr>
              <a:t>R</a:t>
            </a:r>
            <a:r>
              <a:rPr lang="id-ID" sz="2400" dirty="0" smtClean="0">
                <a:latin typeface="Times New Roman" pitchFamily="18" charset="0"/>
                <a:cs typeface="Times New Roman" pitchFamily="18" charset="0"/>
              </a:rPr>
              <a:t>eputasi            </a:t>
            </a:r>
            <a:r>
              <a:rPr lang="id-ID" sz="2400" i="1" dirty="0" smtClean="0">
                <a:latin typeface="Times New Roman" pitchFamily="18" charset="0"/>
                <a:cs typeface="Times New Roman" pitchFamily="18" charset="0"/>
              </a:rPr>
              <a:t>menjaga nama baik</a:t>
            </a:r>
            <a:endParaRPr lang="en-US" sz="2400" i="1"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1"/>
            <a:ext cx="8229600" cy="4648200"/>
          </a:xfrm>
        </p:spPr>
        <p:txBody>
          <a:bodyPr>
            <a:normAutofit/>
          </a:bodyPr>
          <a:lstStyle/>
          <a:p>
            <a:pPr marL="0" indent="0" algn="ctr">
              <a:buNone/>
            </a:pPr>
            <a:r>
              <a:rPr lang="id-ID" sz="2400" b="1" dirty="0" smtClean="0">
                <a:latin typeface="Times New Roman" pitchFamily="18" charset="0"/>
                <a:cs typeface="Times New Roman" pitchFamily="18" charset="0"/>
              </a:rPr>
              <a:t>PEGAWAI YANG PRODUKTIF</a:t>
            </a:r>
          </a:p>
          <a:p>
            <a:pPr marL="0" indent="0" algn="ctr">
              <a:buNone/>
            </a:pPr>
            <a:endParaRPr lang="id-ID" sz="2400" b="1" dirty="0" smtClean="0">
              <a:latin typeface="Times New Roman" pitchFamily="18" charset="0"/>
              <a:cs typeface="Times New Roman" pitchFamily="18" charset="0"/>
            </a:endParaRPr>
          </a:p>
          <a:p>
            <a:pPr marL="0" indent="0" algn="just">
              <a:buNone/>
            </a:pPr>
            <a:r>
              <a:rPr lang="id-ID" sz="2400" dirty="0" smtClean="0">
                <a:latin typeface="Times New Roman" pitchFamily="18" charset="0"/>
                <a:cs typeface="Times New Roman" pitchFamily="18" charset="0"/>
              </a:rPr>
              <a:t>Produktivitas dapat ditinjau berdasarkan tingkatannya dengan tolok ukur masing</a:t>
            </a:r>
            <a:r>
              <a:rPr lang="id-ID" sz="2400" baseline="44000" dirty="0" smtClean="0">
                <a:latin typeface="Times New Roman" pitchFamily="18" charset="0"/>
                <a:cs typeface="Times New Roman" pitchFamily="18" charset="0"/>
              </a:rPr>
              <a:t>2</a:t>
            </a:r>
            <a:r>
              <a:rPr lang="id-ID" sz="2400" dirty="0" smtClean="0">
                <a:latin typeface="Times New Roman" pitchFamily="18" charset="0"/>
                <a:cs typeface="Times New Roman" pitchFamily="18" charset="0"/>
              </a:rPr>
              <a:t>. Tolok ukur produktivitas kerja dapat dilihat dari kinerja pegawai. Untuk melihat sejauh mana produktivitas kerja pegawai, perlu penjelasan tentang dimensi, unsur, indikator, dan kriteria yang menyatakan produktivitas pegawai. Dimensi produktivitas menyangkut masukan, proses dan produk atau keluaran. Masukan merujuk kepada pelaku produktivitas dan produk, sedangkan keluaran berkaitan dengan hasil yang bisa dicapai oleh para pegawai itu sendiri.</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pPr marL="0" indent="0" algn="just">
              <a:buNone/>
            </a:pPr>
            <a:r>
              <a:rPr lang="id-ID" sz="2400" dirty="0" smtClean="0">
                <a:latin typeface="Times New Roman" pitchFamily="18" charset="0"/>
                <a:cs typeface="Times New Roman" pitchFamily="18" charset="0"/>
              </a:rPr>
              <a:t>Indikator produktivitas dikembangkan dan dimodifikasi dari pemikiran yang disampaikan oleh Gilmore dan Erich Fromm tentang individu yang produktif, sbb:</a:t>
            </a:r>
          </a:p>
          <a:p>
            <a:pPr marL="457200" indent="-457200" algn="just">
              <a:buNone/>
            </a:pPr>
            <a:r>
              <a:rPr lang="en-US" sz="2400" dirty="0" smtClean="0">
                <a:latin typeface="Times New Roman" pitchFamily="18" charset="0"/>
                <a:cs typeface="Times New Roman" pitchFamily="18" charset="0"/>
              </a:rPr>
              <a:t>a.   </a:t>
            </a:r>
            <a:r>
              <a:rPr lang="id-ID" sz="2400" dirty="0" smtClean="0">
                <a:latin typeface="Times New Roman" pitchFamily="18" charset="0"/>
                <a:cs typeface="Times New Roman" pitchFamily="18" charset="0"/>
              </a:rPr>
              <a:t>Tindakannya konstruktif</a:t>
            </a:r>
          </a:p>
          <a:p>
            <a:pPr marL="457200" indent="-457200" algn="just">
              <a:buNone/>
            </a:pPr>
            <a:r>
              <a:rPr lang="en-US" sz="2400" dirty="0" smtClean="0">
                <a:latin typeface="Times New Roman" pitchFamily="18" charset="0"/>
                <a:cs typeface="Times New Roman" pitchFamily="18" charset="0"/>
              </a:rPr>
              <a:t>b.   </a:t>
            </a:r>
            <a:r>
              <a:rPr lang="id-ID" sz="2400" dirty="0" smtClean="0">
                <a:latin typeface="Times New Roman" pitchFamily="18" charset="0"/>
                <a:cs typeface="Times New Roman" pitchFamily="18" charset="0"/>
              </a:rPr>
              <a:t>Percaya pada diri sendiri</a:t>
            </a:r>
          </a:p>
          <a:p>
            <a:pPr marL="457200" indent="-457200" algn="just">
              <a:buNone/>
            </a:pPr>
            <a:r>
              <a:rPr lang="en-US" sz="2400" dirty="0" smtClean="0">
                <a:latin typeface="Times New Roman" pitchFamily="18" charset="0"/>
                <a:cs typeface="Times New Roman" pitchFamily="18" charset="0"/>
              </a:rPr>
              <a:t>c.   </a:t>
            </a:r>
            <a:r>
              <a:rPr lang="id-ID" sz="2400" dirty="0" smtClean="0">
                <a:latin typeface="Times New Roman" pitchFamily="18" charset="0"/>
                <a:cs typeface="Times New Roman" pitchFamily="18" charset="0"/>
              </a:rPr>
              <a:t>Bertanggung jawab</a:t>
            </a:r>
          </a:p>
          <a:p>
            <a:pPr marL="457200" indent="-457200" algn="just">
              <a:buNone/>
            </a:pPr>
            <a:r>
              <a:rPr lang="en-US" sz="2400" dirty="0" smtClean="0">
                <a:latin typeface="Times New Roman" pitchFamily="18" charset="0"/>
                <a:cs typeface="Times New Roman" pitchFamily="18" charset="0"/>
              </a:rPr>
              <a:t>d.   </a:t>
            </a:r>
            <a:r>
              <a:rPr lang="id-ID" sz="2400" dirty="0" smtClean="0">
                <a:latin typeface="Times New Roman" pitchFamily="18" charset="0"/>
                <a:cs typeface="Times New Roman" pitchFamily="18" charset="0"/>
              </a:rPr>
              <a:t>Memiliki rasa cinta terhadap pekerjaan</a:t>
            </a:r>
          </a:p>
          <a:p>
            <a:pPr marL="457200" indent="-457200" algn="just">
              <a:buNone/>
            </a:pPr>
            <a:r>
              <a:rPr lang="en-US" sz="2400" dirty="0" smtClean="0">
                <a:latin typeface="Times New Roman" pitchFamily="18" charset="0"/>
                <a:cs typeface="Times New Roman" pitchFamily="18" charset="0"/>
              </a:rPr>
              <a:t>e.   </a:t>
            </a:r>
            <a:r>
              <a:rPr lang="id-ID" sz="2400" dirty="0" smtClean="0">
                <a:latin typeface="Times New Roman" pitchFamily="18" charset="0"/>
                <a:cs typeface="Times New Roman" pitchFamily="18" charset="0"/>
              </a:rPr>
              <a:t>Visioner (mempunyai pandangan ke depan)</a:t>
            </a:r>
          </a:p>
          <a:p>
            <a:pPr marL="457200" indent="-457200" algn="just">
              <a:buNone/>
            </a:pPr>
            <a:r>
              <a:rPr lang="en-US" sz="2400" dirty="0" smtClean="0">
                <a:latin typeface="Times New Roman" pitchFamily="18" charset="0"/>
                <a:cs typeface="Times New Roman" pitchFamily="18" charset="0"/>
              </a:rPr>
              <a:t>f.  </a:t>
            </a:r>
            <a:r>
              <a:rPr lang="id-ID" sz="2400" dirty="0" smtClean="0">
                <a:latin typeface="Times New Roman" pitchFamily="18" charset="0"/>
                <a:cs typeface="Times New Roman" pitchFamily="18" charset="0"/>
              </a:rPr>
              <a:t>Mampu mengatasi persoalan dan dapat menyesuaikan diri dengan lingkungan yang berubah-ubah</a:t>
            </a:r>
          </a:p>
          <a:p>
            <a:pPr marL="457200" indent="-457200" algn="just">
              <a:buNone/>
            </a:pPr>
            <a:r>
              <a:rPr lang="id-ID"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a:bodyPr>
          <a:lstStyle/>
          <a:p>
            <a:pPr marL="457200" indent="-457200" algn="just">
              <a:buNone/>
            </a:pPr>
            <a:r>
              <a:rPr lang="id-ID" sz="2400" dirty="0" smtClean="0">
                <a:latin typeface="Times New Roman" pitchFamily="18" charset="0"/>
                <a:cs typeface="Times New Roman" pitchFamily="18" charset="0"/>
              </a:rPr>
              <a:t>g. </a:t>
            </a:r>
            <a:r>
              <a:rPr lang="en-US" sz="2400" dirty="0" smtClean="0">
                <a:latin typeface="Times New Roman" pitchFamily="18" charset="0"/>
                <a:cs typeface="Times New Roman" pitchFamily="18" charset="0"/>
              </a:rPr>
              <a:t> </a:t>
            </a:r>
            <a:r>
              <a:rPr lang="id-ID" sz="2400" dirty="0" smtClean="0">
                <a:latin typeface="Times New Roman" pitchFamily="18" charset="0"/>
                <a:cs typeface="Times New Roman" pitchFamily="18" charset="0"/>
              </a:rPr>
              <a:t>Mempunyai kontribusi positif terhadap lingkungannya (krea</a:t>
            </a:r>
            <a:r>
              <a:rPr lang="en-US" sz="2400" dirty="0" smtClean="0">
                <a:latin typeface="Times New Roman" pitchFamily="18" charset="0"/>
                <a:cs typeface="Times New Roman" pitchFamily="18" charset="0"/>
              </a:rPr>
              <a:t>-</a:t>
            </a:r>
            <a:r>
              <a:rPr lang="id-ID" sz="2400" dirty="0" smtClean="0">
                <a:latin typeface="Times New Roman" pitchFamily="18" charset="0"/>
                <a:cs typeface="Times New Roman" pitchFamily="18" charset="0"/>
              </a:rPr>
              <a:t>tif, imaginatif, dan inovatif),</a:t>
            </a:r>
          </a:p>
          <a:p>
            <a:pPr marL="457200" indent="-457200" algn="just">
              <a:buNone/>
            </a:pPr>
            <a:r>
              <a:rPr lang="id-ID" sz="2400" dirty="0" smtClean="0">
                <a:latin typeface="Times New Roman" pitchFamily="18" charset="0"/>
                <a:cs typeface="Times New Roman" pitchFamily="18" charset="0"/>
              </a:rPr>
              <a:t>h.   Memiliki kekuatan untuk mewujudkan potensinya</a:t>
            </a:r>
          </a:p>
          <a:p>
            <a:pPr marL="457200" indent="-457200" algn="just">
              <a:buAutoNum type="alphaLcPeriod" startAt="6"/>
            </a:pPr>
            <a:endParaRPr lang="id-ID" sz="2400" dirty="0" smtClean="0">
              <a:latin typeface="Times New Roman" pitchFamily="18" charset="0"/>
              <a:cs typeface="Times New Roman" pitchFamily="18" charset="0"/>
            </a:endParaRPr>
          </a:p>
          <a:p>
            <a:pPr marL="0" indent="0" algn="just">
              <a:buNone/>
            </a:pPr>
            <a:r>
              <a:rPr lang="id-ID" sz="2400" dirty="0" smtClean="0">
                <a:latin typeface="Times New Roman" pitchFamily="18" charset="0"/>
                <a:cs typeface="Times New Roman" pitchFamily="18" charset="0"/>
              </a:rPr>
              <a:t>Selain itu, produktivitas pegawai perlu m</a:t>
            </a:r>
            <a:r>
              <a:rPr lang="en-US" sz="2400" dirty="0" err="1" smtClean="0">
                <a:latin typeface="Times New Roman" pitchFamily="18" charset="0"/>
                <a:cs typeface="Times New Roman" pitchFamily="18" charset="0"/>
              </a:rPr>
              <a:t>em</a:t>
            </a:r>
            <a:r>
              <a:rPr lang="id-ID" sz="2400" dirty="0" smtClean="0">
                <a:latin typeface="Times New Roman" pitchFamily="18" charset="0"/>
                <a:cs typeface="Times New Roman" pitchFamily="18" charset="0"/>
              </a:rPr>
              <a:t>perhatikan usaha yang dilakukan pegawai dalam meningkatkan kemampuan profesionalnya melalui berbagai  kegiatan yang berkesinambung</a:t>
            </a:r>
            <a:r>
              <a:rPr lang="en-US" sz="2400" dirty="0" smtClean="0">
                <a:latin typeface="Times New Roman" pitchFamily="18" charset="0"/>
                <a:cs typeface="Times New Roman" pitchFamily="18" charset="0"/>
              </a:rPr>
              <a:t>-</a:t>
            </a:r>
            <a:r>
              <a:rPr lang="id-ID" sz="2400" dirty="0" smtClean="0">
                <a:latin typeface="Times New Roman" pitchFamily="18" charset="0"/>
                <a:cs typeface="Times New Roman" pitchFamily="18" charset="0"/>
              </a:rPr>
              <a:t>an dengan maksud untuk meningkatkan kemampuan dirinya se</a:t>
            </a:r>
            <a:r>
              <a:rPr lang="en-US" sz="2400" dirty="0" smtClean="0">
                <a:latin typeface="Times New Roman" pitchFamily="18" charset="0"/>
                <a:cs typeface="Times New Roman" pitchFamily="18" charset="0"/>
              </a:rPr>
              <a:t>-</a:t>
            </a:r>
            <a:r>
              <a:rPr lang="id-ID" sz="2400" dirty="0" smtClean="0">
                <a:latin typeface="Times New Roman" pitchFamily="18" charset="0"/>
                <a:cs typeface="Times New Roman" pitchFamily="18" charset="0"/>
              </a:rPr>
              <a:t>suai dengan tuntutan tugas. Dengan demikian pengukuran produktivitas kerja pegawai disamping berkaitan dengan tugas utamanya, juga perlu dilihat dari kualifikasi dan pengembangan profesionalnya.</a:t>
            </a:r>
            <a:endParaRPr lang="en-US" sz="2400" dirty="0" smtClean="0">
              <a:latin typeface="Times New Roman" pitchFamily="18" charset="0"/>
              <a:cs typeface="Times New Roman" pitchFamily="18" charset="0"/>
            </a:endParaRPr>
          </a:p>
          <a:p>
            <a:pPr marL="0" indent="0" algn="just">
              <a:buNone/>
            </a:pPr>
            <a:endParaRPr lang="en-US" sz="2400" dirty="0">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639762"/>
          </a:xfrm>
        </p:spPr>
        <p:txBody>
          <a:bodyPr>
            <a:normAutofit fontScale="90000"/>
          </a:bodyPr>
          <a:lstStyle/>
          <a:p>
            <a:r>
              <a:rPr lang="id-ID" dirty="0" smtClean="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a:bodyPr>
          <a:lstStyle/>
          <a:p>
            <a:pPr marL="0" indent="0" algn="just">
              <a:buNone/>
            </a:pPr>
            <a:r>
              <a:rPr lang="id-ID" sz="2400" dirty="0" smtClean="0">
                <a:latin typeface="Times New Roman" pitchFamily="18" charset="0"/>
                <a:cs typeface="Times New Roman" pitchFamily="18" charset="0"/>
              </a:rPr>
              <a:t>Gilmore (1974:6) menyatakan bahwa orang yang produktif adalah:</a:t>
            </a:r>
          </a:p>
          <a:p>
            <a:pPr marL="533400" indent="-533400" algn="just">
              <a:buNone/>
            </a:pPr>
            <a:r>
              <a:rPr lang="id-ID" sz="2400" dirty="0" smtClean="0">
                <a:latin typeface="Times New Roman" pitchFamily="18" charset="0"/>
                <a:cs typeface="Times New Roman" pitchFamily="18" charset="0"/>
              </a:rPr>
              <a:t>	“</a:t>
            </a:r>
            <a:r>
              <a:rPr lang="id-ID" sz="2400" i="1" dirty="0" smtClean="0">
                <a:latin typeface="Times New Roman" pitchFamily="18" charset="0"/>
                <a:cs typeface="Times New Roman" pitchFamily="18" charset="0"/>
              </a:rPr>
              <a:t>Who is making a tangible and significant contribution in his choosen field, who is imaginative, perceptive, and innovative in his approach to life problems and accomplishment of his own goal (creativity), and who is at the same time both responsible and responsive in his relationship with other”.</a:t>
            </a:r>
          </a:p>
          <a:p>
            <a:pPr marL="0" indent="0" algn="just">
              <a:buNone/>
            </a:pPr>
            <a:r>
              <a:rPr lang="id-ID" sz="2400" dirty="0" smtClean="0">
                <a:latin typeface="Times New Roman" pitchFamily="18" charset="0"/>
                <a:cs typeface="Times New Roman" pitchFamily="18" charset="0"/>
              </a:rPr>
              <a:t>Dalam uraian tsb, Gilmore menekankan kontribusi yang positif dari diri seseorang terhadap lingkungannya dimana dia berada. Dengan adanya tindakan y</a:t>
            </a:r>
            <a:r>
              <a:rPr lang="en-US" sz="2400" dirty="0" smtClean="0">
                <a:latin typeface="Times New Roman" pitchFamily="18" charset="0"/>
                <a:cs typeface="Times New Roman" pitchFamily="18" charset="0"/>
              </a:rPr>
              <a:t>a</a:t>
            </a:r>
            <a:r>
              <a:rPr lang="id-ID" sz="2400" dirty="0" smtClean="0">
                <a:latin typeface="Times New Roman" pitchFamily="18" charset="0"/>
                <a:cs typeface="Times New Roman" pitchFamily="18" charset="0"/>
              </a:rPr>
              <a:t>ng konstruktif, imaginatif, kreatif dari individu dalam suatu organisasi, maka diharapkan produktivitas organisasi akan meningkat.</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a:bodyPr>
          <a:lstStyle/>
          <a:p>
            <a:pPr marL="0" indent="0" algn="just">
              <a:buNone/>
            </a:pPr>
            <a:r>
              <a:rPr lang="id-ID" sz="2400" dirty="0" smtClean="0">
                <a:latin typeface="Times New Roman" pitchFamily="18" charset="0"/>
                <a:cs typeface="Times New Roman" pitchFamily="18" charset="0"/>
              </a:rPr>
              <a:t>A.Dale Timpe (1989:111) mengungkapkan tentang ciri umum pegawai yang produktif adalah sbb:</a:t>
            </a:r>
          </a:p>
          <a:p>
            <a:pPr marL="457200" indent="-457200" algn="just">
              <a:buNone/>
            </a:pPr>
            <a:r>
              <a:rPr lang="en-US" sz="2400" dirty="0" smtClean="0">
                <a:latin typeface="Times New Roman" pitchFamily="18" charset="0"/>
                <a:cs typeface="Times New Roman" pitchFamily="18" charset="0"/>
              </a:rPr>
              <a:t>1.   </a:t>
            </a:r>
            <a:r>
              <a:rPr lang="id-ID" sz="2400" dirty="0" smtClean="0">
                <a:latin typeface="Times New Roman" pitchFamily="18" charset="0"/>
                <a:cs typeface="Times New Roman" pitchFamily="18" charset="0"/>
              </a:rPr>
              <a:t>Cerdas dan dapat belajar dengan cepat</a:t>
            </a:r>
          </a:p>
          <a:p>
            <a:pPr marL="457200" indent="-457200" algn="just">
              <a:buNone/>
            </a:pPr>
            <a:r>
              <a:rPr lang="en-US" sz="2400" dirty="0" smtClean="0">
                <a:latin typeface="Times New Roman" pitchFamily="18" charset="0"/>
                <a:cs typeface="Times New Roman" pitchFamily="18" charset="0"/>
              </a:rPr>
              <a:t>2. </a:t>
            </a:r>
            <a:r>
              <a:rPr lang="id-ID" sz="2400" dirty="0" smtClean="0">
                <a:latin typeface="Times New Roman" pitchFamily="18" charset="0"/>
                <a:cs typeface="Times New Roman" pitchFamily="18" charset="0"/>
              </a:rPr>
              <a:t>Kompeten secara profesional/teknis selalu memperdalam pengetahuan dalam bidangnya</a:t>
            </a:r>
          </a:p>
          <a:p>
            <a:pPr marL="457200" indent="-457200" algn="just">
              <a:buNone/>
            </a:pPr>
            <a:r>
              <a:rPr lang="en-US" sz="2400" dirty="0" smtClean="0">
                <a:latin typeface="Times New Roman" pitchFamily="18" charset="0"/>
                <a:cs typeface="Times New Roman" pitchFamily="18" charset="0"/>
              </a:rPr>
              <a:t>3. </a:t>
            </a:r>
            <a:r>
              <a:rPr lang="id-ID" sz="2400" dirty="0" smtClean="0">
                <a:latin typeface="Times New Roman" pitchFamily="18" charset="0"/>
                <a:cs typeface="Times New Roman" pitchFamily="18" charset="0"/>
              </a:rPr>
              <a:t>Kreatif dan inovatif, memperlihatkan kecerdikan dan keanekaragaman</a:t>
            </a:r>
          </a:p>
          <a:p>
            <a:pPr marL="457200" indent="-457200" algn="just">
              <a:buNone/>
            </a:pPr>
            <a:r>
              <a:rPr lang="en-US" sz="2400" dirty="0" smtClean="0">
                <a:latin typeface="Times New Roman" pitchFamily="18" charset="0"/>
                <a:cs typeface="Times New Roman" pitchFamily="18" charset="0"/>
              </a:rPr>
              <a:t>4.   </a:t>
            </a:r>
            <a:r>
              <a:rPr lang="id-ID" sz="2400" dirty="0" smtClean="0">
                <a:latin typeface="Times New Roman" pitchFamily="18" charset="0"/>
                <a:cs typeface="Times New Roman" pitchFamily="18" charset="0"/>
              </a:rPr>
              <a:t>Memahami pekerjaannya</a:t>
            </a:r>
          </a:p>
          <a:p>
            <a:pPr marL="457200" indent="-457200" algn="just">
              <a:buNone/>
            </a:pPr>
            <a:r>
              <a:rPr lang="en-US" sz="2400" dirty="0" smtClean="0">
                <a:latin typeface="Times New Roman" pitchFamily="18" charset="0"/>
                <a:cs typeface="Times New Roman" pitchFamily="18" charset="0"/>
              </a:rPr>
              <a:t>5.  </a:t>
            </a:r>
            <a:r>
              <a:rPr lang="id-ID" sz="2400" dirty="0" smtClean="0">
                <a:latin typeface="Times New Roman" pitchFamily="18" charset="0"/>
                <a:cs typeface="Times New Roman" pitchFamily="18" charset="0"/>
              </a:rPr>
              <a:t>Belajar dengan “cerdik”, menggunakan logika, mengorgani-sasikan pekerjaan dengan efisien, tidak mudah </a:t>
            </a:r>
            <a:r>
              <a:rPr lang="id-ID" sz="2400" i="1" dirty="0" smtClean="0">
                <a:latin typeface="Times New Roman" pitchFamily="18" charset="0"/>
                <a:cs typeface="Times New Roman" pitchFamily="18" charset="0"/>
              </a:rPr>
              <a:t>macet</a:t>
            </a:r>
            <a:r>
              <a:rPr lang="id-ID" sz="2400" dirty="0" smtClean="0">
                <a:latin typeface="Times New Roman" pitchFamily="18" charset="0"/>
                <a:cs typeface="Times New Roman" pitchFamily="18" charset="0"/>
              </a:rPr>
              <a:t> dalam pekerjaan. Selalu mempertahankan  kinerja rancangan,  mutu,</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a:bodyPr>
          <a:lstStyle/>
          <a:p>
            <a:pPr marL="457200" indent="-457200">
              <a:buNone/>
            </a:pPr>
            <a:r>
              <a:rPr lang="id-ID" sz="2400" dirty="0" smtClean="0">
                <a:latin typeface="Times New Roman" pitchFamily="18" charset="0"/>
                <a:cs typeface="Times New Roman" pitchFamily="18" charset="0"/>
              </a:rPr>
              <a:t>       kehandalan, pemeliharaan keamanan, mudah dibuat, produktifitas tinggi, biaya,  dan jadwal</a:t>
            </a:r>
          </a:p>
          <a:p>
            <a:pPr marL="457200" indent="-457200">
              <a:buNone/>
            </a:pPr>
            <a:r>
              <a:rPr lang="id-ID" sz="2400" dirty="0" smtClean="0">
                <a:latin typeface="Times New Roman" pitchFamily="18" charset="0"/>
                <a:cs typeface="Times New Roman" pitchFamily="18" charset="0"/>
              </a:rPr>
              <a:t>6.   Selalu mecari perbaikan, tetapi tahu kapan harus berhenti menyempurnakan.</a:t>
            </a:r>
          </a:p>
          <a:p>
            <a:pPr marL="457200" indent="-457200">
              <a:buNone/>
            </a:pPr>
            <a:r>
              <a:rPr lang="id-ID" sz="2400" dirty="0" smtClean="0">
                <a:latin typeface="Times New Roman" pitchFamily="18" charset="0"/>
                <a:cs typeface="Times New Roman" pitchFamily="18" charset="0"/>
              </a:rPr>
              <a:t>7.   Dianggap bernilai oleh pengawasnya atau atasannya.</a:t>
            </a:r>
          </a:p>
          <a:p>
            <a:pPr marL="457200" indent="-457200">
              <a:buNone/>
            </a:pPr>
            <a:r>
              <a:rPr lang="id-ID" sz="2400" dirty="0" smtClean="0">
                <a:latin typeface="Times New Roman" pitchFamily="18" charset="0"/>
                <a:cs typeface="Times New Roman" pitchFamily="18" charset="0"/>
              </a:rPr>
              <a:t>8.   Memiliki catatan prestasi (reputasi) yang berhasil </a:t>
            </a:r>
          </a:p>
          <a:p>
            <a:pPr marL="457200" indent="-457200">
              <a:buNone/>
            </a:pPr>
            <a:r>
              <a:rPr lang="en-US" sz="2400" dirty="0" smtClean="0">
                <a:latin typeface="Times New Roman" pitchFamily="18" charset="0"/>
                <a:cs typeface="Times New Roman" pitchFamily="18" charset="0"/>
              </a:rPr>
              <a:t>9.    </a:t>
            </a:r>
            <a:r>
              <a:rPr lang="id-ID" sz="2400" dirty="0" smtClean="0">
                <a:latin typeface="Times New Roman" pitchFamily="18" charset="0"/>
                <a:cs typeface="Times New Roman" pitchFamily="18" charset="0"/>
              </a:rPr>
              <a:t>Selalu berusaha meningkatkan diri (</a:t>
            </a:r>
            <a:r>
              <a:rPr lang="id-ID" sz="2400" i="1" dirty="0" smtClean="0">
                <a:latin typeface="Times New Roman" pitchFamily="18" charset="0"/>
                <a:cs typeface="Times New Roman" pitchFamily="18" charset="0"/>
              </a:rPr>
              <a:t>added value</a:t>
            </a:r>
            <a:r>
              <a:rPr lang="id-ID" sz="2400" dirty="0" smtClean="0">
                <a:latin typeface="Times New Roman" pitchFamily="18" charset="0"/>
                <a:cs typeface="Times New Roman" pitchFamily="18" charset="0"/>
              </a:rPr>
              <a:t>) </a:t>
            </a:r>
          </a:p>
          <a:p>
            <a:pPr marL="457200" indent="-457200">
              <a:buNone/>
            </a:pPr>
            <a:endParaRPr lang="id-ID" sz="2400" dirty="0" smtClean="0">
              <a:latin typeface="Times New Roman" pitchFamily="18" charset="0"/>
              <a:cs typeface="Times New Roman" pitchFamily="18" charset="0"/>
            </a:endParaRPr>
          </a:p>
          <a:p>
            <a:pPr marL="0" indent="0" algn="just">
              <a:buNone/>
            </a:pPr>
            <a:r>
              <a:rPr lang="id-ID" sz="2400" dirty="0" smtClean="0">
                <a:latin typeface="Times New Roman" pitchFamily="18" charset="0"/>
                <a:cs typeface="Times New Roman" pitchFamily="18" charset="0"/>
              </a:rPr>
              <a:t>Pribadi yang produktif menggambarkan potensi, persepsi dan kreativitas seseorang yang senantiasa ingin menyumbangkan kemampuannya agar bermanfaat bagi diri dan lingkungannya. Jadi, yang produktif adalah orang yang  dpt memberi  sumbangan  </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marL="0" indent="0" algn="just">
              <a:buNone/>
            </a:pPr>
            <a:r>
              <a:rPr lang="id-ID" sz="2400" dirty="0" smtClean="0">
                <a:latin typeface="Times New Roman" pitchFamily="18" charset="0"/>
                <a:cs typeface="Times New Roman" pitchFamily="18" charset="0"/>
              </a:rPr>
              <a:t>yang nyata dan berarti bagi lingkungan sekitarnya, imaginatif dan inovatif dalam mendekati persoalan hidupnya serta mempunyai kepandaian (kreatif) dalam mencapai tujuan hidupnya. Pada saat yang bersamaan orang seperti ini selalu bertanggungjawab dan responsif dalam hubungannya dengan orang lain (kepemimpinan) Pegawai seperti ini merupakan asset organisasi, yang selalu berusaha meningkatkan diri dalam organisasinya, dan akan menunjang pencapaian produktivitas organisasi.</a:t>
            </a:r>
          </a:p>
          <a:p>
            <a:pPr marL="0" indent="0" algn="just">
              <a:buNone/>
            </a:pPr>
            <a:r>
              <a:rPr lang="id-ID" sz="2400" dirty="0" smtClean="0">
                <a:latin typeface="Times New Roman" pitchFamily="18" charset="0"/>
                <a:cs typeface="Times New Roman" pitchFamily="18" charset="0"/>
              </a:rPr>
              <a:t>Pribadi yang produktif adalah pribadi yang yakin akan kemampuan dirinya, yang dalam istilah psikologi sering disebut sebagai orang yang memiliki rasa percaya diri (PD = </a:t>
            </a:r>
            <a:r>
              <a:rPr lang="id-ID" sz="2400" i="1" dirty="0" smtClean="0">
                <a:latin typeface="Times New Roman" pitchFamily="18" charset="0"/>
                <a:cs typeface="Times New Roman" pitchFamily="18" charset="0"/>
              </a:rPr>
              <a:t>self con-fidence</a:t>
            </a:r>
            <a:r>
              <a:rPr lang="id-ID" sz="2400" dirty="0" smtClean="0">
                <a:latin typeface="Times New Roman" pitchFamily="18" charset="0"/>
                <a:cs typeface="Times New Roman" pitchFamily="18" charset="0"/>
              </a:rPr>
              <a:t>),  hargadiri (</a:t>
            </a:r>
            <a:r>
              <a:rPr lang="id-ID" sz="2400" i="1" dirty="0" smtClean="0">
                <a:latin typeface="Times New Roman" pitchFamily="18" charset="0"/>
                <a:cs typeface="Times New Roman" pitchFamily="18" charset="0"/>
              </a:rPr>
              <a:t>self esteem</a:t>
            </a:r>
            <a:r>
              <a:rPr lang="id-ID" sz="2400" dirty="0" smtClean="0">
                <a:latin typeface="Times New Roman" pitchFamily="18" charset="0"/>
                <a:cs typeface="Times New Roman" pitchFamily="18" charset="0"/>
              </a:rPr>
              <a:t>), dan konsep diri (</a:t>
            </a:r>
            <a:r>
              <a:rPr lang="id-ID" sz="2400" i="1" dirty="0" smtClean="0">
                <a:latin typeface="Times New Roman" pitchFamily="18" charset="0"/>
                <a:cs typeface="Times New Roman" pitchFamily="18" charset="0"/>
              </a:rPr>
              <a:t>self  concept</a:t>
            </a:r>
            <a:r>
              <a:rPr lang="id-ID"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marL="0" indent="0" algn="just">
              <a:buNone/>
            </a:pPr>
            <a:r>
              <a:rPr lang="id-ID" sz="2400" dirty="0" smtClean="0">
                <a:latin typeface="Times New Roman" pitchFamily="18" charset="0"/>
                <a:cs typeface="Times New Roman" pitchFamily="18" charset="0"/>
              </a:rPr>
              <a:t>yang tinggi. Orang yang demikian dapat dikatakan sebagai orang yang mampu mengaktualisasikan dirinya.</a:t>
            </a:r>
          </a:p>
          <a:p>
            <a:pPr marL="0" indent="0" algn="just">
              <a:buNone/>
            </a:pPr>
            <a:r>
              <a:rPr lang="id-ID" sz="2400" dirty="0" smtClean="0">
                <a:latin typeface="Times New Roman" pitchFamily="18" charset="0"/>
                <a:cs typeface="Times New Roman" pitchFamily="18" charset="0"/>
              </a:rPr>
              <a:t>Hal tersebut berkaitan dengan individu yang kreatif, yakni memiliki kepandaian untuk menggunakan pikiran dan perasa-annya dalam memecahkan persoalan, sebagaimana diungkapkan Fromm, 1975 : 91) bahwa individu produktif adalah orang yang memiliki kasih sayang, kecakapan untuk menggunakan kemam-puannya dan dapat merealisasikan potensi yang ada pada dirinya.</a:t>
            </a:r>
          </a:p>
          <a:p>
            <a:pPr marL="0" indent="0" algn="just">
              <a:buNone/>
            </a:pPr>
            <a:r>
              <a:rPr lang="id-ID" sz="2400" dirty="0" smtClean="0">
                <a:latin typeface="Times New Roman" pitchFamily="18" charset="0"/>
                <a:cs typeface="Times New Roman" pitchFamily="18" charset="0"/>
              </a:rPr>
              <a:t>Individu yang kreatif dan produktif diutarakan Fromm sbb: “</a:t>
            </a:r>
            <a:r>
              <a:rPr lang="id-ID" sz="2400" i="1" dirty="0" smtClean="0">
                <a:latin typeface="Times New Roman" pitchFamily="18" charset="0"/>
                <a:cs typeface="Times New Roman" pitchFamily="18" charset="0"/>
              </a:rPr>
              <a:t>productiveness is man’s ability to use his powers and to realize the potentialities inherent in him”. </a:t>
            </a:r>
            <a:r>
              <a:rPr lang="id-ID" sz="2400" dirty="0" smtClean="0">
                <a:latin typeface="Times New Roman" pitchFamily="18" charset="0"/>
                <a:cs typeface="Times New Roman" pitchFamily="18" charset="0"/>
              </a:rPr>
              <a:t>  </a:t>
            </a:r>
          </a:p>
          <a:p>
            <a:pPr marL="0" indent="0" algn="just">
              <a:buNone/>
            </a:pPr>
            <a:endParaRPr lang="id-ID" sz="2400" dirty="0" smtClean="0">
              <a:latin typeface="Times New Roman" pitchFamily="18" charset="0"/>
              <a:cs typeface="Times New Roman" pitchFamily="18" charset="0"/>
            </a:endParaRPr>
          </a:p>
          <a:p>
            <a:pPr marL="0" indent="0" algn="just">
              <a:buNone/>
            </a:pP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173</TotalTime>
  <Words>1135</Words>
  <Application>Microsoft Office PowerPoint</Application>
  <PresentationFormat>On-screen Show (4:3)</PresentationFormat>
  <Paragraphs>133</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Concourse</vt:lpstr>
      <vt:lpstr>PENINGKATAN PRODUKTIVITAS DAN KUALITAS</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MANAJEMEN PRODUKTIVITAS</dc:title>
  <dc:creator>adang widjana</dc:creator>
  <cp:lastModifiedBy>user</cp:lastModifiedBy>
  <cp:revision>33</cp:revision>
  <dcterms:created xsi:type="dcterms:W3CDTF">2006-08-16T00:00:00Z</dcterms:created>
  <dcterms:modified xsi:type="dcterms:W3CDTF">2020-06-10T05:36:23Z</dcterms:modified>
</cp:coreProperties>
</file>