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3"/>
  </p:notesMasterIdLst>
  <p:sldIdLst>
    <p:sldId id="256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62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B2A3"/>
    <a:srgbClr val="A4B4EA"/>
    <a:srgbClr val="98DFBB"/>
    <a:srgbClr val="9AD3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pPr/>
              <a:t>2020-06-12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381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91931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1447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8025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=""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48399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730894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219204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74644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23063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7571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37620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9040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129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=""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=""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3349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1" r:id="rId3"/>
    <p:sldLayoutId id="214748368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3928" y="2160241"/>
            <a:ext cx="5220072" cy="1080120"/>
          </a:xfrm>
        </p:spPr>
        <p:txBody>
          <a:bodyPr/>
          <a:lstStyle/>
          <a:p>
            <a:pPr lvl="0"/>
            <a:r>
              <a:rPr lang="en-US" altLang="ko-KR" dirty="0" smtClean="0">
                <a:ea typeface="맑은 고딕" pitchFamily="50" charset="-127"/>
              </a:rPr>
              <a:t>STANDAR AKUNTANSI KEUANGAN (SAK)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923928" y="3240360"/>
            <a:ext cx="5219924" cy="141962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21116049	</a:t>
            </a:r>
            <a:r>
              <a:rPr lang="en-US" altLang="ko-KR" b="1" dirty="0" err="1" smtClean="0"/>
              <a:t>Dela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Setiawati</a:t>
            </a:r>
            <a:endParaRPr lang="en-US" altLang="ko-K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21116059	Rival Rey </a:t>
            </a:r>
            <a:r>
              <a:rPr lang="en-US" altLang="ko-KR" b="1" dirty="0" err="1" smtClean="0"/>
              <a:t>Pangkan</a:t>
            </a:r>
            <a:endParaRPr lang="en-US" altLang="ko-K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21116063	Ade </a:t>
            </a:r>
            <a:r>
              <a:rPr lang="en-US" altLang="ko-KR" b="1" dirty="0" err="1" smtClean="0"/>
              <a:t>Gura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Permana</a:t>
            </a:r>
            <a:endParaRPr lang="en-US" altLang="ko-K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21116066	</a:t>
            </a:r>
            <a:r>
              <a:rPr lang="en-US" altLang="ko-KR" b="1" dirty="0" err="1" smtClean="0"/>
              <a:t>Muhamad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Haning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Malal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Janati</a:t>
            </a:r>
            <a:endParaRPr lang="en-US" altLang="ko-K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21116067	</a:t>
            </a:r>
            <a:r>
              <a:rPr lang="en-US" altLang="ko-KR" b="1" dirty="0" err="1" smtClean="0"/>
              <a:t>Nidisa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Utami</a:t>
            </a:r>
            <a:endParaRPr lang="en-US" altLang="ko-K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21116082	</a:t>
            </a:r>
            <a:r>
              <a:rPr lang="en-US" altLang="ko-KR" b="1" dirty="0" err="1" smtClean="0"/>
              <a:t>Aditya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Darmawan</a:t>
            </a:r>
            <a:endParaRPr lang="en-US" altLang="ko-KR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50519" y="2255108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169159"/>
            <a:ext cx="628717" cy="628717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7452320" y="1854725"/>
            <a:ext cx="1568096" cy="28803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smtClean="0">
                <a:ea typeface="맑은 고딕" pitchFamily="50" charset="-127"/>
              </a:rPr>
              <a:t>KELOMPOK 1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xmlns="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39502"/>
            <a:ext cx="9144000" cy="576064"/>
          </a:xfrm>
        </p:spPr>
        <p:txBody>
          <a:bodyPr/>
          <a:lstStyle/>
          <a:p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PENGERTIAN STANDAR AKUNTANSI KEUANGAN (SAK)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0094" y="1851673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60562" y="2078229"/>
            <a:ext cx="6207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suatu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kerangka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prosedur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pembatuan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agar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terjadi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keseragaman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penyajian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(SAK)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merupakan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hasil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perumusan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Komite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Prinsipil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Indonesia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1994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menggantikan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Prinsip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Indonesia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1984. SAK di Indonesia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merupakan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terapan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standard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ada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, IAS, IFRS, ETAP, GAAP.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Selain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itu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ada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juga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PSAK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syariah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juga</a:t>
            </a:r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SAP.</a:t>
            </a:r>
            <a:endParaRPr lang="en-US" altLang="ko-KR" sz="14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ound Same Side Corner Rectangle 6">
            <a:extLst>
              <a:ext uri="{FF2B5EF4-FFF2-40B4-BE49-F238E27FC236}">
                <a16:creationId xmlns="" xmlns:a16="http://schemas.microsoft.com/office/drawing/2014/main" id="{6329D35A-7A76-489A-9D27-F3D0B4A9BDBC}"/>
              </a:ext>
            </a:extLst>
          </p:cNvPr>
          <p:cNvSpPr/>
          <p:nvPr/>
        </p:nvSpPr>
        <p:spPr>
          <a:xfrm rot="2700000">
            <a:off x="4499329" y="1245185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113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339502"/>
            <a:ext cx="9144000" cy="576064"/>
          </a:xfrm>
        </p:spPr>
        <p:txBody>
          <a:bodyPr/>
          <a:lstStyle/>
          <a:p>
            <a:r>
              <a:rPr lang="en-US" altLang="ko-KR" sz="2400" dirty="0" smtClean="0"/>
              <a:t>KEGUNAAN STANDAR AKUNTANSI KEUANGAN (SAK)</a:t>
            </a:r>
            <a:endParaRPr lang="ko-KR" alt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95536" y="2883282"/>
            <a:ext cx="8439472" cy="356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/>
          <p:cNvSpPr/>
          <p:nvPr/>
        </p:nvSpPr>
        <p:spPr>
          <a:xfrm>
            <a:off x="779637" y="2350673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2198192" y="2242674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3832745" y="2152673"/>
            <a:ext cx="1499197" cy="1499197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5647300" y="2242674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7281854" y="2350673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790660" y="4270325"/>
            <a:ext cx="153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KREDITOR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41769" y="4270325"/>
            <a:ext cx="153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PEMERINTAH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4270325"/>
            <a:ext cx="153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SUPPLIER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00469" y="4270325"/>
            <a:ext cx="153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INVESTOR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4270325"/>
            <a:ext cx="1535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PEMEGANG SAHAM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5616" y="3804020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6" name="Rectangle 25"/>
          <p:cNvSpPr/>
          <p:nvPr/>
        </p:nvSpPr>
        <p:spPr>
          <a:xfrm>
            <a:off x="4378808" y="3804020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102294" y="3804020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7642000" y="3804020"/>
            <a:ext cx="386384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2682575" y="3804020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31" name="Rectangle 9"/>
          <p:cNvSpPr/>
          <p:nvPr/>
        </p:nvSpPr>
        <p:spPr>
          <a:xfrm>
            <a:off x="4340102" y="2687278"/>
            <a:ext cx="465061" cy="4353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6132274" y="2718479"/>
            <a:ext cx="329824" cy="32928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 Same Side Corner Rectangle 36"/>
          <p:cNvSpPr/>
          <p:nvPr/>
        </p:nvSpPr>
        <p:spPr>
          <a:xfrm>
            <a:off x="7667313" y="2781271"/>
            <a:ext cx="312857" cy="24735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460562" y="1203598"/>
            <a:ext cx="620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diperlukan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memudahkan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penyusunan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memudahkan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auditor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serta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memudahkan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pembaca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lpaoran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menginterpretasikan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membandingkan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entitas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berbeda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Adapun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manfaat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pihak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Rectangle 16">
            <a:extLst>
              <a:ext uri="{FF2B5EF4-FFF2-40B4-BE49-F238E27FC236}">
                <a16:creationId xmlns="" xmlns:a16="http://schemas.microsoft.com/office/drawing/2014/main" id="{0D33B8D0-699E-42C3-8D4E-28D828460313}"/>
              </a:ext>
            </a:extLst>
          </p:cNvPr>
          <p:cNvSpPr/>
          <p:nvPr/>
        </p:nvSpPr>
        <p:spPr>
          <a:xfrm rot="2700000">
            <a:off x="1179287" y="265526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F8B2A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val 6">
            <a:extLst>
              <a:ext uri="{FF2B5EF4-FFF2-40B4-BE49-F238E27FC236}">
                <a16:creationId xmlns="" xmlns:a16="http://schemas.microsoft.com/office/drawing/2014/main" id="{74C6B3D2-07FD-433C-8D66-C374DE5B9486}"/>
              </a:ext>
            </a:extLst>
          </p:cNvPr>
          <p:cNvSpPr/>
          <p:nvPr/>
        </p:nvSpPr>
        <p:spPr>
          <a:xfrm>
            <a:off x="2670818" y="272286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96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7494"/>
            <a:ext cx="9144000" cy="576064"/>
          </a:xfrm>
        </p:spPr>
        <p:txBody>
          <a:bodyPr/>
          <a:lstStyle/>
          <a:p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JENIS STANDAR AKUNTANSI KEUANGAN (SAK)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664296" cy="1086078"/>
            <a:chOff x="496119" y="2469560"/>
            <a:chExt cx="1752190" cy="10860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SAK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pertama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Pernyataan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Keuangan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mengacu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pada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dibuat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IFRS.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accent2"/>
                  </a:solidFill>
                  <a:cs typeface="Arial" pitchFamily="34" charset="0"/>
                </a:rPr>
                <a:t>PSAK-IFRS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5" y="1572477"/>
            <a:ext cx="2664296" cy="1086078"/>
            <a:chOff x="496119" y="2469560"/>
            <a:chExt cx="1752190" cy="1086078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SAK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kedua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SAK-ETAP,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yaitu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Keuangan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dibuat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diterapkan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pada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Entitas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Tanpa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Publik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(ETAP)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accent3"/>
                  </a:solidFill>
                  <a:cs typeface="Arial" pitchFamily="34" charset="0"/>
                </a:rPr>
                <a:t>SAK-ETAP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086078"/>
            <a:chOff x="496119" y="2469560"/>
            <a:chExt cx="1752190" cy="1086078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Sering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disebut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Syariah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(SAS),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yaitu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dibuat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Dewan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Syariah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(DSAK).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accent1"/>
                  </a:solidFill>
                  <a:cs typeface="Arial" pitchFamily="34" charset="0"/>
                </a:rPr>
                <a:t>PSAK-SYARIAH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1270744"/>
            <a:chOff x="496119" y="2469560"/>
            <a:chExt cx="1752190" cy="1270744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Pemerintah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(SAP)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dibuat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diterbitkan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Komite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Akuntansi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Pemerintahan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telah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ditetapkan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sebagai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Peraturan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Pemerintah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(PP).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accent4"/>
                  </a:solidFill>
                  <a:cs typeface="Arial" pitchFamily="34" charset="0"/>
                </a:rPr>
                <a:t>SAP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3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75556" y="2529325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339502"/>
            <a:ext cx="9144000" cy="576064"/>
          </a:xfrm>
        </p:spPr>
        <p:txBody>
          <a:bodyPr/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Perkembangan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SAK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48980" y="2133281"/>
            <a:ext cx="792088" cy="792088"/>
            <a:chOff x="1835696" y="2517293"/>
            <a:chExt cx="792088" cy="792088"/>
          </a:xfrm>
        </p:grpSpPr>
        <p:sp>
          <p:nvSpPr>
            <p:cNvPr id="10" name="Diamond 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04133" y="2133281"/>
            <a:ext cx="792088" cy="792088"/>
            <a:chOff x="1835696" y="2517293"/>
            <a:chExt cx="792088" cy="792088"/>
          </a:xfrm>
        </p:grpSpPr>
        <p:sp>
          <p:nvSpPr>
            <p:cNvPr id="16" name="Diamond 1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35525" y="2133281"/>
            <a:ext cx="792088" cy="792088"/>
            <a:chOff x="1835696" y="2517293"/>
            <a:chExt cx="792088" cy="792088"/>
          </a:xfrm>
        </p:grpSpPr>
        <p:sp>
          <p:nvSpPr>
            <p:cNvPr id="19" name="Diamond 18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Diamond 19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8855" y="2032261"/>
            <a:ext cx="979994" cy="979994"/>
            <a:chOff x="1835696" y="2517293"/>
            <a:chExt cx="792088" cy="792088"/>
          </a:xfrm>
        </p:grpSpPr>
        <p:sp>
          <p:nvSpPr>
            <p:cNvPr id="22" name="Diamond 21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71600" y="1557186"/>
            <a:ext cx="116440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 err="1" smtClean="0">
                <a:solidFill>
                  <a:schemeClr val="accent5"/>
                </a:solidFill>
                <a:cs typeface="Arial" pitchFamily="34" charset="0"/>
              </a:rPr>
              <a:t>Zaman</a:t>
            </a:r>
            <a:r>
              <a:rPr lang="en-US" altLang="ko-KR" sz="1600" b="1" dirty="0" smtClean="0">
                <a:solidFill>
                  <a:schemeClr val="accent5"/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accent5"/>
                </a:solidFill>
                <a:cs typeface="Arial" pitchFamily="34" charset="0"/>
              </a:rPr>
              <a:t>Belanda</a:t>
            </a:r>
            <a:endParaRPr lang="ko-KR" altLang="en-US" sz="1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86324" y="1557185"/>
            <a:ext cx="81721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3"/>
                </a:solidFill>
                <a:cs typeface="Arial" pitchFamily="34" charset="0"/>
              </a:rPr>
              <a:t>1945-1955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2469" y="1557185"/>
            <a:ext cx="81721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2"/>
                </a:solidFill>
                <a:cs typeface="Arial" pitchFamily="34" charset="0"/>
              </a:rPr>
              <a:t>1955-1974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10247" y="1680295"/>
            <a:ext cx="81721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1"/>
                </a:solidFill>
                <a:cs typeface="Arial" pitchFamily="34" charset="0"/>
              </a:rPr>
              <a:t>1984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" name="Teardrop 6"/>
          <p:cNvSpPr/>
          <p:nvPr/>
        </p:nvSpPr>
        <p:spPr>
          <a:xfrm rot="8100000">
            <a:off x="3486562" y="240011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 rot="2700000">
            <a:off x="5543492" y="2354039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1418435" y="242437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Block Arc 14"/>
          <p:cNvSpPr/>
          <p:nvPr/>
        </p:nvSpPr>
        <p:spPr>
          <a:xfrm rot="16200000">
            <a:off x="7462303" y="2365607"/>
            <a:ext cx="313098" cy="3133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3901" y="3075806"/>
            <a:ext cx="1502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era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Belanda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mengenalkan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sistem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pembukuan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berpasangan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(double-entry </a:t>
            </a:r>
            <a:r>
              <a:rPr lang="en-US" altLang="ko-KR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bookeeping</a:t>
            </a:r>
            <a:r>
              <a:rPr lang="en-US" altLang="ko-K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sebagaimana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dikembangkan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oleh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Luca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Pacioli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43808" y="3291830"/>
            <a:ext cx="1502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Praktik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Belanda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masih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digunakan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selama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era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setelah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kemerdekaan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(1950 an).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69954" y="3075806"/>
            <a:ext cx="1502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Pertama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kalinya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IAI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kodifikasi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prinsip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berlaku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suatu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“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Prinsip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Indonesia (PAI).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67729" y="3225046"/>
            <a:ext cx="1502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Komite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PAI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revisi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mendasar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PAI 1973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kemudian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mengkondifikasikannya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“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Prinsip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Indonesia 1984"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75556" y="2529325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339502"/>
            <a:ext cx="9144000" cy="576064"/>
          </a:xfrm>
        </p:spPr>
        <p:txBody>
          <a:bodyPr/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Perkembangan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SAK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48980" y="2133281"/>
            <a:ext cx="792088" cy="792088"/>
            <a:chOff x="1835696" y="2517293"/>
            <a:chExt cx="792088" cy="792088"/>
          </a:xfrm>
        </p:grpSpPr>
        <p:sp>
          <p:nvSpPr>
            <p:cNvPr id="10" name="Diamond 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04133" y="2133281"/>
            <a:ext cx="792088" cy="792088"/>
            <a:chOff x="1835696" y="2517293"/>
            <a:chExt cx="792088" cy="792088"/>
          </a:xfrm>
        </p:grpSpPr>
        <p:sp>
          <p:nvSpPr>
            <p:cNvPr id="16" name="Diamond 1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35525" y="2133281"/>
            <a:ext cx="792088" cy="792088"/>
            <a:chOff x="1835696" y="2517293"/>
            <a:chExt cx="792088" cy="792088"/>
          </a:xfrm>
        </p:grpSpPr>
        <p:sp>
          <p:nvSpPr>
            <p:cNvPr id="19" name="Diamond 18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Diamond 19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8855" y="2032261"/>
            <a:ext cx="979994" cy="979994"/>
            <a:chOff x="1835696" y="2517293"/>
            <a:chExt cx="792088" cy="792088"/>
          </a:xfrm>
        </p:grpSpPr>
        <p:sp>
          <p:nvSpPr>
            <p:cNvPr id="22" name="Diamond 21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71189" y="1557186"/>
            <a:ext cx="132454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 err="1" smtClean="0">
                <a:solidFill>
                  <a:schemeClr val="accent5"/>
                </a:solidFill>
                <a:cs typeface="Arial" pitchFamily="34" charset="0"/>
              </a:rPr>
              <a:t>Akhir</a:t>
            </a:r>
            <a:r>
              <a:rPr lang="en-US" altLang="ko-KR" sz="1600" b="1" dirty="0" smtClean="0">
                <a:solidFill>
                  <a:schemeClr val="accent5"/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accent5"/>
                </a:solidFill>
                <a:cs typeface="Arial" pitchFamily="34" charset="0"/>
              </a:rPr>
              <a:t>tahun</a:t>
            </a:r>
            <a:r>
              <a:rPr lang="en-US" altLang="ko-KR" sz="1600" b="1" dirty="0" smtClean="0">
                <a:solidFill>
                  <a:schemeClr val="accent5"/>
                </a:solidFill>
                <a:cs typeface="Arial" pitchFamily="34" charset="0"/>
              </a:rPr>
              <a:t> 1984</a:t>
            </a:r>
            <a:endParaRPr lang="ko-KR" altLang="en-US" sz="1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86324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3"/>
                </a:solidFill>
                <a:cs typeface="Arial" pitchFamily="34" charset="0"/>
              </a:rPr>
              <a:t>1994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2469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/>
                </a:solidFill>
                <a:cs typeface="Arial" pitchFamily="34" charset="0"/>
              </a:rPr>
              <a:t>2008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10247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</a:rPr>
              <a:t>2012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" name="Teardrop 6"/>
          <p:cNvSpPr/>
          <p:nvPr/>
        </p:nvSpPr>
        <p:spPr>
          <a:xfrm rot="8100000">
            <a:off x="3486562" y="240011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 rot="2700000">
            <a:off x="5543492" y="2354039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1418435" y="242437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Block Arc 14"/>
          <p:cNvSpPr/>
          <p:nvPr/>
        </p:nvSpPr>
        <p:spPr>
          <a:xfrm rot="16200000">
            <a:off x="7462303" y="2365607"/>
            <a:ext cx="313098" cy="3133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3901" y="3219822"/>
            <a:ext cx="1502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mengikuti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bersumber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IASC (International Accounting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Comitte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43808" y="3075806"/>
            <a:ext cx="1502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IAI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kembali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revisi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total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PAI 1984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kodifikasi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“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(SAK) per 1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Oktober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1994)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69954" y="3219822"/>
            <a:ext cx="1502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Tahap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adopsi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berikutnya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meliputi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adopsi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seluruh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IFRS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PSAK,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persiapan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infrastruktur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evaluasi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PSAK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berlaku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67729" y="3075806"/>
            <a:ext cx="1502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Tujuan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akhir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konvergensi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IFRS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PSAK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sama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IFRS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tanpa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modifikasi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sedikitpun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kovergensi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IFRS di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Indoensia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bertahap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5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39502"/>
            <a:ext cx="9144000" cy="576064"/>
          </a:xfrm>
        </p:spPr>
        <p:txBody>
          <a:bodyPr/>
          <a:lstStyle/>
          <a:p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CONTOH KASUS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rgbClr val="9AD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60562" y="1862203"/>
            <a:ext cx="6207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Kasus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salah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satu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perusahaan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Usaha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Milik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Negara (BUMN)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PT. Garuda Indonesia,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dimana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disajikan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SAK. PT. Garuda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diyakini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telah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rekayasa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2018,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PT. Garuda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membuat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untung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seharusnya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kerugian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Hal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tersebubt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dikarenakan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pencatatan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transaksi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kerja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sama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penyediaan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layanan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kotivitas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wifi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penerbangan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PT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Mahata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Aero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Teknologi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Mahata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pendapatan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tetapi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belum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pembayaran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Mahata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hingga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akhir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2018.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juga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telah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diketahui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bahwa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PT. Garuda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menyajikan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SAK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berlaku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umum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sehingga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dihasilkan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transparan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akuntabel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Right Triangle 17">
            <a:extLst>
              <a:ext uri="{FF2B5EF4-FFF2-40B4-BE49-F238E27FC236}">
                <a16:creationId xmlns="" xmlns:a16="http://schemas.microsoft.com/office/drawing/2014/main" id="{314527E1-6A60-4BFA-9002-2F0707419734}"/>
              </a:ext>
            </a:extLst>
          </p:cNvPr>
          <p:cNvSpPr/>
          <p:nvPr/>
        </p:nvSpPr>
        <p:spPr>
          <a:xfrm>
            <a:off x="4430363" y="1131590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rgbClr val="9AD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581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339502"/>
            <a:ext cx="9144000" cy="576064"/>
          </a:xfrm>
        </p:spPr>
        <p:txBody>
          <a:bodyPr/>
          <a:lstStyle/>
          <a:p>
            <a:r>
              <a:rPr lang="en-US" altLang="ko-KR" sz="2400" dirty="0" smtClean="0"/>
              <a:t>ANALISIS KASUS</a:t>
            </a:r>
            <a:endParaRPr lang="ko-KR" alt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95536" y="2158642"/>
            <a:ext cx="8311830" cy="3005396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9" name="TextBox 18"/>
          <p:cNvSpPr txBox="1"/>
          <p:nvPr/>
        </p:nvSpPr>
        <p:spPr>
          <a:xfrm>
            <a:off x="1023571" y="3881829"/>
            <a:ext cx="1460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penurunan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harga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saham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tadinya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Rp500 per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lembar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turun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hingga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Rp466 per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lembar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732" y="3238763"/>
            <a:ext cx="1543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Pemegang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Saham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6643" y="3414045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Investor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ragu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menanamkan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modalnya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9715" y="2946262"/>
            <a:ext cx="146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Kreditur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ragu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pinjaman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876" y="227865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Kreditur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2786" y="2478479"/>
            <a:ext cx="1460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lonjakan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perubahan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data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pajak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pajak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lebih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besar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2947" y="1798603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Pemerintah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3731" y="930082"/>
            <a:ext cx="5927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kasus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PT. Garuda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penyajian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SAK,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dimana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menyajikan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PT. Garuda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mencatat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seharusnya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masih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piutang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tetapi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sudah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diakui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sebagai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pendapatan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Hal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perubahan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data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laporan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keuangan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sebelumnya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PT. Garuda Indonesia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kerugian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kemudian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laba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dasarnya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tersebut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belum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masuk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96804" y="2758709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Investor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0451" y="2171087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Kerugian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dialami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oleh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perusahaan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berimbas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pihak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antara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lain: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="" xmlns:a16="http://schemas.microsoft.com/office/drawing/2014/main" id="{76E30C1C-B9EC-4ED6-81D1-7F9311BC70FA}"/>
              </a:ext>
            </a:extLst>
          </p:cNvPr>
          <p:cNvSpPr/>
          <p:nvPr/>
        </p:nvSpPr>
        <p:spPr>
          <a:xfrm flipH="1">
            <a:off x="671886" y="4191515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A4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Isosceles Triangle 68">
            <a:extLst>
              <a:ext uri="{FF2B5EF4-FFF2-40B4-BE49-F238E27FC236}">
                <a16:creationId xmlns="" xmlns:a16="http://schemas.microsoft.com/office/drawing/2014/main" id="{E45613FF-6251-4ED9-8B1A-AEC8F385AC30}"/>
              </a:ext>
            </a:extLst>
          </p:cNvPr>
          <p:cNvSpPr/>
          <p:nvPr/>
        </p:nvSpPr>
        <p:spPr>
          <a:xfrm rot="10800000">
            <a:off x="2879374" y="3597880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rgbClr val="98D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Block Arc 25">
            <a:extLst>
              <a:ext uri="{FF2B5EF4-FFF2-40B4-BE49-F238E27FC236}">
                <a16:creationId xmlns="" xmlns:a16="http://schemas.microsoft.com/office/drawing/2014/main" id="{89096F78-D87C-4043-8E04-86D7AD29DF19}"/>
              </a:ext>
            </a:extLst>
          </p:cNvPr>
          <p:cNvSpPr/>
          <p:nvPr/>
        </p:nvSpPr>
        <p:spPr>
          <a:xfrm>
            <a:off x="4974678" y="3075806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Round Same Side Corner Rectangle 36">
            <a:extLst>
              <a:ext uri="{FF2B5EF4-FFF2-40B4-BE49-F238E27FC236}">
                <a16:creationId xmlns="" xmlns:a16="http://schemas.microsoft.com/office/drawing/2014/main" id="{F453E9B1-D637-4428-88EC-45B3B3FE0C90}"/>
              </a:ext>
            </a:extLst>
          </p:cNvPr>
          <p:cNvSpPr/>
          <p:nvPr/>
        </p:nvSpPr>
        <p:spPr>
          <a:xfrm>
            <a:off x="7019951" y="2715766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rgbClr val="F8B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Isosceles Triangle 35"/>
          <p:cNvSpPr/>
          <p:nvPr/>
        </p:nvSpPr>
        <p:spPr>
          <a:xfrm>
            <a:off x="8403455" y="1633190"/>
            <a:ext cx="303912" cy="303912"/>
          </a:xfrm>
          <a:prstGeom prst="triangle">
            <a:avLst>
              <a:gd name="adj" fmla="val 100000"/>
            </a:avLst>
          </a:prstGeom>
          <a:solidFill>
            <a:srgbClr val="F8B2A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824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03848" y="2283718"/>
            <a:ext cx="2736303" cy="576063"/>
          </a:xfr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681</Words>
  <Application>Microsoft Office PowerPoint</Application>
  <PresentationFormat>On-screen Show (16:9)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85</cp:revision>
  <dcterms:created xsi:type="dcterms:W3CDTF">2016-12-05T23:26:54Z</dcterms:created>
  <dcterms:modified xsi:type="dcterms:W3CDTF">2020-06-12T13:44:32Z</dcterms:modified>
</cp:coreProperties>
</file>