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F3B4531-0564-4B28-9255-7AE7CCA8E992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AC686B1-267A-487F-ACFF-0A492E71373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0926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4531-0564-4B28-9255-7AE7CCA8E992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86B1-267A-487F-ACFF-0A492E713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699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4531-0564-4B28-9255-7AE7CCA8E992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86B1-267A-487F-ACFF-0A492E713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4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4531-0564-4B28-9255-7AE7CCA8E992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86B1-267A-487F-ACFF-0A492E713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53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F3B4531-0564-4B28-9255-7AE7CCA8E992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AC686B1-267A-487F-ACFF-0A492E71373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639404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4531-0564-4B28-9255-7AE7CCA8E992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86B1-267A-487F-ACFF-0A492E713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8858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4531-0564-4B28-9255-7AE7CCA8E992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86B1-267A-487F-ACFF-0A492E713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7204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4531-0564-4B28-9255-7AE7CCA8E992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86B1-267A-487F-ACFF-0A492E713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532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4531-0564-4B28-9255-7AE7CCA8E992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86B1-267A-487F-ACFF-0A492E713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25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EF3B4531-0564-4B28-9255-7AE7CCA8E992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4AC686B1-267A-487F-ACFF-0A492E7137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151524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EF3B4531-0564-4B28-9255-7AE7CCA8E992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4AC686B1-267A-487F-ACFF-0A492E713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63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F3B4531-0564-4B28-9255-7AE7CCA8E992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C686B1-267A-487F-ACFF-0A492E71373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27857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61B71-AAAD-4193-8BDC-07146122BB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523" y="410817"/>
            <a:ext cx="10318418" cy="4134679"/>
          </a:xfrm>
        </p:spPr>
        <p:txBody>
          <a:bodyPr/>
          <a:lstStyle/>
          <a:p>
            <a:pPr algn="ctr"/>
            <a:r>
              <a:rPr lang="en-US" sz="4400" dirty="0"/>
              <a:t>PERAN PENDAPATAN ASLI DAERAH DALAM MENUNJANG DESENTRALISASI FISKAL DAN PEMBANGUNAN DAERAH </a:t>
            </a:r>
            <a:br>
              <a:rPr lang="en-US" sz="4400" dirty="0"/>
            </a:br>
            <a:r>
              <a:rPr lang="en-US" sz="4400" dirty="0"/>
              <a:t>KABUPATEN PURWAKARTA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8E0E4C-0134-4B7C-8583-601A8619A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045" y="5208105"/>
            <a:ext cx="8045373" cy="104692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Nama : </a:t>
            </a:r>
            <a:r>
              <a:rPr lang="en-US" dirty="0" err="1"/>
              <a:t>Rizkia</a:t>
            </a:r>
            <a:r>
              <a:rPr lang="en-US" dirty="0"/>
              <a:t> Yolanda </a:t>
            </a:r>
            <a:r>
              <a:rPr lang="en-US" dirty="0" err="1"/>
              <a:t>Supriadi</a:t>
            </a:r>
            <a:endParaRPr lang="en-US" dirty="0"/>
          </a:p>
          <a:p>
            <a:pPr algn="l"/>
            <a:r>
              <a:rPr lang="en-US" dirty="0"/>
              <a:t>NIM    : 41716020</a:t>
            </a:r>
          </a:p>
        </p:txBody>
      </p:sp>
    </p:spTree>
    <p:extLst>
      <p:ext uri="{BB962C8B-B14F-4D97-AF65-F5344CB8AC3E}">
        <p14:creationId xmlns:p14="http://schemas.microsoft.com/office/powerpoint/2010/main" val="3821839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393CF-644E-4D22-8777-5AECBAB12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56085"/>
          </a:xfrm>
        </p:spPr>
        <p:txBody>
          <a:bodyPr/>
          <a:lstStyle/>
          <a:p>
            <a:pPr algn="ctr"/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C32DB-3AB7-4CBE-8FFA-8CE58B331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38471"/>
            <a:ext cx="10178322" cy="526111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Asli</a:t>
            </a:r>
            <a:r>
              <a:rPr lang="en-US" dirty="0"/>
              <a:t> Daerah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urusan</a:t>
            </a:r>
            <a:r>
              <a:rPr lang="en-US" dirty="0"/>
              <a:t> </a:t>
            </a:r>
            <a:r>
              <a:rPr lang="en-US" dirty="0" err="1"/>
              <a:t>pemerintahannya</a:t>
            </a:r>
            <a:r>
              <a:rPr lang="en-US" dirty="0"/>
              <a:t>. </a:t>
            </a:r>
            <a:r>
              <a:rPr lang="en-US" dirty="0" err="1"/>
              <a:t>Urusan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yang </a:t>
            </a:r>
            <a:r>
              <a:rPr lang="en-US" dirty="0" err="1"/>
              <a:t>dulunya</a:t>
            </a:r>
            <a:r>
              <a:rPr lang="en-US" dirty="0"/>
              <a:t> </a:t>
            </a:r>
            <a:r>
              <a:rPr lang="en-US" dirty="0" err="1"/>
              <a:t>sentralistis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yang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ketergantungan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didasari</a:t>
            </a:r>
            <a:r>
              <a:rPr lang="en-US" dirty="0"/>
              <a:t> oleh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dan </a:t>
            </a:r>
            <a:r>
              <a:rPr lang="en-US" dirty="0" err="1"/>
              <a:t>beragamnya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dan </a:t>
            </a: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desentralisasi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Daerah di </a:t>
            </a:r>
            <a:r>
              <a:rPr lang="en-US" dirty="0" err="1"/>
              <a:t>Kabupaten</a:t>
            </a:r>
            <a:r>
              <a:rPr lang="en-US" dirty="0"/>
              <a:t> </a:t>
            </a:r>
            <a:r>
              <a:rPr lang="en-US" dirty="0" err="1"/>
              <a:t>Purwakarta</a:t>
            </a:r>
            <a:r>
              <a:rPr lang="en-US" dirty="0"/>
              <a:t> </a:t>
            </a:r>
            <a:r>
              <a:rPr lang="en-US" dirty="0" err="1"/>
              <a:t>diawali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Pembangunan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Menengah</a:t>
            </a:r>
            <a:r>
              <a:rPr lang="en-US" dirty="0"/>
              <a:t> Daerah (RPJMD),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Daerah (RKPD),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(KUA), </a:t>
            </a:r>
            <a:r>
              <a:rPr lang="en-US" dirty="0" err="1"/>
              <a:t>Prioritas</a:t>
            </a:r>
            <a:r>
              <a:rPr lang="en-US" dirty="0"/>
              <a:t> dan </a:t>
            </a:r>
            <a:r>
              <a:rPr lang="en-US" dirty="0" err="1"/>
              <a:t>Plafon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 (PPAS), dan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Daerah (RKA-SKPD), yang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diusulkan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Belanja</a:t>
            </a:r>
            <a:r>
              <a:rPr lang="en-US" dirty="0"/>
              <a:t> Daerah (RAPBD)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Daerah </a:t>
            </a:r>
            <a:r>
              <a:rPr lang="en-US" dirty="0" err="1"/>
              <a:t>ke</a:t>
            </a:r>
            <a:r>
              <a:rPr lang="en-US" dirty="0"/>
              <a:t> Dewan </a:t>
            </a:r>
            <a:r>
              <a:rPr lang="en-US" dirty="0" err="1"/>
              <a:t>Perwakilan</a:t>
            </a:r>
            <a:r>
              <a:rPr lang="en-US" dirty="0"/>
              <a:t> Rakyat Daerah (DPRD)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dibahas</a:t>
            </a:r>
            <a:r>
              <a:rPr lang="en-US" dirty="0"/>
              <a:t> </a:t>
            </a:r>
            <a:r>
              <a:rPr lang="en-US" dirty="0" err="1"/>
              <a:t>bersamasama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Belanja</a:t>
            </a:r>
            <a:r>
              <a:rPr lang="en-US" dirty="0"/>
              <a:t> Daerah (APBD) yang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Daerah.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fiskal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Kabupaten</a:t>
            </a:r>
            <a:r>
              <a:rPr lang="en-US" dirty="0"/>
              <a:t> </a:t>
            </a:r>
            <a:r>
              <a:rPr lang="en-US" dirty="0" err="1"/>
              <a:t>Purwakarta</a:t>
            </a:r>
            <a:r>
              <a:rPr lang="en-US" dirty="0"/>
              <a:t>.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pendanaannya</a:t>
            </a:r>
            <a:r>
              <a:rPr lang="en-US" dirty="0"/>
              <a:t> </a:t>
            </a:r>
            <a:r>
              <a:rPr lang="en-US" dirty="0" err="1"/>
              <a:t>bersumber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dan </a:t>
            </a:r>
            <a:r>
              <a:rPr lang="en-US" dirty="0" err="1"/>
              <a:t>Belanja</a:t>
            </a:r>
            <a:r>
              <a:rPr lang="en-US" dirty="0"/>
              <a:t> Daerah (APBD),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dan </a:t>
            </a:r>
            <a:r>
              <a:rPr lang="en-US" dirty="0" err="1"/>
              <a:t>Belanja</a:t>
            </a:r>
            <a:r>
              <a:rPr lang="en-US" dirty="0"/>
              <a:t> Negara (APBN), dan </a:t>
            </a:r>
            <a:r>
              <a:rPr lang="en-US" dirty="0" err="1"/>
              <a:t>pendanaan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849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1CA05-9A02-41C1-8353-10C416DA4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42832"/>
          </a:xfrm>
        </p:spPr>
        <p:txBody>
          <a:bodyPr/>
          <a:lstStyle/>
          <a:p>
            <a:pPr algn="ctr"/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penulisan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D936E-5347-4E86-B336-7F930EA42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83027"/>
            <a:ext cx="10178322" cy="4196566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artikel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deskritif</a:t>
            </a:r>
            <a:r>
              <a:rPr lang="en-US" dirty="0"/>
              <a:t>. Teknik </a:t>
            </a:r>
            <a:r>
              <a:rPr lang="en-US" dirty="0" err="1"/>
              <a:t>pengumpulan</a:t>
            </a:r>
            <a:r>
              <a:rPr lang="en-US" dirty="0"/>
              <a:t> data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penentu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. </a:t>
            </a:r>
            <a:r>
              <a:rPr lang="en-US" dirty="0" err="1"/>
              <a:t>Pengumpulan</a:t>
            </a:r>
            <a:r>
              <a:rPr lang="en-US" dirty="0"/>
              <a:t> data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artikel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agar </a:t>
            </a:r>
            <a:r>
              <a:rPr lang="en-US" dirty="0" err="1"/>
              <a:t>mencari</a:t>
            </a:r>
            <a:r>
              <a:rPr lang="en-US" dirty="0"/>
              <a:t> dan </a:t>
            </a:r>
            <a:r>
              <a:rPr lang="en-US" dirty="0" err="1"/>
              <a:t>mengumpulkan</a:t>
            </a:r>
            <a:r>
              <a:rPr lang="en-US" dirty="0"/>
              <a:t> data-data yang </a:t>
            </a:r>
            <a:r>
              <a:rPr lang="en-US" dirty="0" err="1"/>
              <a:t>didapatkan</a:t>
            </a:r>
            <a:r>
              <a:rPr lang="en-US" dirty="0"/>
              <a:t> pada </a:t>
            </a:r>
            <a:r>
              <a:rPr lang="en-US" dirty="0" err="1"/>
              <a:t>penulisan</a:t>
            </a:r>
            <a:r>
              <a:rPr lang="en-US" dirty="0"/>
              <a:t>. Adapun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pengumpulan</a:t>
            </a:r>
            <a:r>
              <a:rPr lang="en-US" dirty="0"/>
              <a:t> data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artikel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Pustaka.</a:t>
            </a:r>
          </a:p>
        </p:txBody>
      </p:sp>
    </p:spTree>
    <p:extLst>
      <p:ext uri="{BB962C8B-B14F-4D97-AF65-F5344CB8AC3E}">
        <p14:creationId xmlns:p14="http://schemas.microsoft.com/office/powerpoint/2010/main" val="3895819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A3A09-3CD8-4D21-A1F6-C16AA1FB0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03076"/>
          </a:xfrm>
        </p:spPr>
        <p:txBody>
          <a:bodyPr/>
          <a:lstStyle/>
          <a:p>
            <a:pPr algn="ctr"/>
            <a:r>
              <a:rPr lang="en-US" dirty="0" err="1"/>
              <a:t>pembahasan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4D050-E34D-4115-9476-66DCF0140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85461"/>
            <a:ext cx="10178322" cy="4594131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Asli</a:t>
            </a:r>
            <a:r>
              <a:rPr lang="en-US" dirty="0"/>
              <a:t> Daerah (PAD) yang </a:t>
            </a:r>
            <a:r>
              <a:rPr lang="en-US" dirty="0" err="1"/>
              <a:t>meliputi</a:t>
            </a:r>
            <a:r>
              <a:rPr lang="en-US" dirty="0"/>
              <a:t> Hasil </a:t>
            </a:r>
            <a:r>
              <a:rPr lang="en-US" dirty="0" err="1"/>
              <a:t>Pajak</a:t>
            </a:r>
            <a:r>
              <a:rPr lang="en-US" dirty="0"/>
              <a:t> Daerah, Hasil </a:t>
            </a:r>
            <a:r>
              <a:rPr lang="en-US" dirty="0" err="1"/>
              <a:t>Retribusi</a:t>
            </a:r>
            <a:r>
              <a:rPr lang="en-US" dirty="0"/>
              <a:t> Daerah, Hasil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Kekayaan</a:t>
            </a:r>
            <a:r>
              <a:rPr lang="en-US" dirty="0"/>
              <a:t> Daerah yang </a:t>
            </a:r>
            <a:r>
              <a:rPr lang="en-US" dirty="0" err="1"/>
              <a:t>Dipisahkan</a:t>
            </a:r>
            <a:r>
              <a:rPr lang="en-US" dirty="0"/>
              <a:t>, dan Lain-Lain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Asli</a:t>
            </a:r>
            <a:r>
              <a:rPr lang="en-US" dirty="0"/>
              <a:t> Daerah yang Sah.</a:t>
            </a:r>
          </a:p>
          <a:p>
            <a:pPr marL="0" indent="0" algn="just">
              <a:buNone/>
            </a:pPr>
            <a:r>
              <a:rPr lang="en-US" dirty="0"/>
              <a:t>Dari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realisasi</a:t>
            </a:r>
            <a:r>
              <a:rPr lang="en-US" dirty="0"/>
              <a:t> PAD </a:t>
            </a:r>
            <a:r>
              <a:rPr lang="en-US" dirty="0" err="1"/>
              <a:t>Kabupaten</a:t>
            </a:r>
            <a:r>
              <a:rPr lang="en-US" dirty="0"/>
              <a:t> </a:t>
            </a:r>
            <a:r>
              <a:rPr lang="en-US" dirty="0" err="1"/>
              <a:t>Purwakarta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2013 - 2017, </a:t>
            </a:r>
            <a:r>
              <a:rPr lang="en-US" dirty="0" err="1"/>
              <a:t>sumber</a:t>
            </a:r>
            <a:r>
              <a:rPr lang="en-US" dirty="0"/>
              <a:t> PAD yang paling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Hotel,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restoran</a:t>
            </a:r>
            <a:r>
              <a:rPr lang="en-US" dirty="0"/>
              <a:t>,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Hiburan</a:t>
            </a:r>
            <a:r>
              <a:rPr lang="en-US" dirty="0"/>
              <a:t>,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reklame</a:t>
            </a:r>
            <a:r>
              <a:rPr lang="en-US" dirty="0"/>
              <a:t>, </a:t>
            </a:r>
            <a:r>
              <a:rPr lang="en-US" dirty="0" err="1"/>
              <a:t>pajak</a:t>
            </a:r>
            <a:r>
              <a:rPr lang="en-US" dirty="0"/>
              <a:t> air </a:t>
            </a:r>
            <a:r>
              <a:rPr lang="en-US" dirty="0" err="1"/>
              <a:t>tanah</a:t>
            </a:r>
            <a:r>
              <a:rPr lang="en-US" dirty="0"/>
              <a:t>,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parkir</a:t>
            </a:r>
            <a:r>
              <a:rPr lang="en-US" dirty="0"/>
              <a:t>, </a:t>
            </a:r>
            <a:r>
              <a:rPr lang="en-US" dirty="0" err="1"/>
              <a:t>pajak</a:t>
            </a:r>
            <a:r>
              <a:rPr lang="en-US" dirty="0"/>
              <a:t> mineral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logam</a:t>
            </a:r>
            <a:r>
              <a:rPr lang="en-US" dirty="0"/>
              <a:t> dan </a:t>
            </a:r>
            <a:r>
              <a:rPr lang="en-US" dirty="0" err="1"/>
              <a:t>batuan</a:t>
            </a:r>
            <a:r>
              <a:rPr lang="en-US" dirty="0"/>
              <a:t>,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Penerangan</a:t>
            </a:r>
            <a:r>
              <a:rPr lang="en-US" dirty="0"/>
              <a:t> Jalan, (Lain-lain PAD yang </a:t>
            </a:r>
            <a:r>
              <a:rPr lang="en-US" dirty="0" err="1"/>
              <a:t>sah</a:t>
            </a:r>
            <a:r>
              <a:rPr lang="en-US" dirty="0"/>
              <a:t>). </a:t>
            </a:r>
          </a:p>
          <a:p>
            <a:pPr marL="0" indent="0" algn="just">
              <a:buNone/>
            </a:pPr>
            <a:r>
              <a:rPr lang="en-US" dirty="0"/>
              <a:t>Kinerja </a:t>
            </a:r>
            <a:r>
              <a:rPr lang="en-US" dirty="0" err="1"/>
              <a:t>Keuangan</a:t>
            </a:r>
            <a:r>
              <a:rPr lang="en-US" dirty="0"/>
              <a:t> Daerah </a:t>
            </a:r>
            <a:r>
              <a:rPr lang="en-US" dirty="0" err="1"/>
              <a:t>Kabupaten</a:t>
            </a:r>
            <a:r>
              <a:rPr lang="en-US" dirty="0"/>
              <a:t> </a:t>
            </a:r>
            <a:r>
              <a:rPr lang="en-US" dirty="0" err="1"/>
              <a:t>Purwakarta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diukur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kontribusi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total </a:t>
            </a:r>
            <a:r>
              <a:rPr lang="en-US" dirty="0" err="1"/>
              <a:t>Pendapatan</a:t>
            </a:r>
            <a:r>
              <a:rPr lang="en-US" dirty="0"/>
              <a:t> Daerah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menunjang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. </a:t>
            </a:r>
            <a:r>
              <a:rPr lang="en-US" dirty="0" err="1"/>
              <a:t>Realisasi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Daerah </a:t>
            </a:r>
            <a:r>
              <a:rPr lang="en-US" dirty="0" err="1"/>
              <a:t>Kabupaten</a:t>
            </a:r>
            <a:r>
              <a:rPr lang="en-US" dirty="0"/>
              <a:t> </a:t>
            </a:r>
            <a:r>
              <a:rPr lang="en-US" dirty="0" err="1"/>
              <a:t>Purwakarta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kurun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2013 – 2017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Rp1.371.139.969.587,00 pada </a:t>
            </a:r>
            <a:r>
              <a:rPr lang="en-US" dirty="0" err="1"/>
              <a:t>Tahun</a:t>
            </a:r>
            <a:r>
              <a:rPr lang="en-US" dirty="0"/>
              <a:t> 2013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Rp2.151.598.579.948,00 pada </a:t>
            </a:r>
            <a:r>
              <a:rPr lang="en-US" dirty="0" err="1"/>
              <a:t>Tahun</a:t>
            </a:r>
            <a:r>
              <a:rPr lang="en-US" dirty="0"/>
              <a:t> 2017 </a:t>
            </a:r>
            <a:r>
              <a:rPr lang="en-US" dirty="0" err="1"/>
              <a:t>dengan</a:t>
            </a:r>
            <a:r>
              <a:rPr lang="en-US" dirty="0"/>
              <a:t> rata-rata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11,98%. </a:t>
            </a:r>
          </a:p>
        </p:txBody>
      </p:sp>
    </p:spTree>
    <p:extLst>
      <p:ext uri="{BB962C8B-B14F-4D97-AF65-F5344CB8AC3E}">
        <p14:creationId xmlns:p14="http://schemas.microsoft.com/office/powerpoint/2010/main" val="3701246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7C061-10C5-4553-A1E0-0C88D1D3B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1251678" y="331304"/>
            <a:ext cx="10178322" cy="5108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4EA93-A644-449F-A264-3CA4F3E76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848138"/>
            <a:ext cx="10178322" cy="5367131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Daerah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Asli</a:t>
            </a:r>
            <a:r>
              <a:rPr lang="en-US" dirty="0"/>
              <a:t> Daerah, Dana </a:t>
            </a:r>
            <a:r>
              <a:rPr lang="en-US" dirty="0" err="1"/>
              <a:t>Perimbangan</a:t>
            </a:r>
            <a:r>
              <a:rPr lang="en-US" dirty="0"/>
              <a:t> dan Lain-Lain </a:t>
            </a:r>
            <a:r>
              <a:rPr lang="en-US" dirty="0" err="1"/>
              <a:t>Pendapatan</a:t>
            </a:r>
            <a:r>
              <a:rPr lang="en-US" dirty="0"/>
              <a:t> Daerah Yang Sah. Adapun </a:t>
            </a:r>
            <a:r>
              <a:rPr lang="en-US" dirty="0" err="1"/>
              <a:t>realisasi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Daerah di </a:t>
            </a:r>
            <a:r>
              <a:rPr lang="en-US" dirty="0" err="1"/>
              <a:t>Kabupaten</a:t>
            </a:r>
            <a:r>
              <a:rPr lang="en-US" dirty="0"/>
              <a:t> </a:t>
            </a:r>
            <a:r>
              <a:rPr lang="en-US" dirty="0" err="1"/>
              <a:t>Purwakarta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2013 </a:t>
            </a:r>
            <a:r>
              <a:rPr lang="en-US" dirty="0" err="1"/>
              <a:t>sd</a:t>
            </a:r>
            <a:r>
              <a:rPr lang="en-US" dirty="0"/>
              <a:t> 2017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 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Realisasi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Asli</a:t>
            </a:r>
            <a:r>
              <a:rPr lang="en-US" dirty="0"/>
              <a:t> Daerah (PAD) </a:t>
            </a:r>
            <a:r>
              <a:rPr lang="en-US" dirty="0" err="1"/>
              <a:t>Kabupaten</a:t>
            </a:r>
            <a:r>
              <a:rPr lang="en-US" dirty="0"/>
              <a:t> </a:t>
            </a:r>
            <a:r>
              <a:rPr lang="en-US" dirty="0" err="1"/>
              <a:t>Purwakarta</a:t>
            </a:r>
            <a:r>
              <a:rPr lang="en-US" dirty="0"/>
              <a:t> </a:t>
            </a:r>
            <a:r>
              <a:rPr lang="en-US" dirty="0" err="1"/>
              <a:t>fluktuatif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kecenderungan</a:t>
            </a:r>
            <a:r>
              <a:rPr lang="en-US" dirty="0"/>
              <a:t> </a:t>
            </a:r>
            <a:r>
              <a:rPr lang="en-US" dirty="0" err="1"/>
              <a:t>meningkat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Rp173.764.159.823,00 pada </a:t>
            </a:r>
            <a:r>
              <a:rPr lang="en-US" dirty="0" err="1"/>
              <a:t>tahun</a:t>
            </a:r>
            <a:r>
              <a:rPr lang="en-US" dirty="0"/>
              <a:t> 2013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Rp472.480.560.976,00 pada </a:t>
            </a:r>
            <a:r>
              <a:rPr lang="en-US" dirty="0" err="1"/>
              <a:t>Tahun</a:t>
            </a:r>
            <a:r>
              <a:rPr lang="en-US" dirty="0"/>
              <a:t> 2017 </a:t>
            </a:r>
            <a:r>
              <a:rPr lang="en-US" dirty="0" err="1"/>
              <a:t>dengan</a:t>
            </a:r>
            <a:r>
              <a:rPr lang="en-US" dirty="0"/>
              <a:t> rata-rata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30,51%.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Realisasi</a:t>
            </a:r>
            <a:r>
              <a:rPr lang="en-US" dirty="0"/>
              <a:t> Dana </a:t>
            </a:r>
            <a:r>
              <a:rPr lang="en-US" dirty="0" err="1"/>
              <a:t>Perimbangan</a:t>
            </a:r>
            <a:r>
              <a:rPr lang="en-US" dirty="0"/>
              <a:t> </a:t>
            </a:r>
            <a:r>
              <a:rPr lang="en-US" dirty="0" err="1"/>
              <a:t>Kabupaten</a:t>
            </a:r>
            <a:r>
              <a:rPr lang="en-US" dirty="0"/>
              <a:t> </a:t>
            </a:r>
            <a:r>
              <a:rPr lang="en-US" dirty="0" err="1"/>
              <a:t>Purwakarta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meningkat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Rp898.515.275.234,00 pada </a:t>
            </a:r>
            <a:r>
              <a:rPr lang="en-US" dirty="0" err="1"/>
              <a:t>Tahun</a:t>
            </a:r>
            <a:r>
              <a:rPr lang="en-US" dirty="0"/>
              <a:t> 2013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Rp1.097.350.002.986,00 pada </a:t>
            </a:r>
            <a:r>
              <a:rPr lang="en-US" dirty="0" err="1"/>
              <a:t>Tahun</a:t>
            </a:r>
            <a:r>
              <a:rPr lang="en-US" dirty="0"/>
              <a:t> 2017 </a:t>
            </a:r>
            <a:r>
              <a:rPr lang="en-US" dirty="0" err="1"/>
              <a:t>dengan</a:t>
            </a:r>
            <a:r>
              <a:rPr lang="en-US" dirty="0"/>
              <a:t> rata-rata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5,33%.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Realisasi</a:t>
            </a:r>
            <a:r>
              <a:rPr lang="en-US" dirty="0"/>
              <a:t> Lain-Lain </a:t>
            </a:r>
            <a:r>
              <a:rPr lang="en-US" dirty="0" err="1"/>
              <a:t>Pendapatan</a:t>
            </a:r>
            <a:r>
              <a:rPr lang="en-US" dirty="0"/>
              <a:t> Daerah Yang Sah di </a:t>
            </a:r>
            <a:r>
              <a:rPr lang="en-US" dirty="0" err="1"/>
              <a:t>Kabupaten</a:t>
            </a:r>
            <a:r>
              <a:rPr lang="en-US" dirty="0"/>
              <a:t> </a:t>
            </a:r>
            <a:r>
              <a:rPr lang="en-US" dirty="0" err="1"/>
              <a:t>Purwakarta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meningkat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Rp298.860.534.530,00 pada </a:t>
            </a:r>
            <a:r>
              <a:rPr lang="en-US" dirty="0" err="1"/>
              <a:t>Tahun</a:t>
            </a:r>
            <a:r>
              <a:rPr lang="en-US" dirty="0"/>
              <a:t> 2013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Rp581.768.015.986,00 pada </a:t>
            </a:r>
            <a:r>
              <a:rPr lang="en-US" dirty="0" err="1"/>
              <a:t>Tahun</a:t>
            </a:r>
            <a:r>
              <a:rPr lang="en-US" dirty="0"/>
              <a:t> 2017 </a:t>
            </a:r>
            <a:r>
              <a:rPr lang="en-US" dirty="0" err="1"/>
              <a:t>dengan</a:t>
            </a:r>
            <a:r>
              <a:rPr lang="en-US" dirty="0"/>
              <a:t> rata-rata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19,30%.</a:t>
            </a:r>
          </a:p>
        </p:txBody>
      </p:sp>
    </p:spTree>
    <p:extLst>
      <p:ext uri="{BB962C8B-B14F-4D97-AF65-F5344CB8AC3E}">
        <p14:creationId xmlns:p14="http://schemas.microsoft.com/office/powerpoint/2010/main" val="3102015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F1B66-64A9-487C-8A07-D00FA453D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469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B0650-1A7E-4607-9017-443A19EF0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57739"/>
            <a:ext cx="10178322" cy="4421853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proporsinya</a:t>
            </a:r>
            <a:r>
              <a:rPr lang="en-US" dirty="0"/>
              <a:t>,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Daerah di </a:t>
            </a:r>
            <a:r>
              <a:rPr lang="en-US" dirty="0" err="1"/>
              <a:t>Kabupaten</a:t>
            </a:r>
            <a:r>
              <a:rPr lang="en-US" dirty="0"/>
              <a:t> </a:t>
            </a:r>
            <a:r>
              <a:rPr lang="en-US" dirty="0" err="1"/>
              <a:t>Purwakarta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kurun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2013 – 2017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bertumpu</a:t>
            </a:r>
            <a:r>
              <a:rPr lang="en-US" dirty="0"/>
              <a:t> pada </a:t>
            </a:r>
            <a:r>
              <a:rPr lang="en-US" dirty="0" err="1"/>
              <a:t>Pendapatan</a:t>
            </a:r>
            <a:r>
              <a:rPr lang="en-US" dirty="0"/>
              <a:t> Daerah yang </a:t>
            </a:r>
            <a:r>
              <a:rPr lang="en-US" dirty="0" err="1"/>
              <a:t>bersumber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Dana </a:t>
            </a:r>
            <a:r>
              <a:rPr lang="en-US" dirty="0" err="1"/>
              <a:t>Perimbangan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Dana </a:t>
            </a:r>
            <a:r>
              <a:rPr lang="en-US" dirty="0" err="1"/>
              <a:t>Bagi</a:t>
            </a:r>
            <a:r>
              <a:rPr lang="en-US" dirty="0"/>
              <a:t> Hasil </a:t>
            </a:r>
            <a:r>
              <a:rPr lang="en-US" dirty="0" err="1"/>
              <a:t>Pajak</a:t>
            </a:r>
            <a:r>
              <a:rPr lang="en-US" dirty="0"/>
              <a:t>/Dana </a:t>
            </a:r>
            <a:r>
              <a:rPr lang="en-US" dirty="0" err="1"/>
              <a:t>Bagi</a:t>
            </a:r>
            <a:r>
              <a:rPr lang="en-US" dirty="0"/>
              <a:t> Hasil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, Dana </a:t>
            </a:r>
            <a:r>
              <a:rPr lang="en-US" dirty="0" err="1"/>
              <a:t>Alokasi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(DAU) </a:t>
            </a:r>
            <a:r>
              <a:rPr lang="en-US" dirty="0" err="1"/>
              <a:t>maupun</a:t>
            </a:r>
            <a:r>
              <a:rPr lang="en-US" dirty="0"/>
              <a:t> Dana </a:t>
            </a:r>
            <a:r>
              <a:rPr lang="en-US" dirty="0" err="1"/>
              <a:t>Alokasi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(DAK)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proporsi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56,94%.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proporsi</a:t>
            </a:r>
            <a:r>
              <a:rPr lang="en-US" dirty="0"/>
              <a:t> Lain-lain </a:t>
            </a:r>
            <a:r>
              <a:rPr lang="en-US" dirty="0" err="1"/>
              <a:t>Pendapatan</a:t>
            </a:r>
            <a:r>
              <a:rPr lang="en-US" dirty="0"/>
              <a:t> Daerah Yang Sah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Daerah </a:t>
            </a:r>
            <a:r>
              <a:rPr lang="en-US" dirty="0" err="1"/>
              <a:t>sebesar</a:t>
            </a:r>
            <a:r>
              <a:rPr lang="en-US" dirty="0"/>
              <a:t> 25,16% dan </a:t>
            </a:r>
            <a:r>
              <a:rPr lang="en-US" dirty="0" err="1"/>
              <a:t>proporsi</a:t>
            </a:r>
            <a:r>
              <a:rPr lang="en-US" dirty="0"/>
              <a:t> PAD </a:t>
            </a:r>
            <a:r>
              <a:rPr lang="en-US" dirty="0" err="1"/>
              <a:t>terhadap</a:t>
            </a:r>
            <a:r>
              <a:rPr lang="en-US" dirty="0"/>
              <a:t> Total </a:t>
            </a:r>
            <a:r>
              <a:rPr lang="en-US" dirty="0" err="1"/>
              <a:t>Pendapatan</a:t>
            </a:r>
            <a:r>
              <a:rPr lang="en-US" dirty="0"/>
              <a:t> Daerah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17,90%.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menunjukan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desentralisasi</a:t>
            </a:r>
            <a:r>
              <a:rPr lang="en-US" dirty="0"/>
              <a:t> </a:t>
            </a:r>
            <a:r>
              <a:rPr lang="en-US" dirty="0" err="1"/>
              <a:t>fiskal</a:t>
            </a:r>
            <a:r>
              <a:rPr lang="en-US" dirty="0"/>
              <a:t> </a:t>
            </a:r>
            <a:r>
              <a:rPr lang="en-US" dirty="0" err="1"/>
              <a:t>Kabupaten</a:t>
            </a:r>
            <a:r>
              <a:rPr lang="en-US" dirty="0"/>
              <a:t> </a:t>
            </a:r>
            <a:r>
              <a:rPr lang="en-US" dirty="0" err="1"/>
              <a:t>Purwakarta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,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ketergantungan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Pusat dan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Provinsi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11820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5B41A-FF3C-48A4-BB44-802F855BC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1961323"/>
            <a:ext cx="10178322" cy="1696278"/>
          </a:xfrm>
        </p:spPr>
        <p:txBody>
          <a:bodyPr/>
          <a:lstStyle/>
          <a:p>
            <a:pPr algn="ctr"/>
            <a:r>
              <a:rPr lang="en-US" dirty="0" err="1"/>
              <a:t>diskusi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498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3E35F-DAEF-4C4E-BB9E-3649CC1DB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29580"/>
          </a:xfrm>
        </p:spPr>
        <p:txBody>
          <a:bodyPr/>
          <a:lstStyle/>
          <a:p>
            <a:pPr algn="ctr"/>
            <a:r>
              <a:rPr lang="en-US" dirty="0" err="1"/>
              <a:t>kesimpulan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F7CC7-D1DD-4422-BECD-0A4273D19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70991"/>
            <a:ext cx="10178322" cy="4408601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Asli</a:t>
            </a:r>
            <a:r>
              <a:rPr lang="en-US" dirty="0"/>
              <a:t> Daerah </a:t>
            </a:r>
            <a:r>
              <a:rPr lang="en-US" dirty="0" err="1"/>
              <a:t>Kabupaten</a:t>
            </a:r>
            <a:r>
              <a:rPr lang="en-US" dirty="0"/>
              <a:t> </a:t>
            </a:r>
            <a:r>
              <a:rPr lang="en-US" dirty="0" err="1"/>
              <a:t>Purwakarta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2013 - 2017, </a:t>
            </a:r>
            <a:r>
              <a:rPr lang="en-US" dirty="0" err="1"/>
              <a:t>sumber</a:t>
            </a:r>
            <a:r>
              <a:rPr lang="en-US" dirty="0"/>
              <a:t> PAD yang paling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Hotel,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restoran</a:t>
            </a:r>
            <a:r>
              <a:rPr lang="en-US" dirty="0"/>
              <a:t>,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Hiburan</a:t>
            </a:r>
            <a:r>
              <a:rPr lang="en-US" dirty="0"/>
              <a:t>,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reklame</a:t>
            </a:r>
            <a:r>
              <a:rPr lang="en-US" dirty="0"/>
              <a:t>, </a:t>
            </a:r>
            <a:r>
              <a:rPr lang="en-US" dirty="0" err="1"/>
              <a:t>pajak</a:t>
            </a:r>
            <a:r>
              <a:rPr lang="en-US" dirty="0"/>
              <a:t> air </a:t>
            </a:r>
            <a:r>
              <a:rPr lang="en-US" dirty="0" err="1"/>
              <a:t>tanah</a:t>
            </a:r>
            <a:r>
              <a:rPr lang="en-US" dirty="0"/>
              <a:t>,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parkir</a:t>
            </a:r>
            <a:r>
              <a:rPr lang="en-US" dirty="0"/>
              <a:t>, </a:t>
            </a:r>
            <a:r>
              <a:rPr lang="en-US" dirty="0" err="1"/>
              <a:t>pajak</a:t>
            </a:r>
            <a:r>
              <a:rPr lang="en-US" dirty="0"/>
              <a:t> mineral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logam</a:t>
            </a:r>
            <a:r>
              <a:rPr lang="en-US" dirty="0"/>
              <a:t> dan </a:t>
            </a:r>
            <a:r>
              <a:rPr lang="en-US" dirty="0" err="1"/>
              <a:t>batuan</a:t>
            </a:r>
            <a:r>
              <a:rPr lang="en-US" dirty="0"/>
              <a:t>,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Penerangan</a:t>
            </a:r>
            <a:r>
              <a:rPr lang="en-US" dirty="0"/>
              <a:t> Jalan, (Lain-lain PAD yang </a:t>
            </a:r>
            <a:r>
              <a:rPr lang="en-US" dirty="0" err="1"/>
              <a:t>sah</a:t>
            </a:r>
            <a:r>
              <a:rPr lang="en-US" dirty="0"/>
              <a:t>).</a:t>
            </a:r>
          </a:p>
          <a:p>
            <a:pPr marL="0" indent="0" algn="just">
              <a:buNone/>
            </a:pPr>
            <a:r>
              <a:rPr lang="en-US" dirty="0"/>
              <a:t>Tingkat </a:t>
            </a:r>
            <a:r>
              <a:rPr lang="en-US" dirty="0" err="1"/>
              <a:t>desentralisasi</a:t>
            </a:r>
            <a:r>
              <a:rPr lang="en-US" dirty="0"/>
              <a:t> </a:t>
            </a:r>
            <a:r>
              <a:rPr lang="en-US" dirty="0" err="1"/>
              <a:t>fiskal</a:t>
            </a:r>
            <a:r>
              <a:rPr lang="en-US" dirty="0"/>
              <a:t> </a:t>
            </a:r>
            <a:r>
              <a:rPr lang="en-US" dirty="0" err="1"/>
              <a:t>Kabupaten</a:t>
            </a:r>
            <a:r>
              <a:rPr lang="en-US" dirty="0"/>
              <a:t> </a:t>
            </a:r>
            <a:r>
              <a:rPr lang="en-US" dirty="0" err="1"/>
              <a:t>Purwakarta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tergolong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,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terbukti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desentralisasi</a:t>
            </a:r>
            <a:r>
              <a:rPr lang="en-US" dirty="0"/>
              <a:t> </a:t>
            </a:r>
            <a:r>
              <a:rPr lang="en-US" dirty="0" err="1"/>
              <a:t>fiskal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desentralisasi</a:t>
            </a:r>
            <a:r>
              <a:rPr lang="en-US" dirty="0"/>
              <a:t> </a:t>
            </a:r>
            <a:r>
              <a:rPr lang="en-US" dirty="0" err="1"/>
              <a:t>fiskal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rasio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asli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total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. Dari data yang </a:t>
            </a:r>
            <a:r>
              <a:rPr lang="en-US" dirty="0" err="1"/>
              <a:t>ada</a:t>
            </a:r>
            <a:r>
              <a:rPr lang="en-US" dirty="0"/>
              <a:t>,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desentralisasi</a:t>
            </a:r>
            <a:r>
              <a:rPr lang="en-US" dirty="0"/>
              <a:t> </a:t>
            </a:r>
            <a:r>
              <a:rPr lang="en-US" dirty="0" err="1"/>
              <a:t>fiskal</a:t>
            </a:r>
            <a:r>
              <a:rPr lang="en-US" dirty="0"/>
              <a:t> di </a:t>
            </a:r>
            <a:r>
              <a:rPr lang="en-US" dirty="0" err="1"/>
              <a:t>Kabupaten</a:t>
            </a:r>
            <a:r>
              <a:rPr lang="en-US" dirty="0"/>
              <a:t> </a:t>
            </a:r>
            <a:r>
              <a:rPr lang="en-US" dirty="0" err="1"/>
              <a:t>Purwakarta</a:t>
            </a:r>
            <a:r>
              <a:rPr lang="en-US" dirty="0"/>
              <a:t> sebesar17,90%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menunjukan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Kabupaten</a:t>
            </a:r>
            <a:r>
              <a:rPr lang="en-US" dirty="0"/>
              <a:t> </a:t>
            </a:r>
            <a:r>
              <a:rPr lang="en-US" dirty="0" err="1"/>
              <a:t>Purwakarta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ketergantungan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kemandirian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daerahnya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488205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136</TotalTime>
  <Words>772</Words>
  <Application>Microsoft Office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Impact</vt:lpstr>
      <vt:lpstr>Badge</vt:lpstr>
      <vt:lpstr>PERAN PENDAPATAN ASLI DAERAH DALAM MENUNJANG DESENTRALISASI FISKAL DAN PEMBANGUNAN DAERAH  KABUPATEN PURWAKARTA</vt:lpstr>
      <vt:lpstr>Latar belakang</vt:lpstr>
      <vt:lpstr>Metode penulisan</vt:lpstr>
      <vt:lpstr>pembahasan</vt:lpstr>
      <vt:lpstr>PowerPoint Presentation</vt:lpstr>
      <vt:lpstr>PowerPoint Presentation</vt:lpstr>
      <vt:lpstr>diskusi</vt:lpstr>
      <vt:lpstr>kesimpulan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rizkiayolanda@gmail.com</dc:creator>
  <cp:lastModifiedBy>rizkiayolanda@gmail.com</cp:lastModifiedBy>
  <cp:revision>10</cp:revision>
  <dcterms:created xsi:type="dcterms:W3CDTF">2020-05-05T17:00:32Z</dcterms:created>
  <dcterms:modified xsi:type="dcterms:W3CDTF">2020-06-16T03:15:56Z</dcterms:modified>
</cp:coreProperties>
</file>