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20" r:id="rId2"/>
    <p:sldId id="323" r:id="rId3"/>
    <p:sldId id="322" r:id="rId4"/>
    <p:sldId id="309" r:id="rId5"/>
    <p:sldId id="310" r:id="rId6"/>
    <p:sldId id="31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D82B6C96-14B2-4276-A06F-7902DBEA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2800" dirty="0"/>
              <a:t>Hal-hal yang harus dipahami oleh perancang sistem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C7F4CE67-AABC-438E-B5F1-4E4B127B4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d-ID" altLang="en-US"/>
              <a:t>Harus memahami bagaimana satu sistem akan mempengaruhi organisasi secara keseluruhan (memfokuskan terutama pada konflik organisasi dan perubahan tempat kedudukan)</a:t>
            </a:r>
          </a:p>
          <a:p>
            <a:pPr algn="just" eaLnBrk="1" hangingPunct="1"/>
            <a:r>
              <a:rPr lang="id-ID" altLang="en-US"/>
              <a:t>Mempertimbangkan bagaimana sifat alami kelompok kerja terhadap pergantian sistem baru</a:t>
            </a:r>
          </a:p>
          <a:p>
            <a:pPr algn="just" eaLnBrk="1" hangingPunct="1"/>
            <a:r>
              <a:rPr lang="id-ID" altLang="en-US"/>
              <a:t>Mengajak serta anggota inti organisasi berpartisipasi dalam proses pembuatan sistem baru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7C3FED-4BAA-4CAE-A4E4-417CFFEB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id-ID" sz="2400" dirty="0"/>
              <a:t>Tujuan perancangan sistem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CEC83B-4839-4DBA-969D-BDBCA55DB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4787900"/>
          </a:xfrm>
        </p:spPr>
        <p:txBody>
          <a:bodyPr>
            <a:normAutofit/>
          </a:bodyPr>
          <a:lstStyle/>
          <a:p>
            <a:pPr algn="just">
              <a:buFont typeface="Wingdings 2"/>
              <a:buChar char=""/>
              <a:defRPr/>
            </a:pPr>
            <a:r>
              <a:rPr lang="id-ID" sz="1800" dirty="0"/>
              <a:t>Untuk memenuhi kebutuhan kepada pemakai/pengguna sistem teknologi informasi.</a:t>
            </a:r>
          </a:p>
          <a:p>
            <a:pPr algn="just">
              <a:buFont typeface="Wingdings 2"/>
              <a:buChar char=""/>
              <a:defRPr/>
            </a:pPr>
            <a:r>
              <a:rPr lang="id-ID" sz="1800" dirty="0"/>
              <a:t>Untuk memberikan gambaran yang jelas dan rancang bangun yang lengkap kepada pemrogram komputer (programmer) dan ahli-ahli teknik yang terlibat (lebih condong pada desain sistem teknologi informasi yang terinci).</a:t>
            </a:r>
          </a:p>
          <a:p>
            <a:pPr algn="just">
              <a:buNone/>
              <a:defRPr/>
            </a:pPr>
            <a:endParaRPr lang="id-ID" sz="1800" dirty="0"/>
          </a:p>
          <a:p>
            <a:pPr marL="95250" indent="14288" algn="just">
              <a:buNone/>
              <a:defRPr/>
            </a:pPr>
            <a:r>
              <a:rPr lang="id-ID" sz="1800" b="1" dirty="0"/>
              <a:t>Pihak yang terlibat adalah</a:t>
            </a:r>
            <a:r>
              <a:rPr lang="id-ID" sz="1800" dirty="0"/>
              <a:t> : spesialis pengendali sistem teknologi informasi, pejamin kualitas sistem, spesialis komunikasi data, pengguna sistem teknologi informasi (user).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A36792-71D6-4B0C-A2FD-C54856265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/>
          <a:lstStyle/>
          <a:p>
            <a:pPr>
              <a:defRPr/>
            </a:pPr>
            <a:r>
              <a:rPr lang="id-ID" sz="2400" dirty="0"/>
              <a:t>Beberapa hal dalam tahapan perancangan SI</a:t>
            </a:r>
          </a:p>
        </p:txBody>
      </p:sp>
      <p:sp>
        <p:nvSpPr>
          <p:cNvPr id="48131" name="Content Placeholder 1">
            <a:extLst>
              <a:ext uri="{FF2B5EF4-FFF2-40B4-BE49-F238E27FC236}">
                <a16:creationId xmlns:a16="http://schemas.microsoft.com/office/drawing/2014/main" id="{5BD77E92-F71C-42A0-8D22-210A0681A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9403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id-ID" altLang="en-US" sz="1800"/>
              <a:t>Kebutuhan Perusahaan</a:t>
            </a:r>
          </a:p>
          <a:p>
            <a:pPr eaLnBrk="1" hangingPunct="1">
              <a:buFontTx/>
              <a:buChar char="-"/>
            </a:pPr>
            <a:r>
              <a:rPr lang="id-ID" altLang="en-US" sz="1800"/>
              <a:t>Kebutuhan Operator</a:t>
            </a:r>
          </a:p>
          <a:p>
            <a:pPr eaLnBrk="1" hangingPunct="1">
              <a:buFontTx/>
              <a:buChar char="-"/>
            </a:pPr>
            <a:r>
              <a:rPr lang="id-ID" altLang="en-US" sz="1800"/>
              <a:t>Kebutuhan pemakai</a:t>
            </a:r>
          </a:p>
          <a:p>
            <a:pPr eaLnBrk="1" hangingPunct="1">
              <a:buFontTx/>
              <a:buChar char="-"/>
            </a:pPr>
            <a:r>
              <a:rPr lang="id-ID" altLang="en-US" sz="1800"/>
              <a:t>Kebutuhan teknis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id-ID" altLang="en-US" sz="180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id-ID" altLang="en-US" sz="1800"/>
              <a:t>Langkah-langkah dalam perancangan SI :</a:t>
            </a:r>
          </a:p>
          <a:p>
            <a:pPr eaLnBrk="1" hangingPunct="1">
              <a:buFontTx/>
              <a:buChar char="-"/>
            </a:pPr>
            <a:r>
              <a:rPr lang="id-ID" altLang="en-US" sz="1800"/>
              <a:t>Mendefinisikan tujuan sistem</a:t>
            </a:r>
          </a:p>
          <a:p>
            <a:pPr eaLnBrk="1" hangingPunct="1">
              <a:buFontTx/>
              <a:buChar char="-"/>
            </a:pPr>
            <a:r>
              <a:rPr lang="id-ID" altLang="en-US" sz="1800"/>
              <a:t>Membangun sebuah model konseptual (gambaran sistem secara keseluruhan)</a:t>
            </a:r>
          </a:p>
          <a:p>
            <a:pPr eaLnBrk="1" hangingPunct="1">
              <a:buFontTx/>
              <a:buChar char="-"/>
            </a:pPr>
            <a:r>
              <a:rPr lang="id-ID" altLang="en-US" sz="1800"/>
              <a:t>Menerapkan kendala-kendala organisasi (optional), karena ada perhitungan untuk penentuan faktor bobot yang harus di prioritaskan untuk di rancang</a:t>
            </a:r>
          </a:p>
          <a:p>
            <a:pPr eaLnBrk="1" hangingPunct="1">
              <a:buFontTx/>
              <a:buChar char="-"/>
            </a:pPr>
            <a:r>
              <a:rPr lang="id-ID" altLang="en-US" sz="1800"/>
              <a:t>Mendefinisikan aktifitas pemrosesan data (desain input, proses dan output)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080CE2C2-8A32-4352-9E86-6869C589D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5143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800"/>
              <a:t>Kegagalan Sistem Informasi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050EFA02-A0BD-406E-A311-A1FDF8D15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953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id-ID" altLang="en-US"/>
              <a:t>Yang sering terjadi :</a:t>
            </a:r>
          </a:p>
          <a:p>
            <a:pPr eaLnBrk="1" hangingPunct="1">
              <a:buFontTx/>
              <a:buChar char="-"/>
            </a:pPr>
            <a:r>
              <a:rPr lang="id-ID" altLang="en-US"/>
              <a:t>Budget dan waktu penyelesaian yang tidak sesuai dengan rencana</a:t>
            </a:r>
          </a:p>
          <a:p>
            <a:pPr eaLnBrk="1" hangingPunct="1">
              <a:buFontTx/>
              <a:buChar char="-"/>
            </a:pPr>
            <a:r>
              <a:rPr lang="id-ID" altLang="en-US"/>
              <a:t>Secara fungsional tidak sempurna sehingga tidak ada keuntungan yang diharapkan</a:t>
            </a:r>
          </a:p>
          <a:p>
            <a:pPr eaLnBrk="1" hangingPunct="1">
              <a:buFontTx/>
              <a:buChar char="-"/>
            </a:pPr>
            <a:r>
              <a:rPr lang="id-ID" altLang="en-US"/>
              <a:t>Rancangan sistem tidak efisien, tidak akurat, data tidak lengkap, selesai tapi tidak dipakai.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id-ID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B767FA9B-6085-4E14-9B25-22B0B6F36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514350"/>
          </a:xfrm>
        </p:spPr>
        <p:txBody>
          <a:bodyPr/>
          <a:lstStyle/>
          <a:p>
            <a:pPr>
              <a:defRPr/>
            </a:pPr>
            <a:r>
              <a:rPr lang="id-ID" sz="2400"/>
              <a:t>Area Problem Sistem Informasi</a:t>
            </a:r>
          </a:p>
        </p:txBody>
      </p:sp>
      <p:pic>
        <p:nvPicPr>
          <p:cNvPr id="50179" name="Picture 4">
            <a:extLst>
              <a:ext uri="{FF2B5EF4-FFF2-40B4-BE49-F238E27FC236}">
                <a16:creationId xmlns:a16="http://schemas.microsoft.com/office/drawing/2014/main" id="{C8B5DDBE-7493-41D5-907E-1D4480BAF6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1289" y="1897064"/>
            <a:ext cx="6981825" cy="3838575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FDFC0561-9CE5-4AF3-A136-EECDA3A9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590550"/>
          </a:xfrm>
        </p:spPr>
        <p:txBody>
          <a:bodyPr/>
          <a:lstStyle/>
          <a:p>
            <a:pPr algn="ctr">
              <a:defRPr/>
            </a:pPr>
            <a:r>
              <a:rPr lang="id-ID" sz="2800"/>
              <a:t>Mengukur Sukses 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C2F3B-DDB0-4FCB-A0B6-CEE1FA77B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24400"/>
          </a:xfrm>
        </p:spPr>
        <p:txBody>
          <a:bodyPr>
            <a:normAutofit/>
          </a:bodyPr>
          <a:lstStyle/>
          <a:p>
            <a:pPr marL="263525" indent="-263525" algn="just">
              <a:buFont typeface="Wingdings 3"/>
              <a:buChar char=""/>
              <a:defRPr/>
            </a:pPr>
            <a:r>
              <a:rPr lang="id-ID" sz="1800" b="1" dirty="0"/>
              <a:t>High Level of system use </a:t>
            </a:r>
            <a:r>
              <a:rPr lang="id-ID" sz="1800" dirty="0"/>
              <a:t>: tingkat pemakaian sistem merupakan suatu ukuran yang di dapat dari hasil survey terhadap pemakai dengan cara kuesioner/monitoring terhadap volume transaski online.</a:t>
            </a:r>
          </a:p>
          <a:p>
            <a:pPr marL="365760" indent="-256032" algn="just">
              <a:buFont typeface="Wingdings 3"/>
              <a:buChar char=""/>
              <a:defRPr/>
            </a:pPr>
            <a:r>
              <a:rPr lang="id-ID" sz="1800" b="1" dirty="0"/>
              <a:t>User satisfaction with system </a:t>
            </a:r>
            <a:r>
              <a:rPr lang="id-ID" sz="1800" dirty="0"/>
              <a:t>: meliputi opini para pemakai mengenai akurasi data, ketepatan waktu dan relevansi informasi</a:t>
            </a:r>
          </a:p>
          <a:p>
            <a:pPr marL="365760" indent="-256032" algn="just">
              <a:buFont typeface="Wingdings 3"/>
              <a:buChar char=""/>
              <a:defRPr/>
            </a:pPr>
            <a:r>
              <a:rPr lang="id-ID" sz="1800" b="1" dirty="0"/>
              <a:t>Favorable attitudes </a:t>
            </a:r>
            <a:r>
              <a:rPr lang="id-ID" sz="1800" dirty="0"/>
              <a:t>: perilaku pemakai yang menyenangkan mengenai SI dan staf SI</a:t>
            </a:r>
          </a:p>
          <a:p>
            <a:pPr marL="365760" indent="-256032" algn="just">
              <a:buFont typeface="Wingdings 3"/>
              <a:buChar char=""/>
              <a:defRPr/>
            </a:pPr>
            <a:r>
              <a:rPr lang="id-ID" sz="1800" b="1" dirty="0"/>
              <a:t>Achieved objectives </a:t>
            </a:r>
            <a:r>
              <a:rPr lang="id-ID" sz="1800" dirty="0"/>
              <a:t>: pengembangan terhadap sistem dalam memenuhi goal tertentu</a:t>
            </a:r>
          </a:p>
          <a:p>
            <a:pPr marL="365760" indent="-256032" algn="just">
              <a:buFont typeface="Wingdings 3"/>
              <a:buChar char=""/>
              <a:defRPr/>
            </a:pPr>
            <a:r>
              <a:rPr lang="id-ID" sz="1800" b="1" dirty="0"/>
              <a:t>Financial payoff </a:t>
            </a:r>
            <a:r>
              <a:rPr lang="id-ID" sz="1800" dirty="0"/>
              <a:t>: mengurangi cost/menambah keuntungan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0</TotalTime>
  <Words>313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Palatino Linotype</vt:lpstr>
      <vt:lpstr>Wingdings 2</vt:lpstr>
      <vt:lpstr>Wingdings 3</vt:lpstr>
      <vt:lpstr>Gallery</vt:lpstr>
      <vt:lpstr>Hal-hal yang harus dipahami oleh perancang sistem</vt:lpstr>
      <vt:lpstr>Tujuan perancangan sistem</vt:lpstr>
      <vt:lpstr>Beberapa hal dalam tahapan perancangan SI</vt:lpstr>
      <vt:lpstr>Kegagalan Sistem Informasi</vt:lpstr>
      <vt:lpstr>Area Problem Sistem Informasi</vt:lpstr>
      <vt:lpstr>Mengukur Sukses 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Hal-hal yang harus dipahami oleh perancang sistem</dc:title>
  <dc:creator>Farras</dc:creator>
  <cp:lastModifiedBy>Farras</cp:lastModifiedBy>
  <cp:revision>1</cp:revision>
  <dcterms:created xsi:type="dcterms:W3CDTF">2020-06-16T09:03:15Z</dcterms:created>
  <dcterms:modified xsi:type="dcterms:W3CDTF">2020-06-16T09:04:05Z</dcterms:modified>
</cp:coreProperties>
</file>